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7" r:id="rId3"/>
    <p:sldId id="258" r:id="rId4"/>
    <p:sldId id="266" r:id="rId5"/>
    <p:sldId id="268" r:id="rId6"/>
    <p:sldId id="271" r:id="rId7"/>
    <p:sldId id="269" r:id="rId8"/>
    <p:sldId id="270" r:id="rId9"/>
    <p:sldId id="260" r:id="rId10"/>
    <p:sldId id="263" r:id="rId11"/>
    <p:sldId id="272" r:id="rId12"/>
    <p:sldId id="264" r:id="rId13"/>
    <p:sldId id="273"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p:cViewPr varScale="1">
        <p:scale>
          <a:sx n="81" d="100"/>
          <a:sy n="81" d="100"/>
        </p:scale>
        <p:origin x="8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30CB6-9B97-4788-8FF2-AC5A2BC15E01}"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73361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90508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28281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097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184013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869176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89638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340669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30345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156575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161675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88209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77580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405613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44664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350649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EC5ED1-58F5-4789-837B-CF9B0361AD05}" type="slidenum">
              <a:rPr lang="en-US" smtClean="0"/>
              <a:t>‹#›</a:t>
            </a:fld>
            <a:endParaRPr lang="en-US"/>
          </a:p>
        </p:txBody>
      </p:sp>
    </p:spTree>
    <p:extLst>
      <p:ext uri="{BB962C8B-B14F-4D97-AF65-F5344CB8AC3E}">
        <p14:creationId xmlns:p14="http://schemas.microsoft.com/office/powerpoint/2010/main" val="203575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4/28/2021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EC5ED1-58F5-4789-837B-CF9B0361AD05}" type="slidenum">
              <a:rPr lang="en-US" smtClean="0"/>
              <a:t>‹#›</a:t>
            </a:fld>
            <a:endParaRPr lang="en-US"/>
          </a:p>
        </p:txBody>
      </p:sp>
    </p:spTree>
    <p:extLst>
      <p:ext uri="{BB962C8B-B14F-4D97-AF65-F5344CB8AC3E}">
        <p14:creationId xmlns:p14="http://schemas.microsoft.com/office/powerpoint/2010/main" val="315600332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ransition>
    <p:fade thruBlk="1"/>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tat.ethz.ch/R-manual/R-devel/library/datasets/html/USArrests.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F63B-E18D-424A-822E-476C5F5E45C1}"/>
              </a:ext>
            </a:extLst>
          </p:cNvPr>
          <p:cNvSpPr>
            <a:spLocks noGrp="1"/>
          </p:cNvSpPr>
          <p:nvPr>
            <p:ph type="ctrTitle"/>
          </p:nvPr>
        </p:nvSpPr>
        <p:spPr/>
        <p:txBody>
          <a:bodyPr>
            <a:normAutofit/>
          </a:bodyPr>
          <a:lstStyle/>
          <a:p>
            <a:r>
              <a:rPr lang="en-US" dirty="0"/>
              <a:t>Analyzing crime data via </a:t>
            </a:r>
            <a:br>
              <a:rPr lang="en-US" dirty="0"/>
            </a:br>
            <a:r>
              <a:rPr lang="en-US" dirty="0"/>
              <a:t>k-means clustering</a:t>
            </a:r>
          </a:p>
        </p:txBody>
      </p:sp>
      <p:sp>
        <p:nvSpPr>
          <p:cNvPr id="3" name="Subtitle 2">
            <a:extLst>
              <a:ext uri="{FF2B5EF4-FFF2-40B4-BE49-F238E27FC236}">
                <a16:creationId xmlns:a16="http://schemas.microsoft.com/office/drawing/2014/main" id="{123A0D46-09B2-43D2-8F69-BA1FDD8D05DE}"/>
              </a:ext>
            </a:extLst>
          </p:cNvPr>
          <p:cNvSpPr>
            <a:spLocks noGrp="1"/>
          </p:cNvSpPr>
          <p:nvPr>
            <p:ph type="subTitle" idx="1"/>
          </p:nvPr>
        </p:nvSpPr>
        <p:spPr>
          <a:xfrm>
            <a:off x="1595269" y="4233631"/>
            <a:ext cx="9001462" cy="1655762"/>
          </a:xfrm>
        </p:spPr>
        <p:txBody>
          <a:bodyPr/>
          <a:lstStyle/>
          <a:p>
            <a:r>
              <a:rPr lang="en-US" dirty="0"/>
              <a:t>Sameer Patel </a:t>
            </a:r>
          </a:p>
          <a:p>
            <a:r>
              <a:rPr lang="en-US" dirty="0"/>
              <a:t>COMP 4449 – </a:t>
            </a:r>
            <a:r>
              <a:rPr lang="it-IT" dirty="0"/>
              <a:t>Data Science Capstone</a:t>
            </a:r>
            <a:endParaRPr lang="en-US" dirty="0"/>
          </a:p>
          <a:p>
            <a:r>
              <a:rPr lang="en-US" dirty="0"/>
              <a:t>Spring Quarter, 2021</a:t>
            </a:r>
          </a:p>
        </p:txBody>
      </p:sp>
    </p:spTree>
    <p:extLst>
      <p:ext uri="{BB962C8B-B14F-4D97-AF65-F5344CB8AC3E}">
        <p14:creationId xmlns:p14="http://schemas.microsoft.com/office/powerpoint/2010/main" val="291012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353-30C0-46C8-A3AD-0ADF0E8FE713}"/>
              </a:ext>
            </a:extLst>
          </p:cNvPr>
          <p:cNvSpPr>
            <a:spLocks noGrp="1"/>
          </p:cNvSpPr>
          <p:nvPr>
            <p:ph type="title"/>
          </p:nvPr>
        </p:nvSpPr>
        <p:spPr>
          <a:xfrm>
            <a:off x="913793" y="266349"/>
            <a:ext cx="10353761" cy="1326321"/>
          </a:xfrm>
        </p:spPr>
        <p:txBody>
          <a:bodyPr/>
          <a:lstStyle/>
          <a:p>
            <a:r>
              <a:rPr lang="en-US" dirty="0"/>
              <a:t>Model Building</a:t>
            </a:r>
          </a:p>
        </p:txBody>
      </p:sp>
      <p:sp>
        <p:nvSpPr>
          <p:cNvPr id="3" name="Content Placeholder 2">
            <a:extLst>
              <a:ext uri="{FF2B5EF4-FFF2-40B4-BE49-F238E27FC236}">
                <a16:creationId xmlns:a16="http://schemas.microsoft.com/office/drawing/2014/main" id="{BCDBF548-D110-4278-AEF7-0E33B65FBF37}"/>
              </a:ext>
            </a:extLst>
          </p:cNvPr>
          <p:cNvSpPr>
            <a:spLocks noGrp="1"/>
          </p:cNvSpPr>
          <p:nvPr>
            <p:ph idx="1"/>
          </p:nvPr>
        </p:nvSpPr>
        <p:spPr>
          <a:xfrm>
            <a:off x="924446" y="1378637"/>
            <a:ext cx="10353761" cy="994593"/>
          </a:xfrm>
        </p:spPr>
        <p:txBody>
          <a:bodyPr/>
          <a:lstStyle/>
          <a:p>
            <a:pPr marL="0" indent="0" algn="ctr">
              <a:buNone/>
            </a:pPr>
            <a:r>
              <a:rPr lang="en-US" dirty="0"/>
              <a:t>Scree Plot</a:t>
            </a:r>
          </a:p>
        </p:txBody>
      </p:sp>
      <p:pic>
        <p:nvPicPr>
          <p:cNvPr id="4" name="Picture 3">
            <a:extLst>
              <a:ext uri="{FF2B5EF4-FFF2-40B4-BE49-F238E27FC236}">
                <a16:creationId xmlns:a16="http://schemas.microsoft.com/office/drawing/2014/main" id="{220CF757-5AD1-42FA-8FBF-74CC8BE86094}"/>
              </a:ext>
            </a:extLst>
          </p:cNvPr>
          <p:cNvPicPr>
            <a:picLocks noChangeAspect="1"/>
          </p:cNvPicPr>
          <p:nvPr/>
        </p:nvPicPr>
        <p:blipFill>
          <a:blip r:embed="rId2"/>
          <a:stretch>
            <a:fillRect/>
          </a:stretch>
        </p:blipFill>
        <p:spPr>
          <a:xfrm>
            <a:off x="1896272" y="1875934"/>
            <a:ext cx="8388802" cy="4451583"/>
          </a:xfrm>
          <a:prstGeom prst="rect">
            <a:avLst/>
          </a:prstGeom>
        </p:spPr>
      </p:pic>
    </p:spTree>
    <p:extLst>
      <p:ext uri="{BB962C8B-B14F-4D97-AF65-F5344CB8AC3E}">
        <p14:creationId xmlns:p14="http://schemas.microsoft.com/office/powerpoint/2010/main" val="5979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353-30C0-46C8-A3AD-0ADF0E8FE713}"/>
              </a:ext>
            </a:extLst>
          </p:cNvPr>
          <p:cNvSpPr>
            <a:spLocks noGrp="1"/>
          </p:cNvSpPr>
          <p:nvPr>
            <p:ph type="title"/>
          </p:nvPr>
        </p:nvSpPr>
        <p:spPr>
          <a:xfrm>
            <a:off x="924446" y="52316"/>
            <a:ext cx="10353761" cy="1326321"/>
          </a:xfrm>
        </p:spPr>
        <p:txBody>
          <a:bodyPr/>
          <a:lstStyle/>
          <a:p>
            <a:r>
              <a:rPr lang="en-US" dirty="0"/>
              <a:t>Model Building</a:t>
            </a:r>
          </a:p>
        </p:txBody>
      </p:sp>
      <p:sp>
        <p:nvSpPr>
          <p:cNvPr id="3" name="Content Placeholder 2">
            <a:extLst>
              <a:ext uri="{FF2B5EF4-FFF2-40B4-BE49-F238E27FC236}">
                <a16:creationId xmlns:a16="http://schemas.microsoft.com/office/drawing/2014/main" id="{BCDBF548-D110-4278-AEF7-0E33B65FBF37}"/>
              </a:ext>
            </a:extLst>
          </p:cNvPr>
          <p:cNvSpPr>
            <a:spLocks noGrp="1"/>
          </p:cNvSpPr>
          <p:nvPr>
            <p:ph idx="1"/>
          </p:nvPr>
        </p:nvSpPr>
        <p:spPr>
          <a:xfrm>
            <a:off x="924446" y="1020418"/>
            <a:ext cx="10353761" cy="994593"/>
          </a:xfrm>
        </p:spPr>
        <p:txBody>
          <a:bodyPr/>
          <a:lstStyle/>
          <a:p>
            <a:pPr marL="0" indent="0" algn="ctr">
              <a:buNone/>
            </a:pPr>
            <a:r>
              <a:rPr lang="en-US" dirty="0"/>
              <a:t>Dendrogram</a:t>
            </a:r>
          </a:p>
        </p:txBody>
      </p:sp>
      <p:pic>
        <p:nvPicPr>
          <p:cNvPr id="5" name="Picture 4">
            <a:extLst>
              <a:ext uri="{FF2B5EF4-FFF2-40B4-BE49-F238E27FC236}">
                <a16:creationId xmlns:a16="http://schemas.microsoft.com/office/drawing/2014/main" id="{3A6CD352-1E01-48F3-AB18-7733F410F7DF}"/>
              </a:ext>
            </a:extLst>
          </p:cNvPr>
          <p:cNvPicPr>
            <a:picLocks noChangeAspect="1"/>
          </p:cNvPicPr>
          <p:nvPr/>
        </p:nvPicPr>
        <p:blipFill>
          <a:blip r:embed="rId2"/>
          <a:stretch>
            <a:fillRect/>
          </a:stretch>
        </p:blipFill>
        <p:spPr>
          <a:xfrm>
            <a:off x="839623" y="1517714"/>
            <a:ext cx="10512754" cy="5163452"/>
          </a:xfrm>
          <a:prstGeom prst="rect">
            <a:avLst/>
          </a:prstGeom>
        </p:spPr>
      </p:pic>
    </p:spTree>
    <p:extLst>
      <p:ext uri="{BB962C8B-B14F-4D97-AF65-F5344CB8AC3E}">
        <p14:creationId xmlns:p14="http://schemas.microsoft.com/office/powerpoint/2010/main" val="203383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C674-EE5A-4795-9E9C-4058E867C547}"/>
              </a:ext>
            </a:extLst>
          </p:cNvPr>
          <p:cNvSpPr>
            <a:spLocks noGrp="1"/>
          </p:cNvSpPr>
          <p:nvPr>
            <p:ph type="title"/>
          </p:nvPr>
        </p:nvSpPr>
        <p:spPr>
          <a:xfrm>
            <a:off x="913792" y="-210532"/>
            <a:ext cx="10353761" cy="1326321"/>
          </a:xfrm>
        </p:spPr>
        <p:txBody>
          <a:bodyPr/>
          <a:lstStyle/>
          <a:p>
            <a:r>
              <a:rPr lang="en-US" dirty="0">
                <a:effectLst/>
              </a:rPr>
              <a:t>Model Evaluation / Visualizations</a:t>
            </a:r>
          </a:p>
        </p:txBody>
      </p:sp>
      <p:pic>
        <p:nvPicPr>
          <p:cNvPr id="7" name="Picture 6">
            <a:extLst>
              <a:ext uri="{FF2B5EF4-FFF2-40B4-BE49-F238E27FC236}">
                <a16:creationId xmlns:a16="http://schemas.microsoft.com/office/drawing/2014/main" id="{979DB6B3-94DE-4EAC-ACAE-7342F8DFE5EB}"/>
              </a:ext>
            </a:extLst>
          </p:cNvPr>
          <p:cNvPicPr>
            <a:picLocks noChangeAspect="1"/>
          </p:cNvPicPr>
          <p:nvPr/>
        </p:nvPicPr>
        <p:blipFill>
          <a:blip r:embed="rId2"/>
          <a:stretch>
            <a:fillRect/>
          </a:stretch>
        </p:blipFill>
        <p:spPr>
          <a:xfrm>
            <a:off x="2899574" y="815233"/>
            <a:ext cx="6392852" cy="6042767"/>
          </a:xfrm>
          <a:prstGeom prst="rect">
            <a:avLst/>
          </a:prstGeom>
        </p:spPr>
      </p:pic>
    </p:spTree>
    <p:extLst>
      <p:ext uri="{BB962C8B-B14F-4D97-AF65-F5344CB8AC3E}">
        <p14:creationId xmlns:p14="http://schemas.microsoft.com/office/powerpoint/2010/main" val="1937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C674-EE5A-4795-9E9C-4058E867C547}"/>
              </a:ext>
            </a:extLst>
          </p:cNvPr>
          <p:cNvSpPr>
            <a:spLocks noGrp="1"/>
          </p:cNvSpPr>
          <p:nvPr>
            <p:ph type="title"/>
          </p:nvPr>
        </p:nvSpPr>
        <p:spPr>
          <a:xfrm>
            <a:off x="913792" y="-210532"/>
            <a:ext cx="10353761" cy="1326321"/>
          </a:xfrm>
        </p:spPr>
        <p:txBody>
          <a:bodyPr/>
          <a:lstStyle/>
          <a:p>
            <a:r>
              <a:rPr lang="en-US" dirty="0">
                <a:effectLst/>
              </a:rPr>
              <a:t>Model Evaluation / Visualizations</a:t>
            </a:r>
          </a:p>
        </p:txBody>
      </p:sp>
      <p:pic>
        <p:nvPicPr>
          <p:cNvPr id="3" name="Picture 2">
            <a:extLst>
              <a:ext uri="{FF2B5EF4-FFF2-40B4-BE49-F238E27FC236}">
                <a16:creationId xmlns:a16="http://schemas.microsoft.com/office/drawing/2014/main" id="{D43802AD-0F13-47E8-BADF-6839BA32A34B}"/>
              </a:ext>
            </a:extLst>
          </p:cNvPr>
          <p:cNvPicPr>
            <a:picLocks noChangeAspect="1"/>
          </p:cNvPicPr>
          <p:nvPr/>
        </p:nvPicPr>
        <p:blipFill>
          <a:blip r:embed="rId2"/>
          <a:stretch>
            <a:fillRect/>
          </a:stretch>
        </p:blipFill>
        <p:spPr>
          <a:xfrm>
            <a:off x="924447" y="856890"/>
            <a:ext cx="10353761" cy="5563215"/>
          </a:xfrm>
          <a:prstGeom prst="rect">
            <a:avLst/>
          </a:prstGeom>
        </p:spPr>
      </p:pic>
    </p:spTree>
    <p:extLst>
      <p:ext uri="{BB962C8B-B14F-4D97-AF65-F5344CB8AC3E}">
        <p14:creationId xmlns:p14="http://schemas.microsoft.com/office/powerpoint/2010/main" val="220800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1948-78DC-4485-985C-D1EFC0231735}"/>
              </a:ext>
            </a:extLst>
          </p:cNvPr>
          <p:cNvSpPr>
            <a:spLocks noGrp="1"/>
          </p:cNvSpPr>
          <p:nvPr>
            <p:ph type="title"/>
          </p:nvPr>
        </p:nvSpPr>
        <p:spPr>
          <a:xfrm>
            <a:off x="919119" y="683443"/>
            <a:ext cx="10353761" cy="1326321"/>
          </a:xfrm>
        </p:spPr>
        <p:txBody>
          <a:bodyPr>
            <a:normAutofit/>
          </a:bodyPr>
          <a:lstStyle/>
          <a:p>
            <a:r>
              <a:rPr lang="en-US" sz="4400" dirty="0"/>
              <a:t>Conclusion / </a:t>
            </a:r>
            <a:br>
              <a:rPr lang="en-US" sz="4400" dirty="0"/>
            </a:br>
            <a:r>
              <a:rPr lang="en-US" sz="4400" dirty="0"/>
              <a:t>Future analyses</a:t>
            </a:r>
          </a:p>
        </p:txBody>
      </p:sp>
      <p:sp>
        <p:nvSpPr>
          <p:cNvPr id="3" name="Content Placeholder 2">
            <a:extLst>
              <a:ext uri="{FF2B5EF4-FFF2-40B4-BE49-F238E27FC236}">
                <a16:creationId xmlns:a16="http://schemas.microsoft.com/office/drawing/2014/main" id="{C5C03369-EA32-4D14-A439-C03B1605B8EA}"/>
              </a:ext>
            </a:extLst>
          </p:cNvPr>
          <p:cNvSpPr>
            <a:spLocks noGrp="1"/>
          </p:cNvSpPr>
          <p:nvPr>
            <p:ph idx="1"/>
          </p:nvPr>
        </p:nvSpPr>
        <p:spPr>
          <a:xfrm>
            <a:off x="613966" y="2210757"/>
            <a:ext cx="5487360" cy="3963800"/>
          </a:xfrm>
        </p:spPr>
        <p:txBody>
          <a:bodyPr>
            <a:normAutofit fontScale="92500" lnSpcReduction="10000"/>
          </a:bodyPr>
          <a:lstStyle/>
          <a:p>
            <a:r>
              <a:rPr lang="en-US" dirty="0"/>
              <a:t>Surprisingly, a very clear geographic relationship exists amongst the clusters.</a:t>
            </a:r>
          </a:p>
          <a:p>
            <a:pPr lvl="1"/>
            <a:r>
              <a:rPr lang="en-US" dirty="0"/>
              <a:t>Cluster 3, which tended to have higher crime numbers across the board, is neatly localized in the Deep South.</a:t>
            </a:r>
          </a:p>
          <a:p>
            <a:pPr lvl="1"/>
            <a:r>
              <a:rPr lang="en-US" dirty="0"/>
              <a:t>Cluster 1 also had relatively high crime numbers, which could explain the grouping of high-population states within it (</a:t>
            </a:r>
            <a:r>
              <a:rPr lang="en-US" dirty="0" err="1"/>
              <a:t>eg.</a:t>
            </a:r>
            <a:r>
              <a:rPr lang="en-US" dirty="0"/>
              <a:t> Texas, Florida, California, New York, Illinois).</a:t>
            </a:r>
          </a:p>
          <a:p>
            <a:pPr lvl="1"/>
            <a:r>
              <a:rPr lang="en-US" dirty="0"/>
              <a:t>More rural states were grouped into Clusters 0 and 2, with Cluster 0 tending to be further North than Cluster 2.</a:t>
            </a:r>
          </a:p>
        </p:txBody>
      </p:sp>
      <p:sp>
        <p:nvSpPr>
          <p:cNvPr id="5" name="Content Placeholder 2">
            <a:extLst>
              <a:ext uri="{FF2B5EF4-FFF2-40B4-BE49-F238E27FC236}">
                <a16:creationId xmlns:a16="http://schemas.microsoft.com/office/drawing/2014/main" id="{131274B9-7284-4867-AA0C-92CA09C61823}"/>
              </a:ext>
            </a:extLst>
          </p:cNvPr>
          <p:cNvSpPr txBox="1">
            <a:spLocks/>
          </p:cNvSpPr>
          <p:nvPr/>
        </p:nvSpPr>
        <p:spPr>
          <a:xfrm>
            <a:off x="6395829" y="2210757"/>
            <a:ext cx="5182205"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effectLst/>
              </a:rPr>
              <a:t>Supplementary datasets could be added to the model</a:t>
            </a:r>
          </a:p>
          <a:p>
            <a:pPr lvl="1"/>
            <a:r>
              <a:rPr lang="en-US" dirty="0">
                <a:effectLst/>
              </a:rPr>
              <a:t>Total population in 1973</a:t>
            </a:r>
          </a:p>
          <a:p>
            <a:pPr lvl="1"/>
            <a:r>
              <a:rPr lang="en-US" dirty="0">
                <a:effectLst/>
              </a:rPr>
              <a:t>Metrics such as happiness index or state-wide GDP.</a:t>
            </a:r>
          </a:p>
          <a:p>
            <a:r>
              <a:rPr lang="en-US" dirty="0">
                <a:effectLst/>
              </a:rPr>
              <a:t>PCA to reduce the number of input features while preserving the variance</a:t>
            </a:r>
          </a:p>
          <a:p>
            <a:pPr lvl="1"/>
            <a:r>
              <a:rPr lang="en-US" dirty="0">
                <a:effectLst/>
              </a:rPr>
              <a:t>Better cluster visualization depending on the number of returned components.</a:t>
            </a:r>
          </a:p>
        </p:txBody>
      </p:sp>
    </p:spTree>
    <p:extLst>
      <p:ext uri="{BB962C8B-B14F-4D97-AF65-F5344CB8AC3E}">
        <p14:creationId xmlns:p14="http://schemas.microsoft.com/office/powerpoint/2010/main" val="242538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0CC4-86D5-4E8B-94CF-353974B8996A}"/>
              </a:ext>
            </a:extLst>
          </p:cNvPr>
          <p:cNvSpPr>
            <a:spLocks noGrp="1"/>
          </p:cNvSpPr>
          <p:nvPr>
            <p:ph type="title"/>
          </p:nvPr>
        </p:nvSpPr>
        <p:spPr>
          <a:xfrm>
            <a:off x="913795" y="762757"/>
            <a:ext cx="10353761" cy="1325563"/>
          </a:xfrm>
        </p:spPr>
        <p:txBody>
          <a:bodyPr>
            <a:normAutofit/>
          </a:bodyPr>
          <a:lstStyle/>
          <a:p>
            <a:r>
              <a:rPr lang="en-US" sz="4400" dirty="0"/>
              <a:t>Analysis </a:t>
            </a:r>
            <a:r>
              <a:rPr lang="en-US" sz="4400" dirty="0" err="1"/>
              <a:t>IntenT</a:t>
            </a:r>
            <a:endParaRPr lang="en-US" sz="4400" dirty="0"/>
          </a:p>
        </p:txBody>
      </p:sp>
      <p:sp>
        <p:nvSpPr>
          <p:cNvPr id="3" name="Text Placeholder 2">
            <a:extLst>
              <a:ext uri="{FF2B5EF4-FFF2-40B4-BE49-F238E27FC236}">
                <a16:creationId xmlns:a16="http://schemas.microsoft.com/office/drawing/2014/main" id="{1F7F9789-4C02-4544-A99B-9CC8542CDB67}"/>
              </a:ext>
            </a:extLst>
          </p:cNvPr>
          <p:cNvSpPr>
            <a:spLocks noGrp="1"/>
          </p:cNvSpPr>
          <p:nvPr>
            <p:ph type="body" idx="1"/>
          </p:nvPr>
        </p:nvSpPr>
        <p:spPr>
          <a:xfrm>
            <a:off x="1141804" y="1796089"/>
            <a:ext cx="4879199" cy="823912"/>
          </a:xfrm>
        </p:spPr>
        <p:txBody>
          <a:bodyPr/>
          <a:lstStyle/>
          <a:p>
            <a:r>
              <a:rPr lang="en-US" dirty="0"/>
              <a:t>Research Question</a:t>
            </a:r>
          </a:p>
        </p:txBody>
      </p:sp>
      <p:sp>
        <p:nvSpPr>
          <p:cNvPr id="4" name="Content Placeholder 3">
            <a:extLst>
              <a:ext uri="{FF2B5EF4-FFF2-40B4-BE49-F238E27FC236}">
                <a16:creationId xmlns:a16="http://schemas.microsoft.com/office/drawing/2014/main" id="{67B5C837-DBD4-4588-9C1C-CBC7D115CFBF}"/>
              </a:ext>
            </a:extLst>
          </p:cNvPr>
          <p:cNvSpPr>
            <a:spLocks noGrp="1"/>
          </p:cNvSpPr>
          <p:nvPr>
            <p:ph sz="half" idx="2"/>
          </p:nvPr>
        </p:nvSpPr>
        <p:spPr>
          <a:xfrm>
            <a:off x="913795" y="2620001"/>
            <a:ext cx="5107208" cy="2878968"/>
          </a:xfrm>
        </p:spPr>
        <p:txBody>
          <a:bodyPr>
            <a:normAutofit fontScale="85000" lnSpcReduction="20000"/>
          </a:bodyPr>
          <a:lstStyle/>
          <a:p>
            <a:r>
              <a:rPr lang="en-US" dirty="0"/>
              <a:t>Can we use clustering methodologies and data science visualization tools to determine whether relationships exist in an unlabeled dataset containing crime statistics for the 50 states in the U.S.</a:t>
            </a:r>
          </a:p>
        </p:txBody>
      </p:sp>
      <p:sp>
        <p:nvSpPr>
          <p:cNvPr id="5" name="Text Placeholder 4">
            <a:extLst>
              <a:ext uri="{FF2B5EF4-FFF2-40B4-BE49-F238E27FC236}">
                <a16:creationId xmlns:a16="http://schemas.microsoft.com/office/drawing/2014/main" id="{CBFADA20-3D3E-4266-8FF1-521B1597C994}"/>
              </a:ext>
            </a:extLst>
          </p:cNvPr>
          <p:cNvSpPr>
            <a:spLocks noGrp="1"/>
          </p:cNvSpPr>
          <p:nvPr>
            <p:ph type="body" sz="quarter" idx="3"/>
          </p:nvPr>
        </p:nvSpPr>
        <p:spPr>
          <a:xfrm>
            <a:off x="6402003" y="1796089"/>
            <a:ext cx="4865554" cy="823912"/>
          </a:xfrm>
        </p:spPr>
        <p:txBody>
          <a:bodyPr/>
          <a:lstStyle/>
          <a:p>
            <a:r>
              <a:rPr lang="en-US" dirty="0"/>
              <a:t>Project Plan</a:t>
            </a:r>
          </a:p>
        </p:txBody>
      </p:sp>
      <p:sp>
        <p:nvSpPr>
          <p:cNvPr id="6" name="Content Placeholder 5">
            <a:extLst>
              <a:ext uri="{FF2B5EF4-FFF2-40B4-BE49-F238E27FC236}">
                <a16:creationId xmlns:a16="http://schemas.microsoft.com/office/drawing/2014/main" id="{F5F721B3-2E1A-43AE-A0D8-8CCCFCDC1FD3}"/>
              </a:ext>
            </a:extLst>
          </p:cNvPr>
          <p:cNvSpPr>
            <a:spLocks noGrp="1"/>
          </p:cNvSpPr>
          <p:nvPr>
            <p:ph sz="quarter" idx="4"/>
          </p:nvPr>
        </p:nvSpPr>
        <p:spPr>
          <a:xfrm>
            <a:off x="6172200" y="2620001"/>
            <a:ext cx="5095357" cy="2878968"/>
          </a:xfrm>
        </p:spPr>
        <p:txBody>
          <a:bodyPr>
            <a:normAutofit fontScale="85000" lnSpcReduction="20000"/>
          </a:bodyPr>
          <a:lstStyle/>
          <a:p>
            <a:r>
              <a:rPr lang="en-US" dirty="0">
                <a:effectLst/>
              </a:rPr>
              <a:t>Loading the data</a:t>
            </a:r>
          </a:p>
          <a:p>
            <a:r>
              <a:rPr lang="en-US" dirty="0">
                <a:effectLst/>
              </a:rPr>
              <a:t>Exploratory data analysis (EDA)</a:t>
            </a:r>
          </a:p>
          <a:p>
            <a:r>
              <a:rPr lang="en-US" dirty="0">
                <a:effectLst/>
              </a:rPr>
              <a:t>Data preprocessing</a:t>
            </a:r>
          </a:p>
          <a:p>
            <a:r>
              <a:rPr lang="en-US" dirty="0">
                <a:effectLst/>
              </a:rPr>
              <a:t>Building a machine learning clustering model</a:t>
            </a:r>
          </a:p>
          <a:p>
            <a:pPr lvl="1"/>
            <a:r>
              <a:rPr lang="en-US" dirty="0">
                <a:effectLst/>
              </a:rPr>
              <a:t>Hierarchical Clustering</a:t>
            </a:r>
          </a:p>
          <a:p>
            <a:pPr lvl="1"/>
            <a:r>
              <a:rPr lang="en-US" dirty="0">
                <a:effectLst/>
              </a:rPr>
              <a:t>K-Means Clustering</a:t>
            </a:r>
          </a:p>
          <a:p>
            <a:r>
              <a:rPr lang="en-US" dirty="0">
                <a:effectLst/>
              </a:rPr>
              <a:t>Evaluation and Visualizations</a:t>
            </a:r>
          </a:p>
          <a:p>
            <a:r>
              <a:rPr lang="en-US" dirty="0">
                <a:effectLst/>
              </a:rPr>
              <a:t>Conclusion / Further Exploration</a:t>
            </a:r>
            <a:endParaRPr lang="en-US" dirty="0"/>
          </a:p>
        </p:txBody>
      </p:sp>
      <p:pic>
        <p:nvPicPr>
          <p:cNvPr id="7" name="Picture 6">
            <a:extLst>
              <a:ext uri="{FF2B5EF4-FFF2-40B4-BE49-F238E27FC236}">
                <a16:creationId xmlns:a16="http://schemas.microsoft.com/office/drawing/2014/main" id="{B52A9428-3EB1-48EF-B863-D0091CA569BD}"/>
              </a:ext>
            </a:extLst>
          </p:cNvPr>
          <p:cNvPicPr>
            <a:picLocks noChangeAspect="1"/>
          </p:cNvPicPr>
          <p:nvPr/>
        </p:nvPicPr>
        <p:blipFill>
          <a:blip r:embed="rId2"/>
          <a:stretch>
            <a:fillRect/>
          </a:stretch>
        </p:blipFill>
        <p:spPr>
          <a:xfrm>
            <a:off x="1141804" y="4072379"/>
            <a:ext cx="4851549" cy="2046050"/>
          </a:xfrm>
          <a:prstGeom prst="rect">
            <a:avLst/>
          </a:prstGeom>
        </p:spPr>
      </p:pic>
    </p:spTree>
    <p:extLst>
      <p:ext uri="{BB962C8B-B14F-4D97-AF65-F5344CB8AC3E}">
        <p14:creationId xmlns:p14="http://schemas.microsoft.com/office/powerpoint/2010/main" val="349892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0A61-D24B-45D5-8D9E-572EB728F7CB}"/>
              </a:ext>
            </a:extLst>
          </p:cNvPr>
          <p:cNvSpPr>
            <a:spLocks noGrp="1"/>
          </p:cNvSpPr>
          <p:nvPr>
            <p:ph type="title"/>
          </p:nvPr>
        </p:nvSpPr>
        <p:spPr/>
        <p:txBody>
          <a:bodyPr/>
          <a:lstStyle/>
          <a:p>
            <a:r>
              <a:rPr lang="en-US"/>
              <a:t>Dataset Source and </a:t>
            </a:r>
            <a:br>
              <a:rPr lang="en-US"/>
            </a:br>
            <a:r>
              <a:rPr lang="en-US"/>
              <a:t>Description</a:t>
            </a:r>
            <a:endParaRPr lang="en-US" dirty="0"/>
          </a:p>
        </p:txBody>
      </p:sp>
      <p:sp>
        <p:nvSpPr>
          <p:cNvPr id="3" name="Content Placeholder 2">
            <a:extLst>
              <a:ext uri="{FF2B5EF4-FFF2-40B4-BE49-F238E27FC236}">
                <a16:creationId xmlns:a16="http://schemas.microsoft.com/office/drawing/2014/main" id="{9B5CDFD1-5AB4-4FD7-9B88-CD459AC487B9}"/>
              </a:ext>
            </a:extLst>
          </p:cNvPr>
          <p:cNvSpPr>
            <a:spLocks noGrp="1"/>
          </p:cNvSpPr>
          <p:nvPr>
            <p:ph idx="1"/>
          </p:nvPr>
        </p:nvSpPr>
        <p:spPr>
          <a:xfrm>
            <a:off x="913795" y="2096064"/>
            <a:ext cx="10353761" cy="1438988"/>
          </a:xfrm>
        </p:spPr>
        <p:txBody>
          <a:bodyPr>
            <a:normAutofit fontScale="92500" lnSpcReduction="20000"/>
          </a:bodyPr>
          <a:lstStyle/>
          <a:p>
            <a:r>
              <a:rPr lang="en-US" dirty="0">
                <a:effectLst/>
              </a:rPr>
              <a:t>This data set contains statistics, in arrests per 100,000 residents, for assault, murder, and rape in each of the 50 US states in 1973. Also given is the percentage of the population living in urban areas.</a:t>
            </a:r>
          </a:p>
          <a:p>
            <a:r>
              <a:rPr lang="en-US" dirty="0">
                <a:effectLst/>
                <a:hlinkClick r:id="rId2"/>
              </a:rPr>
              <a:t>https://stat.ethz.ch/R-manual/R-devel/library/datasets/html/USArrests.html</a:t>
            </a:r>
            <a:endParaRPr lang="en-US" dirty="0"/>
          </a:p>
        </p:txBody>
      </p:sp>
      <p:pic>
        <p:nvPicPr>
          <p:cNvPr id="4" name="Picture 3">
            <a:extLst>
              <a:ext uri="{FF2B5EF4-FFF2-40B4-BE49-F238E27FC236}">
                <a16:creationId xmlns:a16="http://schemas.microsoft.com/office/drawing/2014/main" id="{F19A42CA-4AC3-4563-9286-A2B40B127DD4}"/>
              </a:ext>
            </a:extLst>
          </p:cNvPr>
          <p:cNvPicPr>
            <a:picLocks noChangeAspect="1"/>
          </p:cNvPicPr>
          <p:nvPr/>
        </p:nvPicPr>
        <p:blipFill>
          <a:blip r:embed="rId3"/>
          <a:stretch>
            <a:fillRect/>
          </a:stretch>
        </p:blipFill>
        <p:spPr>
          <a:xfrm>
            <a:off x="1994351" y="3695195"/>
            <a:ext cx="3600422" cy="2832332"/>
          </a:xfrm>
          <a:prstGeom prst="rect">
            <a:avLst/>
          </a:prstGeom>
        </p:spPr>
      </p:pic>
      <p:pic>
        <p:nvPicPr>
          <p:cNvPr id="6" name="Picture 5">
            <a:extLst>
              <a:ext uri="{FF2B5EF4-FFF2-40B4-BE49-F238E27FC236}">
                <a16:creationId xmlns:a16="http://schemas.microsoft.com/office/drawing/2014/main" id="{1A7F8476-01C1-417B-A626-35F8AF8B589D}"/>
              </a:ext>
            </a:extLst>
          </p:cNvPr>
          <p:cNvPicPr>
            <a:picLocks noChangeAspect="1"/>
          </p:cNvPicPr>
          <p:nvPr/>
        </p:nvPicPr>
        <p:blipFill>
          <a:blip r:embed="rId4"/>
          <a:stretch>
            <a:fillRect/>
          </a:stretch>
        </p:blipFill>
        <p:spPr>
          <a:xfrm>
            <a:off x="6597229" y="3877701"/>
            <a:ext cx="4096322" cy="2467319"/>
          </a:xfrm>
          <a:prstGeom prst="rect">
            <a:avLst/>
          </a:prstGeom>
        </p:spPr>
      </p:pic>
    </p:spTree>
    <p:extLst>
      <p:ext uri="{BB962C8B-B14F-4D97-AF65-F5344CB8AC3E}">
        <p14:creationId xmlns:p14="http://schemas.microsoft.com/office/powerpoint/2010/main" val="161424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p:txBody>
          <a:bodyPr/>
          <a:lstStyle/>
          <a:p>
            <a:r>
              <a:rPr lang="en-US" dirty="0"/>
              <a:t>Exploratory Data Analysis</a:t>
            </a:r>
            <a:br>
              <a:rPr lang="en-US" dirty="0"/>
            </a:br>
            <a:r>
              <a:rPr lang="en-US" dirty="0"/>
              <a:t>(EDA)</a:t>
            </a:r>
          </a:p>
        </p:txBody>
      </p:sp>
      <p:sp>
        <p:nvSpPr>
          <p:cNvPr id="3" name="Content Placeholder 2">
            <a:extLst>
              <a:ext uri="{FF2B5EF4-FFF2-40B4-BE49-F238E27FC236}">
                <a16:creationId xmlns:a16="http://schemas.microsoft.com/office/drawing/2014/main" id="{63DAFA70-C8F0-44D6-8346-5EFCB30BFD54}"/>
              </a:ext>
            </a:extLst>
          </p:cNvPr>
          <p:cNvSpPr>
            <a:spLocks noGrp="1"/>
          </p:cNvSpPr>
          <p:nvPr>
            <p:ph idx="1"/>
          </p:nvPr>
        </p:nvSpPr>
        <p:spPr>
          <a:xfrm>
            <a:off x="913795" y="2096064"/>
            <a:ext cx="5182205" cy="2268546"/>
          </a:xfrm>
        </p:spPr>
        <p:txBody>
          <a:bodyPr>
            <a:normAutofit fontScale="85000" lnSpcReduction="10000"/>
          </a:bodyPr>
          <a:lstStyle/>
          <a:p>
            <a:r>
              <a:rPr lang="en-US" dirty="0"/>
              <a:t>Bar Plots</a:t>
            </a:r>
          </a:p>
          <a:p>
            <a:pPr lvl="1"/>
            <a:r>
              <a:rPr lang="en-US" dirty="0"/>
              <a:t>Total </a:t>
            </a:r>
            <a:r>
              <a:rPr lang="en-US"/>
              <a:t>crime vs. </a:t>
            </a:r>
            <a:r>
              <a:rPr lang="en-US" dirty="0"/>
              <a:t>percent </a:t>
            </a:r>
            <a:r>
              <a:rPr lang="en-US" dirty="0" err="1"/>
              <a:t>UrbanPop</a:t>
            </a:r>
            <a:endParaRPr lang="en-US" dirty="0"/>
          </a:p>
          <a:p>
            <a:pPr lvl="1"/>
            <a:r>
              <a:rPr lang="en-US" dirty="0"/>
              <a:t>Crime proportionality</a:t>
            </a:r>
          </a:p>
          <a:p>
            <a:r>
              <a:rPr lang="en-US" dirty="0"/>
              <a:t>Descriptive statistics</a:t>
            </a:r>
          </a:p>
          <a:p>
            <a:r>
              <a:rPr lang="en-US" dirty="0"/>
              <a:t>Correlation heatmap</a:t>
            </a:r>
          </a:p>
          <a:p>
            <a:r>
              <a:rPr lang="en-US" dirty="0"/>
              <a:t>Pair plots</a:t>
            </a:r>
          </a:p>
        </p:txBody>
      </p:sp>
      <p:sp>
        <p:nvSpPr>
          <p:cNvPr id="5" name="Content Placeholder 2">
            <a:extLst>
              <a:ext uri="{FF2B5EF4-FFF2-40B4-BE49-F238E27FC236}">
                <a16:creationId xmlns:a16="http://schemas.microsoft.com/office/drawing/2014/main" id="{73D011E3-C784-4565-9B61-ED5A6E5E16FE}"/>
              </a:ext>
            </a:extLst>
          </p:cNvPr>
          <p:cNvSpPr txBox="1">
            <a:spLocks/>
          </p:cNvSpPr>
          <p:nvPr/>
        </p:nvSpPr>
        <p:spPr>
          <a:xfrm>
            <a:off x="916456" y="4524753"/>
            <a:ext cx="5176881" cy="18288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Conclusions</a:t>
            </a:r>
          </a:p>
          <a:p>
            <a:pPr lvl="1"/>
            <a:r>
              <a:rPr lang="en-US" dirty="0"/>
              <a:t>Unequal variances</a:t>
            </a:r>
          </a:p>
          <a:p>
            <a:pPr lvl="1"/>
            <a:r>
              <a:rPr lang="en-US" dirty="0"/>
              <a:t>Slight geographic trend</a:t>
            </a:r>
          </a:p>
          <a:p>
            <a:pPr lvl="1"/>
            <a:r>
              <a:rPr lang="en-US" dirty="0"/>
              <a:t>Surprising: not much correlation of crime with </a:t>
            </a:r>
            <a:r>
              <a:rPr lang="en-US" dirty="0" err="1"/>
              <a:t>UrbanPop</a:t>
            </a:r>
            <a:endParaRPr lang="en-US" dirty="0"/>
          </a:p>
          <a:p>
            <a:pPr lvl="1"/>
            <a:r>
              <a:rPr lang="en-US" dirty="0"/>
              <a:t>Features are normally distributed</a:t>
            </a:r>
          </a:p>
        </p:txBody>
      </p:sp>
      <p:pic>
        <p:nvPicPr>
          <p:cNvPr id="6" name="Picture 5">
            <a:extLst>
              <a:ext uri="{FF2B5EF4-FFF2-40B4-BE49-F238E27FC236}">
                <a16:creationId xmlns:a16="http://schemas.microsoft.com/office/drawing/2014/main" id="{32FCD456-68BC-4ED3-9AF2-C1384A410825}"/>
              </a:ext>
            </a:extLst>
          </p:cNvPr>
          <p:cNvPicPr>
            <a:picLocks noChangeAspect="1"/>
          </p:cNvPicPr>
          <p:nvPr/>
        </p:nvPicPr>
        <p:blipFill>
          <a:blip r:embed="rId2"/>
          <a:stretch>
            <a:fillRect/>
          </a:stretch>
        </p:blipFill>
        <p:spPr>
          <a:xfrm>
            <a:off x="6093336" y="2914689"/>
            <a:ext cx="5182207" cy="2268546"/>
          </a:xfrm>
          <a:prstGeom prst="rect">
            <a:avLst/>
          </a:prstGeom>
        </p:spPr>
      </p:pic>
    </p:spTree>
    <p:extLst>
      <p:ext uri="{BB962C8B-B14F-4D97-AF65-F5344CB8AC3E}">
        <p14:creationId xmlns:p14="http://schemas.microsoft.com/office/powerpoint/2010/main" val="372099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316038"/>
            <a:ext cx="10353761" cy="1326321"/>
          </a:xfrm>
        </p:spPr>
        <p:txBody>
          <a:bodyPr/>
          <a:lstStyle/>
          <a:p>
            <a:r>
              <a:rPr lang="en-US" dirty="0"/>
              <a:t>EDA Continued</a:t>
            </a:r>
          </a:p>
        </p:txBody>
      </p:sp>
      <p:pic>
        <p:nvPicPr>
          <p:cNvPr id="3" name="Picture 2">
            <a:extLst>
              <a:ext uri="{FF2B5EF4-FFF2-40B4-BE49-F238E27FC236}">
                <a16:creationId xmlns:a16="http://schemas.microsoft.com/office/drawing/2014/main" id="{158D9E92-FE45-4742-8C88-DFBAC92A6C1A}"/>
              </a:ext>
            </a:extLst>
          </p:cNvPr>
          <p:cNvPicPr>
            <a:picLocks noChangeAspect="1"/>
          </p:cNvPicPr>
          <p:nvPr/>
        </p:nvPicPr>
        <p:blipFill>
          <a:blip r:embed="rId2"/>
          <a:stretch>
            <a:fillRect/>
          </a:stretch>
        </p:blipFill>
        <p:spPr>
          <a:xfrm>
            <a:off x="919118" y="666923"/>
            <a:ext cx="10353762" cy="5974259"/>
          </a:xfrm>
          <a:prstGeom prst="rect">
            <a:avLst/>
          </a:prstGeom>
        </p:spPr>
      </p:pic>
    </p:spTree>
    <p:extLst>
      <p:ext uri="{BB962C8B-B14F-4D97-AF65-F5344CB8AC3E}">
        <p14:creationId xmlns:p14="http://schemas.microsoft.com/office/powerpoint/2010/main" val="158916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297184"/>
            <a:ext cx="10353761" cy="1326321"/>
          </a:xfrm>
        </p:spPr>
        <p:txBody>
          <a:bodyPr/>
          <a:lstStyle/>
          <a:p>
            <a:r>
              <a:rPr lang="en-US" dirty="0"/>
              <a:t>EDA Continued</a:t>
            </a:r>
          </a:p>
        </p:txBody>
      </p:sp>
      <p:pic>
        <p:nvPicPr>
          <p:cNvPr id="4" name="Picture 3">
            <a:extLst>
              <a:ext uri="{FF2B5EF4-FFF2-40B4-BE49-F238E27FC236}">
                <a16:creationId xmlns:a16="http://schemas.microsoft.com/office/drawing/2014/main" id="{48CCF2B6-E5D2-49CD-85CB-9F5A7C1F20F8}"/>
              </a:ext>
            </a:extLst>
          </p:cNvPr>
          <p:cNvPicPr>
            <a:picLocks noChangeAspect="1"/>
          </p:cNvPicPr>
          <p:nvPr/>
        </p:nvPicPr>
        <p:blipFill>
          <a:blip r:embed="rId2"/>
          <a:stretch>
            <a:fillRect/>
          </a:stretch>
        </p:blipFill>
        <p:spPr>
          <a:xfrm>
            <a:off x="919118" y="693429"/>
            <a:ext cx="10353761" cy="6079729"/>
          </a:xfrm>
          <a:prstGeom prst="rect">
            <a:avLst/>
          </a:prstGeom>
        </p:spPr>
      </p:pic>
    </p:spTree>
    <p:extLst>
      <p:ext uri="{BB962C8B-B14F-4D97-AF65-F5344CB8AC3E}">
        <p14:creationId xmlns:p14="http://schemas.microsoft.com/office/powerpoint/2010/main" val="310104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0"/>
            <a:ext cx="10353761" cy="1326321"/>
          </a:xfrm>
        </p:spPr>
        <p:txBody>
          <a:bodyPr/>
          <a:lstStyle/>
          <a:p>
            <a:r>
              <a:rPr lang="en-US" dirty="0"/>
              <a:t>EDA Continued</a:t>
            </a:r>
          </a:p>
        </p:txBody>
      </p:sp>
      <p:pic>
        <p:nvPicPr>
          <p:cNvPr id="4" name="Picture 3">
            <a:extLst>
              <a:ext uri="{FF2B5EF4-FFF2-40B4-BE49-F238E27FC236}">
                <a16:creationId xmlns:a16="http://schemas.microsoft.com/office/drawing/2014/main" id="{4E6D9070-7647-479F-9E01-36C1E52280ED}"/>
              </a:ext>
            </a:extLst>
          </p:cNvPr>
          <p:cNvPicPr>
            <a:picLocks noChangeAspect="1"/>
          </p:cNvPicPr>
          <p:nvPr/>
        </p:nvPicPr>
        <p:blipFill>
          <a:blip r:embed="rId2"/>
          <a:stretch>
            <a:fillRect/>
          </a:stretch>
        </p:blipFill>
        <p:spPr>
          <a:xfrm>
            <a:off x="3781101" y="1326321"/>
            <a:ext cx="4629796" cy="4686954"/>
          </a:xfrm>
          <a:prstGeom prst="rect">
            <a:avLst/>
          </a:prstGeom>
        </p:spPr>
      </p:pic>
    </p:spTree>
    <p:extLst>
      <p:ext uri="{BB962C8B-B14F-4D97-AF65-F5344CB8AC3E}">
        <p14:creationId xmlns:p14="http://schemas.microsoft.com/office/powerpoint/2010/main" val="363576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165A-1F78-4EEE-8DC8-83A4C6BE4700}"/>
              </a:ext>
            </a:extLst>
          </p:cNvPr>
          <p:cNvSpPr>
            <a:spLocks noGrp="1"/>
          </p:cNvSpPr>
          <p:nvPr>
            <p:ph type="title"/>
          </p:nvPr>
        </p:nvSpPr>
        <p:spPr>
          <a:xfrm>
            <a:off x="919119" y="-348794"/>
            <a:ext cx="10353761" cy="1326321"/>
          </a:xfrm>
        </p:spPr>
        <p:txBody>
          <a:bodyPr/>
          <a:lstStyle/>
          <a:p>
            <a:r>
              <a:rPr lang="en-US" dirty="0"/>
              <a:t>EDA Continued</a:t>
            </a:r>
          </a:p>
        </p:txBody>
      </p:sp>
      <p:pic>
        <p:nvPicPr>
          <p:cNvPr id="3" name="Picture 2">
            <a:extLst>
              <a:ext uri="{FF2B5EF4-FFF2-40B4-BE49-F238E27FC236}">
                <a16:creationId xmlns:a16="http://schemas.microsoft.com/office/drawing/2014/main" id="{69009606-31F9-4836-9FE2-DCE9BD5D7C97}"/>
              </a:ext>
            </a:extLst>
          </p:cNvPr>
          <p:cNvPicPr>
            <a:picLocks noChangeAspect="1"/>
          </p:cNvPicPr>
          <p:nvPr/>
        </p:nvPicPr>
        <p:blipFill>
          <a:blip r:embed="rId2"/>
          <a:stretch>
            <a:fillRect/>
          </a:stretch>
        </p:blipFill>
        <p:spPr>
          <a:xfrm>
            <a:off x="3020894" y="600128"/>
            <a:ext cx="6150211" cy="6165722"/>
          </a:xfrm>
          <a:prstGeom prst="rect">
            <a:avLst/>
          </a:prstGeom>
        </p:spPr>
      </p:pic>
    </p:spTree>
    <p:extLst>
      <p:ext uri="{BB962C8B-B14F-4D97-AF65-F5344CB8AC3E}">
        <p14:creationId xmlns:p14="http://schemas.microsoft.com/office/powerpoint/2010/main" val="306780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31C8-8004-429D-8568-AAD653569EE6}"/>
              </a:ext>
            </a:extLst>
          </p:cNvPr>
          <p:cNvSpPr>
            <a:spLocks noGrp="1"/>
          </p:cNvSpPr>
          <p:nvPr>
            <p:ph type="title"/>
          </p:nvPr>
        </p:nvSpPr>
        <p:spPr>
          <a:xfrm>
            <a:off x="913791" y="235656"/>
            <a:ext cx="10353761" cy="1326321"/>
          </a:xfrm>
        </p:spPr>
        <p:txBody>
          <a:bodyPr>
            <a:normAutofit/>
          </a:bodyPr>
          <a:lstStyle/>
          <a:p>
            <a:r>
              <a:rPr lang="en-US" sz="4400" dirty="0"/>
              <a:t>Data Preprocessing</a:t>
            </a:r>
          </a:p>
        </p:txBody>
      </p:sp>
      <p:sp>
        <p:nvSpPr>
          <p:cNvPr id="3" name="Content Placeholder 2">
            <a:extLst>
              <a:ext uri="{FF2B5EF4-FFF2-40B4-BE49-F238E27FC236}">
                <a16:creationId xmlns:a16="http://schemas.microsoft.com/office/drawing/2014/main" id="{AA370D8F-B6DA-4ED1-A07B-089E85B1FEC0}"/>
              </a:ext>
            </a:extLst>
          </p:cNvPr>
          <p:cNvSpPr>
            <a:spLocks noGrp="1"/>
          </p:cNvSpPr>
          <p:nvPr>
            <p:ph idx="1"/>
          </p:nvPr>
        </p:nvSpPr>
        <p:spPr>
          <a:xfrm>
            <a:off x="789271" y="1391743"/>
            <a:ext cx="10602804" cy="2398864"/>
          </a:xfrm>
        </p:spPr>
        <p:txBody>
          <a:bodyPr>
            <a:normAutofit/>
          </a:bodyPr>
          <a:lstStyle/>
          <a:p>
            <a:r>
              <a:rPr lang="en-US" dirty="0">
                <a:effectLst/>
              </a:rPr>
              <a:t>Not much preprocessing is required for this particular dataset</a:t>
            </a:r>
          </a:p>
          <a:p>
            <a:r>
              <a:rPr lang="en-US" dirty="0">
                <a:effectLst/>
              </a:rPr>
              <a:t>Clustering typically requires scaling prior to model fitting</a:t>
            </a:r>
          </a:p>
          <a:p>
            <a:pPr lvl="1"/>
            <a:r>
              <a:rPr lang="en-US" dirty="0">
                <a:effectLst/>
              </a:rPr>
              <a:t>Feature scales could vary and could therefore have imbalanced influences on the resulting clusters based on the distance metric used</a:t>
            </a:r>
          </a:p>
          <a:p>
            <a:r>
              <a:rPr lang="en-US" dirty="0">
                <a:effectLst/>
              </a:rPr>
              <a:t>Use preprocessing library in sklearn, specifically </a:t>
            </a:r>
            <a:r>
              <a:rPr lang="en-US" dirty="0" err="1">
                <a:effectLst/>
              </a:rPr>
              <a:t>StandardScaler</a:t>
            </a:r>
            <a:r>
              <a:rPr lang="en-US" dirty="0">
                <a:effectLst/>
              </a:rPr>
              <a:t>()</a:t>
            </a:r>
          </a:p>
        </p:txBody>
      </p:sp>
      <p:pic>
        <p:nvPicPr>
          <p:cNvPr id="5" name="Picture 4">
            <a:extLst>
              <a:ext uri="{FF2B5EF4-FFF2-40B4-BE49-F238E27FC236}">
                <a16:creationId xmlns:a16="http://schemas.microsoft.com/office/drawing/2014/main" id="{6394F910-48F3-4C89-9163-8C8E11DE4DC5}"/>
              </a:ext>
            </a:extLst>
          </p:cNvPr>
          <p:cNvPicPr>
            <a:picLocks noChangeAspect="1"/>
          </p:cNvPicPr>
          <p:nvPr/>
        </p:nvPicPr>
        <p:blipFill>
          <a:blip r:embed="rId2"/>
          <a:stretch>
            <a:fillRect/>
          </a:stretch>
        </p:blipFill>
        <p:spPr>
          <a:xfrm>
            <a:off x="2203928" y="3688235"/>
            <a:ext cx="7773485" cy="2934109"/>
          </a:xfrm>
          <a:prstGeom prst="rect">
            <a:avLst/>
          </a:prstGeom>
        </p:spPr>
      </p:pic>
    </p:spTree>
    <p:extLst>
      <p:ext uri="{BB962C8B-B14F-4D97-AF65-F5344CB8AC3E}">
        <p14:creationId xmlns:p14="http://schemas.microsoft.com/office/powerpoint/2010/main" val="3703498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6183</TotalTime>
  <Words>405</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Analyzing crime data via  k-means clustering</vt:lpstr>
      <vt:lpstr>Analysis IntenT</vt:lpstr>
      <vt:lpstr>Dataset Source and  Description</vt:lpstr>
      <vt:lpstr>Exploratory Data Analysis (EDA)</vt:lpstr>
      <vt:lpstr>EDA Continued</vt:lpstr>
      <vt:lpstr>EDA Continued</vt:lpstr>
      <vt:lpstr>EDA Continued</vt:lpstr>
      <vt:lpstr>EDA Continued</vt:lpstr>
      <vt:lpstr>Data Preprocessing</vt:lpstr>
      <vt:lpstr>Model Building</vt:lpstr>
      <vt:lpstr>Model Building</vt:lpstr>
      <vt:lpstr>Model Evaluation / Visualizations</vt:lpstr>
      <vt:lpstr>Model Evaluation / Visualizations</vt:lpstr>
      <vt:lpstr>Conclusion /  Future analyses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Patel</dc:creator>
  <cp:lastModifiedBy>Sameer Patel</cp:lastModifiedBy>
  <cp:revision>44</cp:revision>
  <dcterms:created xsi:type="dcterms:W3CDTF">2021-03-05T07:42:04Z</dcterms:created>
  <dcterms:modified xsi:type="dcterms:W3CDTF">2021-04-29T00:47:52Z</dcterms:modified>
</cp:coreProperties>
</file>