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sldIdLst>
    <p:sldId id="256" r:id="rId2"/>
    <p:sldId id="267" r:id="rId3"/>
    <p:sldId id="258" r:id="rId4"/>
    <p:sldId id="266" r:id="rId5"/>
    <p:sldId id="274" r:id="rId6"/>
    <p:sldId id="260" r:id="rId7"/>
    <p:sldId id="275" r:id="rId8"/>
    <p:sldId id="263" r:id="rId9"/>
    <p:sldId id="272" r:id="rId10"/>
    <p:sldId id="276" r:id="rId11"/>
    <p:sldId id="277" r:id="rId12"/>
    <p:sldId id="264" r:id="rId13"/>
    <p:sldId id="273" r:id="rId14"/>
    <p:sldId id="265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9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1B58A-B1F8-4A1F-A003-7B8069567DB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C00AC-BD63-4C41-90D4-55A5472F8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6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C00AC-BD63-4C41-90D4-55A5472F8E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45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0CB6-9B97-4788-8FF2-AC5A2BC15E01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ED1-58F5-4789-837B-CF9B0361A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1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ED1-58F5-4789-837B-CF9B0361A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8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ED1-58F5-4789-837B-CF9B0361A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1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ED1-58F5-4789-837B-CF9B0361AD0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0971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ED1-58F5-4789-837B-CF9B0361A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13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ED1-58F5-4789-837B-CF9B0361A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76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ED1-58F5-4789-837B-CF9B0361A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83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ED1-58F5-4789-837B-CF9B0361A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69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ED1-58F5-4789-837B-CF9B0361A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5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ED1-58F5-4789-837B-CF9B0361A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5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ED1-58F5-4789-837B-CF9B0361A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5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ED1-58F5-4789-837B-CF9B0361A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9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ED1-58F5-4789-837B-CF9B0361A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0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ED1-58F5-4789-837B-CF9B0361A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3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ED1-58F5-4789-837B-CF9B0361A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4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ED1-58F5-4789-837B-CF9B0361A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9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5ED1-58F5-4789-837B-CF9B0361A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5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C5ED1-58F5-4789-837B-CF9B0361A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03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ransition>
    <p:fade thruBlk="1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F63B-E18D-424A-822E-476C5F5E4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796487"/>
            <a:ext cx="9001462" cy="1655763"/>
          </a:xfrm>
        </p:spPr>
        <p:txBody>
          <a:bodyPr>
            <a:normAutofit/>
          </a:bodyPr>
          <a:lstStyle/>
          <a:p>
            <a:r>
              <a:rPr lang="en-US" dirty="0"/>
              <a:t>Classifying Dog Breeds with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A0D46-09B2-43D2-8F69-BA1FDD8D0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045096"/>
            <a:ext cx="9001462" cy="1655762"/>
          </a:xfrm>
        </p:spPr>
        <p:txBody>
          <a:bodyPr/>
          <a:lstStyle/>
          <a:p>
            <a:r>
              <a:rPr lang="en-US" dirty="0"/>
              <a:t>Abraham Eyman Casey and Sameer Patel</a:t>
            </a:r>
          </a:p>
          <a:p>
            <a:r>
              <a:rPr lang="en-US" dirty="0"/>
              <a:t>COMP 4449 – </a:t>
            </a:r>
            <a:r>
              <a:rPr lang="it-IT" dirty="0"/>
              <a:t>Data Science Capstone</a:t>
            </a:r>
            <a:endParaRPr lang="en-US" dirty="0"/>
          </a:p>
          <a:p>
            <a:r>
              <a:rPr lang="en-US" dirty="0"/>
              <a:t>Spring Quarter, 2021</a:t>
            </a:r>
          </a:p>
        </p:txBody>
      </p:sp>
    </p:spTree>
    <p:extLst>
      <p:ext uri="{BB962C8B-B14F-4D97-AF65-F5344CB8AC3E}">
        <p14:creationId xmlns:p14="http://schemas.microsoft.com/office/powerpoint/2010/main" val="2910120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9353-30C0-46C8-A3AD-0ADF0E8FE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263525"/>
            <a:ext cx="10353761" cy="1326321"/>
          </a:xfrm>
        </p:spPr>
        <p:txBody>
          <a:bodyPr>
            <a:normAutofit/>
          </a:bodyPr>
          <a:lstStyle/>
          <a:p>
            <a:r>
              <a:rPr lang="en-US" sz="4400" dirty="0"/>
              <a:t>Model Building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9AA4C-F237-4AF6-9263-41F6C8D76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47333"/>
            <a:ext cx="10353762" cy="3695136"/>
          </a:xfrm>
        </p:spPr>
        <p:txBody>
          <a:bodyPr/>
          <a:lstStyle/>
          <a:p>
            <a:r>
              <a:rPr lang="en-US" dirty="0"/>
              <a:t>Optimizer</a:t>
            </a:r>
          </a:p>
          <a:p>
            <a:pPr lvl="1"/>
            <a:r>
              <a:rPr lang="en-US" dirty="0">
                <a:effectLst/>
              </a:rPr>
              <a:t>Stochastic Gradient Descent (SGD) is often the least memory-intensive</a:t>
            </a:r>
          </a:p>
          <a:p>
            <a:pPr lvl="1"/>
            <a:r>
              <a:rPr lang="en-US" dirty="0">
                <a:effectLst/>
              </a:rPr>
              <a:t>Within SGD, the momentum attribute accelerates gradient descent in the relevant direction and dampens oscillations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BDC9D-2A63-40C3-9E87-95D867671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516" y="3029515"/>
            <a:ext cx="5472967" cy="356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16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9353-30C0-46C8-A3AD-0ADF0E8FE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31139"/>
            <a:ext cx="10353761" cy="1326321"/>
          </a:xfrm>
        </p:spPr>
        <p:txBody>
          <a:bodyPr>
            <a:normAutofit/>
          </a:bodyPr>
          <a:lstStyle/>
          <a:p>
            <a:r>
              <a:rPr lang="en-US" sz="4400" dirty="0"/>
              <a:t>Model Fitting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1D773-EE89-43DB-B4E6-C9BC1C187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99" y="1244338"/>
            <a:ext cx="11365801" cy="535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36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C674-EE5A-4795-9E9C-4058E867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02210"/>
            <a:ext cx="10353761" cy="1326321"/>
          </a:xfrm>
        </p:spPr>
        <p:txBody>
          <a:bodyPr/>
          <a:lstStyle/>
          <a:p>
            <a:r>
              <a:rPr lang="en-US" dirty="0">
                <a:effectLst/>
              </a:rPr>
              <a:t>Model Evaluation / Visualizations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6EA1FE-0635-48D4-9751-D4EF28E9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03" y="1926996"/>
            <a:ext cx="5729122" cy="35665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3422D5-23FB-4072-BACA-DC9F1BEB9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348" y="1926996"/>
            <a:ext cx="5798749" cy="35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C674-EE5A-4795-9E9C-4058E867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en-US" dirty="0">
                <a:effectLst/>
              </a:rPr>
              <a:t>Evaluation on Test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11A9A3-6914-474D-817B-5C4362BF5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388" y="1121196"/>
            <a:ext cx="5687219" cy="1467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FF8C6E-EDA4-442F-9875-E22E7F9AD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8" y="2856198"/>
            <a:ext cx="10353761" cy="368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06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1948-78DC-4485-985C-D1EFC0231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83443"/>
            <a:ext cx="10353761" cy="1326321"/>
          </a:xfrm>
        </p:spPr>
        <p:txBody>
          <a:bodyPr>
            <a:normAutofit/>
          </a:bodyPr>
          <a:lstStyle/>
          <a:p>
            <a:r>
              <a:rPr lang="en-US" sz="4400" dirty="0"/>
              <a:t>Conclusion / </a:t>
            </a:r>
            <a:br>
              <a:rPr lang="en-US" sz="4400" dirty="0"/>
            </a:br>
            <a:r>
              <a:rPr lang="en-US" sz="4400" dirty="0"/>
              <a:t>Future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03369-EA32-4D14-A439-C03B1605B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966" y="2210757"/>
            <a:ext cx="5487360" cy="396380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The model returned an accuracy of ~93.5% when predicting dog breeds on unseen test data.</a:t>
            </a:r>
          </a:p>
          <a:p>
            <a:pPr lvl="1"/>
            <a:r>
              <a:rPr lang="en-US" dirty="0">
                <a:effectLst/>
              </a:rPr>
              <a:t>Given the large number of classes, the relative similarity in appearance between multiple dog breeds, and the variation of picture inputs, this is an excellent result.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1274B9-7284-4867-AA0C-92CA09C61823}"/>
              </a:ext>
            </a:extLst>
          </p:cNvPr>
          <p:cNvSpPr txBox="1">
            <a:spLocks/>
          </p:cNvSpPr>
          <p:nvPr/>
        </p:nvSpPr>
        <p:spPr>
          <a:xfrm>
            <a:off x="6395829" y="2210757"/>
            <a:ext cx="5182205" cy="3695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Large-scale hyperparameter tuning was infeasible due to the cumbersome computational complexity and subsequent runtime associated with training the model</a:t>
            </a:r>
          </a:p>
          <a:p>
            <a:r>
              <a:rPr lang="en-US" dirty="0">
                <a:effectLst/>
              </a:rPr>
              <a:t>Possible routes for future analyses:</a:t>
            </a:r>
          </a:p>
          <a:p>
            <a:pPr lvl="1"/>
            <a:r>
              <a:rPr lang="en-US" dirty="0">
                <a:effectLst/>
              </a:rPr>
              <a:t>Changing the ratio between the training and validation sets</a:t>
            </a:r>
          </a:p>
          <a:p>
            <a:pPr lvl="1"/>
            <a:r>
              <a:rPr lang="en-US" dirty="0">
                <a:effectLst/>
              </a:rPr>
              <a:t>Adding transformations to the </a:t>
            </a:r>
            <a:r>
              <a:rPr lang="en-US" dirty="0" err="1">
                <a:effectLst/>
              </a:rPr>
              <a:t>ImageDataGenerator</a:t>
            </a:r>
            <a:r>
              <a:rPr lang="en-US" dirty="0">
                <a:effectLst/>
              </a:rPr>
              <a:t> class</a:t>
            </a:r>
          </a:p>
          <a:p>
            <a:pPr lvl="1"/>
            <a:r>
              <a:rPr lang="en-US" dirty="0">
                <a:effectLst/>
              </a:rPr>
              <a:t>Changing the model blueprint itself vis a vis adding layers/nodes</a:t>
            </a:r>
          </a:p>
          <a:p>
            <a:pPr lvl="1"/>
            <a:r>
              <a:rPr lang="en-US" dirty="0">
                <a:effectLst/>
              </a:rPr>
              <a:t>Uncountable others</a:t>
            </a:r>
          </a:p>
          <a:p>
            <a:pPr lvl="1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5382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B510-2B81-49D3-97AC-07D0D08C0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534" y="609600"/>
            <a:ext cx="4754022" cy="1326321"/>
          </a:xfrm>
        </p:spPr>
        <p:txBody>
          <a:bodyPr>
            <a:normAutofit/>
          </a:bodyPr>
          <a:lstStyle/>
          <a:p>
            <a:r>
              <a:rPr lang="en-US" dirty="0"/>
              <a:t>Standalone Web Application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F45694-2CD1-4C8A-9917-AFF298AA24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8" r="3" b="3"/>
          <a:stretch/>
        </p:blipFill>
        <p:spPr bwMode="auto">
          <a:xfrm>
            <a:off x="20" y="11892"/>
            <a:ext cx="6085418" cy="684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82255F-0E7B-49E0-A930-491FFF3E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534" y="2096064"/>
            <a:ext cx="4754022" cy="3695136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Attempt to bring value to theoretical stakeholders</a:t>
            </a:r>
          </a:p>
          <a:p>
            <a:r>
              <a:rPr lang="en-US" dirty="0">
                <a:effectLst/>
              </a:rPr>
              <a:t>User can upload a picture of their dog, and the trained model would yield a prediction as to its most-likely breed among the 120 learned breeds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0DCF65E-F84E-483D-83D7-A1616D569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656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612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3F03-7F68-4031-A408-04F1B76C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/>
          <a:lstStyle/>
          <a:p>
            <a:r>
              <a:rPr lang="en-US" dirty="0"/>
              <a:t>Questions and </a:t>
            </a:r>
            <a:br>
              <a:rPr lang="en-US" dirty="0"/>
            </a:br>
            <a:r>
              <a:rPr lang="en-US" dirty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253809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0CC4-86D5-4E8B-94CF-353974B8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62757"/>
            <a:ext cx="10353761" cy="1325563"/>
          </a:xfrm>
        </p:spPr>
        <p:txBody>
          <a:bodyPr>
            <a:normAutofit/>
          </a:bodyPr>
          <a:lstStyle/>
          <a:p>
            <a:r>
              <a:rPr lang="en-US" sz="4400" dirty="0"/>
              <a:t>Analysis Intent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F9789-4C02-4544-A99B-9CC8542CD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804" y="1796089"/>
            <a:ext cx="4879199" cy="823912"/>
          </a:xfrm>
        </p:spPr>
        <p:txBody>
          <a:bodyPr/>
          <a:lstStyle/>
          <a:p>
            <a:r>
              <a:rPr lang="en-US" dirty="0"/>
              <a:t>Assess the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5C837-DBD4-4588-9C1C-CBC7D115C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3795" y="2620001"/>
            <a:ext cx="5107208" cy="19726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Using a Convolutional Neural Network (CNN) built with </a:t>
            </a:r>
            <a:r>
              <a:rPr lang="en-US" dirty="0" err="1"/>
              <a:t>Keras</a:t>
            </a:r>
            <a:r>
              <a:rPr lang="en-US" dirty="0"/>
              <a:t> to identify dog breeds based on input photos.</a:t>
            </a:r>
          </a:p>
          <a:p>
            <a:pPr lvl="1"/>
            <a:r>
              <a:rPr lang="en-US" dirty="0"/>
              <a:t>Foray into using machine learning methodologies for real-world applications, most prominently image classification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ADA20-3D3E-4266-8FF1-521B1597C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2003" y="1796089"/>
            <a:ext cx="4865554" cy="823912"/>
          </a:xfrm>
        </p:spPr>
        <p:txBody>
          <a:bodyPr/>
          <a:lstStyle/>
          <a:p>
            <a:r>
              <a:rPr lang="en-US" dirty="0"/>
              <a:t>Best Plan of Approach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F721B3-2E1A-43AE-A0D8-8CCCFCDC1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20000"/>
            <a:ext cx="5095357" cy="378528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effectLst/>
              </a:rPr>
              <a:t>CNN is both the simplest and best machine learning tool to accomplish the task</a:t>
            </a:r>
          </a:p>
          <a:p>
            <a:pPr lvl="1"/>
            <a:r>
              <a:rPr lang="en-US" dirty="0"/>
              <a:t>Existing framework for converting images into numerical data able to be processed by the network</a:t>
            </a:r>
          </a:p>
          <a:p>
            <a:r>
              <a:rPr lang="en-US" dirty="0"/>
              <a:t>Plan</a:t>
            </a:r>
          </a:p>
          <a:p>
            <a:pPr lvl="1"/>
            <a:r>
              <a:rPr lang="en-US" dirty="0"/>
              <a:t>Exploratory Data Analysis / Preprocessing</a:t>
            </a:r>
          </a:p>
          <a:p>
            <a:pPr lvl="1"/>
            <a:r>
              <a:rPr lang="en-US" dirty="0"/>
              <a:t>Model Building</a:t>
            </a:r>
          </a:p>
          <a:p>
            <a:pPr lvl="1"/>
            <a:r>
              <a:rPr lang="en-US" dirty="0"/>
              <a:t>Model Evaluation</a:t>
            </a:r>
          </a:p>
          <a:p>
            <a:pPr lvl="1"/>
            <a:r>
              <a:rPr lang="en-US" dirty="0"/>
              <a:t>Conclusion / Future Analyses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5FF988-4D4F-4E5E-A6D9-E61F78DDB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4592651"/>
            <a:ext cx="5182205" cy="181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2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0A61-D24B-45D5-8D9E-572EB728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397496"/>
            <a:ext cx="10353761" cy="1326321"/>
          </a:xfrm>
        </p:spPr>
        <p:txBody>
          <a:bodyPr/>
          <a:lstStyle/>
          <a:p>
            <a:r>
              <a:rPr lang="en-US" dirty="0"/>
              <a:t>Dataset Source and 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CDFD1-5AB4-4FD7-9B88-CD459AC48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23817"/>
            <a:ext cx="10353761" cy="1971378"/>
          </a:xfrm>
        </p:spPr>
        <p:txBody>
          <a:bodyPr>
            <a:normAutofit lnSpcReduction="10000"/>
          </a:bodyPr>
          <a:lstStyle/>
          <a:p>
            <a:r>
              <a:rPr lang="en-US" dirty="0">
                <a:effectLst/>
              </a:rPr>
              <a:t>The data set contains a labeled training set and an unlabeled test set of images of dogs</a:t>
            </a:r>
          </a:p>
          <a:p>
            <a:pPr lvl="1"/>
            <a:r>
              <a:rPr lang="en-US" dirty="0"/>
              <a:t>Exclusively use the labeled set, with a test set split from it for the purposes of model evaluation</a:t>
            </a:r>
          </a:p>
          <a:p>
            <a:r>
              <a:rPr lang="en-US" dirty="0"/>
              <a:t>Over 10,000 images, spread over 120 dog breeds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E89007-7AB1-4091-A54B-91C7B74E5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3" y="3900524"/>
            <a:ext cx="4787504" cy="2467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631D0B-FD25-490B-9456-7AD2580C0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48495"/>
            <a:ext cx="5566244" cy="197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4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8165A-1F78-4EEE-8DC8-83A4C6BE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656735"/>
            <a:ext cx="10353761" cy="1326321"/>
          </a:xfrm>
        </p:spPr>
        <p:txBody>
          <a:bodyPr/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dirty="0"/>
              <a:t>(EDA)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2BDBC-27B1-4441-AFF6-54C188DD6B7B}"/>
              </a:ext>
            </a:extLst>
          </p:cNvPr>
          <p:cNvSpPr txBox="1"/>
          <p:nvPr/>
        </p:nvSpPr>
        <p:spPr>
          <a:xfrm>
            <a:off x="919119" y="2096179"/>
            <a:ext cx="103537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Because the data is explicitly labeled images of dog breeds, graphic options for EDA are somewhat limited.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Examine range of image types (e.g. pictures with multiple dogs, varying levels of zoom/blur, other animals,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Evaluate class balance using a histogram of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D9AAC4-4D5C-43A8-842B-E0E7E517E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9" y="3907065"/>
            <a:ext cx="1762371" cy="17623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84A97-CFF6-4ECB-99D4-5D8B855C0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369" y="3915111"/>
            <a:ext cx="1763859" cy="1754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81E280-9FFA-4F7B-9C8A-6AD5784EF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9107" y="3926118"/>
            <a:ext cx="1752845" cy="17433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EA6070-3365-417A-AD47-4BE01B246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8831" y="3907064"/>
            <a:ext cx="1752845" cy="17623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952665-DEB8-4A8D-A38A-842BD42F50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8555" y="3907064"/>
            <a:ext cx="1752845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9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8165A-1F78-4EEE-8DC8-83A4C6BE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278331"/>
            <a:ext cx="10353761" cy="1326321"/>
          </a:xfrm>
        </p:spPr>
        <p:txBody>
          <a:bodyPr/>
          <a:lstStyle/>
          <a:p>
            <a:r>
              <a:rPr lang="en-US" dirty="0"/>
              <a:t>EDA Continued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7BFD73-D0CA-456E-80F7-B968B1C2B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98" y="697585"/>
            <a:ext cx="10103402" cy="596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4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31C8-8004-429D-8568-AAD65356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0" y="235656"/>
            <a:ext cx="10353761" cy="1326321"/>
          </a:xfrm>
        </p:spPr>
        <p:txBody>
          <a:bodyPr>
            <a:normAutofit/>
          </a:bodyPr>
          <a:lstStyle/>
          <a:p>
            <a:r>
              <a:rPr lang="en-US" sz="4400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70D8F-B6DA-4ED1-A07B-089E85B1F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268" y="1476860"/>
            <a:ext cx="10602804" cy="2398864"/>
          </a:xfrm>
        </p:spPr>
        <p:txBody>
          <a:bodyPr>
            <a:normAutofit/>
          </a:bodyPr>
          <a:lstStyle/>
          <a:p>
            <a:r>
              <a:rPr lang="en-US" dirty="0" err="1">
                <a:effectLst/>
              </a:rPr>
              <a:t>ImageDataGenerator</a:t>
            </a:r>
            <a:r>
              <a:rPr lang="en-US" dirty="0">
                <a:effectLst/>
              </a:rPr>
              <a:t> class from the </a:t>
            </a:r>
            <a:r>
              <a:rPr lang="en-US" dirty="0" err="1">
                <a:effectLst/>
              </a:rPr>
              <a:t>keras</a:t>
            </a:r>
            <a:r>
              <a:rPr lang="en-US" dirty="0">
                <a:effectLst/>
              </a:rPr>
              <a:t> library to perform data augmentation</a:t>
            </a:r>
          </a:p>
          <a:p>
            <a:pPr lvl="1"/>
            <a:r>
              <a:rPr lang="en-US" dirty="0">
                <a:effectLst/>
              </a:rPr>
              <a:t>Applies a series of random transformations to each image in the batch</a:t>
            </a:r>
          </a:p>
          <a:p>
            <a:pPr lvl="1"/>
            <a:r>
              <a:rPr lang="en-US" dirty="0">
                <a:effectLst/>
              </a:rPr>
              <a:t>Several transformations are possible, but the additional computational cost is not justifiable for the purposes of this exploration (large training time with base images already)</a:t>
            </a:r>
          </a:p>
          <a:p>
            <a:pPr lvl="1"/>
            <a:r>
              <a:rPr lang="en-US" dirty="0">
                <a:effectLst/>
              </a:rPr>
              <a:t>Opted to only apply the </a:t>
            </a:r>
            <a:r>
              <a:rPr lang="en-US" dirty="0" err="1">
                <a:effectLst/>
              </a:rPr>
              <a:t>horizontal_flip</a:t>
            </a:r>
            <a:r>
              <a:rPr lang="en-US" dirty="0">
                <a:effectLst/>
              </a:rPr>
              <a:t> transformation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59BAA-40CA-43FA-8EC6-6947ECD1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915" y="3790607"/>
            <a:ext cx="6663512" cy="239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9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31C8-8004-429D-8568-AAD65356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86" y="691677"/>
            <a:ext cx="10353761" cy="1326321"/>
          </a:xfrm>
        </p:spPr>
        <p:txBody>
          <a:bodyPr>
            <a:normAutofit/>
          </a:bodyPr>
          <a:lstStyle/>
          <a:p>
            <a:r>
              <a:rPr lang="en-US" sz="4000" dirty="0"/>
              <a:t>Data Preprocessing 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70D8F-B6DA-4ED1-A07B-089E85B1F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0819" y="2017998"/>
            <a:ext cx="7779697" cy="95498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Split dataset into train and test, using a ratio of 85/15 train/test</a:t>
            </a:r>
          </a:p>
          <a:p>
            <a:pPr lvl="1"/>
            <a:r>
              <a:rPr lang="en-US" dirty="0">
                <a:effectLst/>
              </a:rPr>
              <a:t>Necessary in order to evaluate the model on labeled test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FAC0C-CA78-4273-914D-18524FD4B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080" y="2972978"/>
            <a:ext cx="6051171" cy="339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54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9353-30C0-46C8-A3AD-0ADF0E8FE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266349"/>
            <a:ext cx="10353761" cy="1326321"/>
          </a:xfrm>
        </p:spPr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C4EBD-DBA5-4B16-B039-E8FE8AB6B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2" y="1285358"/>
            <a:ext cx="10353762" cy="3013265"/>
          </a:xfrm>
        </p:spPr>
        <p:txBody>
          <a:bodyPr/>
          <a:lstStyle/>
          <a:p>
            <a:r>
              <a:rPr lang="en-US" dirty="0"/>
              <a:t>Transfer learning as a design methodology</a:t>
            </a:r>
          </a:p>
          <a:p>
            <a:pPr lvl="1"/>
            <a:r>
              <a:rPr lang="en-US" dirty="0"/>
              <a:t>K</a:t>
            </a:r>
            <a:r>
              <a:rPr lang="en-US" dirty="0">
                <a:effectLst/>
              </a:rPr>
              <a:t>nowledge of pretrained machine learning model is applied to a different but related problem</a:t>
            </a:r>
          </a:p>
          <a:p>
            <a:pPr lvl="1"/>
            <a:r>
              <a:rPr lang="en-US" dirty="0">
                <a:effectLst/>
              </a:rPr>
              <a:t>Allows savings on both computation and time costs when training a new model</a:t>
            </a:r>
          </a:p>
          <a:p>
            <a:pPr lvl="1"/>
            <a:r>
              <a:rPr lang="en-US" dirty="0" err="1">
                <a:effectLst/>
              </a:rPr>
              <a:t>NASNet</a:t>
            </a:r>
            <a:r>
              <a:rPr lang="en-US" dirty="0">
                <a:effectLst/>
              </a:rPr>
              <a:t>-Large as a </a:t>
            </a:r>
            <a:r>
              <a:rPr lang="en-US" dirty="0" err="1">
                <a:effectLst/>
              </a:rPr>
              <a:t>baselayer</a:t>
            </a:r>
            <a:endParaRPr lang="en-US" dirty="0">
              <a:effectLst/>
            </a:endParaRPr>
          </a:p>
          <a:p>
            <a:pPr lvl="2"/>
            <a:r>
              <a:rPr lang="en-US" dirty="0">
                <a:effectLst/>
              </a:rPr>
              <a:t>Convolutional neural network that is trained on more than a million images from the ImageNet database</a:t>
            </a:r>
          </a:p>
          <a:p>
            <a:pPr lvl="2"/>
            <a:r>
              <a:rPr lang="en-US" dirty="0">
                <a:effectLst/>
              </a:rPr>
              <a:t>Network has already learned rich feature representations for a wide range of images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DF83F8-2FDF-4D56-B8D5-595DFED24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669" y="4298623"/>
            <a:ext cx="5068007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9353-30C0-46C8-A3AD-0ADF0E8FE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561009"/>
            <a:ext cx="10353761" cy="1326321"/>
          </a:xfrm>
        </p:spPr>
        <p:txBody>
          <a:bodyPr>
            <a:normAutofit/>
          </a:bodyPr>
          <a:lstStyle/>
          <a:p>
            <a:r>
              <a:rPr lang="en-US" sz="4400" dirty="0"/>
              <a:t>Model Building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9AA4C-F237-4AF6-9263-41F6C8D76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756699"/>
            <a:ext cx="10353762" cy="3695136"/>
          </a:xfrm>
        </p:spPr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model</a:t>
            </a:r>
          </a:p>
          <a:p>
            <a:pPr lvl="1"/>
            <a:r>
              <a:rPr lang="en-US" dirty="0">
                <a:effectLst/>
              </a:rPr>
              <a:t>GlobalAveragePooling2D layer on top of the pretrained model, followed by a Dense layer with 120 nodes for each of the dog breeds represented in the training data</a:t>
            </a:r>
          </a:p>
          <a:p>
            <a:pPr lvl="2"/>
            <a:r>
              <a:rPr lang="en-US" dirty="0">
                <a:effectLst/>
              </a:rPr>
              <a:t>GlobalAveragePooling2D applies average pooling on the spatial dimensions until each spatial dimension is one</a:t>
            </a:r>
          </a:p>
          <a:p>
            <a:pPr lvl="2"/>
            <a:r>
              <a:rPr lang="en-US" dirty="0">
                <a:effectLst/>
              </a:rPr>
              <a:t>Based on research conducted online prior to model construction, GlobalAveragePooling2D is a better choice than Flatten for image classification neural networks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7DF0E5-AA3D-4FE9-9CF8-EE6BB4200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911" y="4506013"/>
            <a:ext cx="6931530" cy="15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31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8553</TotalTime>
  <Words>637</Words>
  <Application>Microsoft Office PowerPoint</Application>
  <PresentationFormat>Widescreen</PresentationFormat>
  <Paragraphs>66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Calibri</vt:lpstr>
      <vt:lpstr>Rockwell</vt:lpstr>
      <vt:lpstr>Damask</vt:lpstr>
      <vt:lpstr>Classifying Dog Breeds with Keras</vt:lpstr>
      <vt:lpstr>Analysis Intent</vt:lpstr>
      <vt:lpstr>Dataset Source and  Description</vt:lpstr>
      <vt:lpstr>Exploratory Data Analysis (EDA)</vt:lpstr>
      <vt:lpstr>EDA Continued</vt:lpstr>
      <vt:lpstr>Data Preprocessing</vt:lpstr>
      <vt:lpstr>Data Preprocessing  (continued)</vt:lpstr>
      <vt:lpstr>Model Building</vt:lpstr>
      <vt:lpstr>Model Building</vt:lpstr>
      <vt:lpstr>Model Building</vt:lpstr>
      <vt:lpstr>Model Fitting</vt:lpstr>
      <vt:lpstr>Model Evaluation / Visualizations</vt:lpstr>
      <vt:lpstr>Evaluation on Test Data</vt:lpstr>
      <vt:lpstr>Conclusion /  Future analyses</vt:lpstr>
      <vt:lpstr>Standalone Web Application</vt:lpstr>
      <vt:lpstr>Questions and 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Sameer Patel</dc:creator>
  <cp:lastModifiedBy>Sameer Patel</cp:lastModifiedBy>
  <cp:revision>67</cp:revision>
  <dcterms:created xsi:type="dcterms:W3CDTF">2021-03-05T07:42:04Z</dcterms:created>
  <dcterms:modified xsi:type="dcterms:W3CDTF">2021-06-03T00:43:46Z</dcterms:modified>
</cp:coreProperties>
</file>