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EA2B2-343D-4484-90BC-49585B088E35}">
  <a:tblStyle styleId="{FD7EA2B2-343D-4484-90BC-49585B088E3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8B89DB5-91C1-4193-973A-FC50C715DB92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21F5DE3-B209-42DE-9640-2FB2CD09A375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706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437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4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1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05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04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4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4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4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8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63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Analog gets a 4 in latency due to the delay caused by capacitors/low pass filtering of rectified signal. Digital gets a 1 due to periodic windowing followed by heavy processing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idney.niddk.nih.gov/kudiseases/pubs/uichildre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orewalking.com/wp-content/uploads/2013/10/transverse-abdominis.jpg" TargetMode="External"/><Relationship Id="rId5" Type="http://schemas.openxmlformats.org/officeDocument/2006/relationships/hyperlink" Target="http://www.pilatesfanatic.co.za/wp-content/uploads/2011/03/iSpineCare_iPad_pelvic-floor1.png" TargetMode="External"/><Relationship Id="rId4" Type="http://schemas.openxmlformats.org/officeDocument/2006/relationships/hyperlink" Target="http://host.madison.com/news/local/health_med_fit/new-therapy-for-incontinence-pioneered-by-madison-doctor/article_faf27fb2-55b0-11e2-8888-001a4bcf887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Urological Biofeedback </a:t>
            </a:r>
            <a:r>
              <a:rPr lang="en" smtClean="0"/>
              <a:t>System</a:t>
            </a:r>
            <a:endParaRPr lang="en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Advisor: Dr. Amit Nimunkar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Client: Dr. Patrick McKenna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57250" y="4114800"/>
            <a:ext cx="3699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Team: 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Samual Lines, Michael Simonson, Andrew Vamos, Shawn Patel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60300" y="101100"/>
            <a:ext cx="7683900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DM 3 = Power Supply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449375" y="1380725"/>
          <a:ext cx="8048425" cy="3409920"/>
        </p:xfrm>
        <a:graphic>
          <a:graphicData uri="http://schemas.openxmlformats.org/drawingml/2006/table">
            <a:tbl>
              <a:tblPr>
                <a:noFill/>
                <a:tableStyleId>{821F5DE3-B209-42DE-9640-2FB2CD09A375}</a:tableStyleId>
              </a:tblPr>
              <a:tblGrid>
                <a:gridCol w="1980875"/>
                <a:gridCol w="891500"/>
                <a:gridCol w="1725350"/>
                <a:gridCol w="1725350"/>
                <a:gridCol w="1725350"/>
              </a:tblGrid>
              <a:tr h="60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Criteria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Disposable Batteries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Rechargeable Batteries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Supply With DC/DC Converter</a:t>
                      </a:r>
                    </a:p>
                  </a:txBody>
                  <a:tcPr marL="91425" marR="91425" marT="91425" marB="91425" anchor="ctr"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Safety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(25)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(20)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(20)</a:t>
                      </a:r>
                    </a:p>
                  </a:txBody>
                  <a:tcPr marL="91425" marR="91425" marT="91425" marB="91425" anchor="ctr"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IRB Approval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(20)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(16)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(12)</a:t>
                      </a:r>
                    </a:p>
                  </a:txBody>
                  <a:tcPr marL="91425" marR="91425" marT="91425" marB="91425" anchor="ctr"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Longevity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(12)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(16)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(20)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Ease of Use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 (6)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(9)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(15)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(6)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(2)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(10)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(6)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(2)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(10)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SCORE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75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87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 and Timeline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Ensure our design stays consistent with FDA &amp; IRB Regulations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Class II Medical Device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Look to Print our Board on PCB - apply necessary revisions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Begin Industrial-EMG comparison testing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Gather results, strength commercial case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875" y="2817200"/>
            <a:ext cx="5024250" cy="21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3219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Dr. Amit Nimunkar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Dr. Patrick McKenna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Ms. Sarah Novinske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Dr. Thomas Yen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Thank you for coming.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Any questions or comments?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&amp; Thanks!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[1]. “National Kidney and Urologic Diseases Information Clearinghouse.” </a:t>
            </a:r>
            <a:r>
              <a:rPr lang="en" sz="1200" i="1"/>
              <a:t>National Institute of Diabetes and Kidney Diseases</a:t>
            </a:r>
            <a:r>
              <a:rPr lang="en" sz="1200"/>
              <a:t>. Accessed 30 Nov 2013.</a:t>
            </a:r>
          </a:p>
          <a:p>
            <a:pPr rtl="0">
              <a:spcBef>
                <a:spcPts val="0"/>
              </a:spcBef>
              <a:buNone/>
            </a:pPr>
            <a:r>
              <a:rPr lang="en" sz="800" i="1"/>
              <a:t>&lt;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http://kidney.niddk.nih.gov/kudiseases/pubs/uichildren/</a:t>
            </a:r>
            <a:r>
              <a:rPr lang="en" sz="800" i="1"/>
              <a:t>&gt;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[2]: New Therapy for Incontinence Pioneered by madison Doctor. 30 Nov 2013.</a:t>
            </a:r>
          </a:p>
          <a:p>
            <a:pPr rtl="0">
              <a:spcBef>
                <a:spcPts val="0"/>
              </a:spcBef>
              <a:buNone/>
            </a:pPr>
            <a:r>
              <a:rPr lang="en" sz="800" i="1" u="sng">
                <a:solidFill>
                  <a:schemeClr val="hlink"/>
                </a:solidFill>
                <a:hlinkClick r:id="rId4"/>
              </a:rPr>
              <a:t>http://host.madison.com/news/local/health_med_fit/new-therapy-for-incontinence-pioneered-by-madison-doctor/article_faf27fb2-55b0-11e2-8888-001a4bcf887a.html</a:t>
            </a:r>
          </a:p>
          <a:p>
            <a:pPr rtl="0">
              <a:spcBef>
                <a:spcPts val="0"/>
              </a:spcBef>
              <a:buNone/>
            </a:pPr>
            <a:endParaRPr sz="800" i="1"/>
          </a:p>
          <a:p>
            <a:pPr rtl="0">
              <a:spcBef>
                <a:spcPts val="0"/>
              </a:spcBef>
              <a:buNone/>
            </a:pPr>
            <a:endParaRPr sz="800" i="1"/>
          </a:p>
          <a:p>
            <a:pPr rtl="0">
              <a:spcBef>
                <a:spcPts val="0"/>
              </a:spcBef>
              <a:buNone/>
            </a:pPr>
            <a:r>
              <a:rPr lang="en" sz="800" i="1"/>
              <a:t> </a:t>
            </a:r>
            <a:r>
              <a:rPr lang="en" sz="1200"/>
              <a:t>Figures: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[1 &amp; 2]: </a:t>
            </a:r>
            <a:r>
              <a:rPr lang="en" sz="1200" i="1">
                <a:solidFill>
                  <a:schemeClr val="hlink"/>
                </a:solidFill>
                <a:hlinkClick r:id="rId5"/>
              </a:rPr>
              <a:t>http://www.pilatesfanatic.co.za/wp-content/uploads/2011/03/iSpineCare_iPad_pelvic-floor1.png</a:t>
            </a:r>
            <a:r>
              <a:rPr lang="en" sz="1200"/>
              <a:t> &amp; </a:t>
            </a:r>
            <a:r>
              <a:rPr lang="en" sz="1200" i="1" u="sng">
                <a:solidFill>
                  <a:schemeClr val="hlink"/>
                </a:solidFill>
                <a:hlinkClick r:id="rId6"/>
              </a:rPr>
              <a:t>http://blog.corewalking.com/wp-content/uploads/2013/10/transverse-abdominis.jpg</a:t>
            </a:r>
          </a:p>
          <a:p>
            <a:pPr rtl="0">
              <a:spcBef>
                <a:spcPts val="0"/>
              </a:spcBef>
              <a:buNone/>
            </a:pPr>
            <a:endParaRPr sz="1200" i="1"/>
          </a:p>
          <a:p>
            <a:pPr>
              <a:spcBef>
                <a:spcPts val="0"/>
              </a:spcBef>
              <a:buNone/>
            </a:pPr>
            <a:endParaRPr sz="1200" i="1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Background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Motivation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Problem Statement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Client Requirements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Designs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Decision Matrices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UcPeriod"/>
            </a:pPr>
            <a:r>
              <a:rPr lang="en"/>
              <a:t>Microcontroller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UcPeriod"/>
            </a:pPr>
            <a:r>
              <a:rPr lang="en"/>
              <a:t>Signal Processing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UcPeriod"/>
            </a:pPr>
            <a:r>
              <a:rPr lang="en"/>
              <a:t>Power Supply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Future Work and Timeline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Questions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lang="en"/>
              <a:t>References and Acknowledgements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0" y="1456525"/>
            <a:ext cx="41088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Combinations of incontinence, UTI and constipation afflict around 30% of children in the United States.[1]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Improper voiding of the bladder is the result of failing to contract Pelvic Floor (PF) while relaxing abdominal muscles.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989250" y="4086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chemeClr val="dk2"/>
                </a:solidFill>
              </a:rPr>
              <a:t>EMG analysis and retraining has been used as effective alternative to surgery. [2]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300" y="2103750"/>
            <a:ext cx="2438923" cy="1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125" y="1456525"/>
            <a:ext cx="2505924" cy="163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293837" y="30932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Figs 1-2. Images of Pelvic Floor and Transverse Abdominals.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24000" y="1404850"/>
            <a:ext cx="46199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What does background mean?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BIG MARKET - </a:t>
            </a:r>
          </a:p>
          <a:p>
            <a:pPr marL="1371600" lvl="2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BIG OPPORTUNITY</a:t>
            </a:r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Our client (Dr. McKenna) is internationally renowned Urologist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Training appointments are currently booked until May 2015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Our device could be in use in this and other clinics throughout the US/World.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0" y="1808950"/>
            <a:ext cx="4087975" cy="19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48550" y="3825275"/>
            <a:ext cx="2828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Fig 3. A group of physicians diagnosing pelvic floor dysfunction.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22050" y="142496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Biofeedback training of Pelvic Floor muscle groups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No devices currently coordinate both muscle groups w/ video game interface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Improve our hardware to commercializable standards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Provide supporting software for product development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Requirements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45250" y="1513200"/>
            <a:ext cx="41040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Acquire data that can accurately track/train patient exercises.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Produce a device that can be manufactured simply and cost-effectively.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Prepare a design for IRB &amp; FDA approval moving forward.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75" y="1762775"/>
            <a:ext cx="3688649" cy="25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Design Progress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5970600" cy="211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Currently have a working EMG biofeedback system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We are looking to standardize: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Frequency Response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Gain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Microcontroller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Power Supply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Right Leg Drive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7925" y="3995000"/>
            <a:ext cx="1630199" cy="80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Patient Signal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(Muscle Contract)</a:t>
            </a:r>
          </a:p>
        </p:txBody>
      </p:sp>
      <p:sp>
        <p:nvSpPr>
          <p:cNvPr id="136" name="Shape 136"/>
          <p:cNvSpPr/>
          <p:nvPr/>
        </p:nvSpPr>
        <p:spPr>
          <a:xfrm>
            <a:off x="1870925" y="4164800"/>
            <a:ext cx="580499" cy="469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624175" y="3995000"/>
            <a:ext cx="1469699" cy="80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Pre-Amplifier</a:t>
            </a:r>
          </a:p>
        </p:txBody>
      </p:sp>
      <p:sp>
        <p:nvSpPr>
          <p:cNvPr id="138" name="Shape 138"/>
          <p:cNvSpPr/>
          <p:nvPr/>
        </p:nvSpPr>
        <p:spPr>
          <a:xfrm>
            <a:off x="4202975" y="4164800"/>
            <a:ext cx="580499" cy="469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892575" y="3995000"/>
            <a:ext cx="1630199" cy="80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Filters &amp; Rectifier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(Analog)</a:t>
            </a:r>
          </a:p>
        </p:txBody>
      </p:sp>
      <p:sp>
        <p:nvSpPr>
          <p:cNvPr id="140" name="Shape 140"/>
          <p:cNvSpPr/>
          <p:nvPr/>
        </p:nvSpPr>
        <p:spPr>
          <a:xfrm>
            <a:off x="6631875" y="4164800"/>
            <a:ext cx="580499" cy="469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321475" y="3995000"/>
            <a:ext cx="1469699" cy="80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Arduino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Microcontroller</a:t>
            </a:r>
          </a:p>
        </p:txBody>
      </p:sp>
      <p:sp>
        <p:nvSpPr>
          <p:cNvPr id="142" name="Shape 142"/>
          <p:cNvSpPr/>
          <p:nvPr/>
        </p:nvSpPr>
        <p:spPr>
          <a:xfrm rot="-5400000">
            <a:off x="7766074" y="3395925"/>
            <a:ext cx="580499" cy="469199"/>
          </a:xfrm>
          <a:prstGeom prst="rightArrow">
            <a:avLst>
              <a:gd name="adj1" fmla="val 50000"/>
              <a:gd name="adj2" fmla="val 5230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321475" y="2457250"/>
            <a:ext cx="1469699" cy="80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Computer Analysis &amp; GUI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DM 1 = Microcontroller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442825" y="1380725"/>
          <a:ext cx="8048425" cy="3406850"/>
        </p:xfrm>
        <a:graphic>
          <a:graphicData uri="http://schemas.openxmlformats.org/drawingml/2006/table">
            <a:tbl>
              <a:tblPr>
                <a:noFill/>
                <a:tableStyleId>{FD7EA2B2-343D-4484-90BC-49585B088E35}</a:tableStyleId>
              </a:tblPr>
              <a:tblGrid>
                <a:gridCol w="1980875"/>
                <a:gridCol w="891500"/>
                <a:gridCol w="1725350"/>
                <a:gridCol w="1725350"/>
                <a:gridCol w="1725350"/>
              </a:tblGrid>
              <a:tr h="688400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Criteria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Micro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MSP430 Launch Pad (G2)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Pinguino Pic32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 Support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(25)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(25)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(20)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Multi-Channel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(25)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(25)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(20)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Hard/Software Reqs.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(16)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(12)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(16)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Processing &amp; Analysis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(9)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(15)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(12)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Ease of Use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(15)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(9)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(12)</a:t>
                      </a:r>
                    </a:p>
                  </a:txBody>
                  <a:tcPr marL="91425" marR="91425" marT="91425" marB="91425" anchor="ctr"/>
                </a:tc>
              </a:tr>
              <a:tr h="4530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SCORE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90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80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DM 2 = Signal Processing</a:t>
            </a:r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3121040276"/>
              </p:ext>
            </p:extLst>
          </p:nvPr>
        </p:nvGraphicFramePr>
        <p:xfrm>
          <a:off x="449425" y="1387350"/>
          <a:ext cx="8046325" cy="3403650"/>
        </p:xfrm>
        <a:graphic>
          <a:graphicData uri="http://schemas.openxmlformats.org/drawingml/2006/table">
            <a:tbl>
              <a:tblPr>
                <a:noFill/>
                <a:tableStyleId>{C8B89DB5-91C1-4193-973A-FC50C715DB92}</a:tableStyleId>
              </a:tblPr>
              <a:tblGrid>
                <a:gridCol w="1975500"/>
                <a:gridCol w="903250"/>
                <a:gridCol w="2556000"/>
                <a:gridCol w="2611575"/>
              </a:tblGrid>
              <a:tr h="56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Criteria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</a:t>
                      </a:r>
                    </a:p>
                  </a:txBody>
                  <a:tcPr marL="91425" marR="91425" marT="91425" marB="91425" anchor="ctr"/>
                </a:tc>
              </a:tr>
              <a:tr h="5672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Latency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(28)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2 (14)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</a:tr>
              <a:tr h="5672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Processing Load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(35)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 (14)</a:t>
                      </a:r>
                    </a:p>
                  </a:txBody>
                  <a:tcPr marL="91425" marR="91425" marT="91425" marB="91425" anchor="ctr"/>
                </a:tc>
              </a:tr>
              <a:tr h="5672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Signal Integrity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 (8)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(16)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Cost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(8)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(10)</a:t>
                      </a: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SCORE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/>
                        <a:t>79</a:t>
                      </a:r>
                      <a:endParaRPr lang="en" b="1"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/>
                        <a:t>54</a:t>
                      </a:r>
                      <a:endParaRPr lang="en" b="1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718</Words>
  <Application>Microsoft Office PowerPoint</Application>
  <PresentationFormat>On-screen Show (16:9)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lesson-plan</vt:lpstr>
      <vt:lpstr>Urological Biofeedback System</vt:lpstr>
      <vt:lpstr>Overview</vt:lpstr>
      <vt:lpstr>Background</vt:lpstr>
      <vt:lpstr>Motivation</vt:lpstr>
      <vt:lpstr>Problem Statement</vt:lpstr>
      <vt:lpstr>Client Requirements</vt:lpstr>
      <vt:lpstr>Current Design Progress</vt:lpstr>
      <vt:lpstr>DM 1 = Microcontroller</vt:lpstr>
      <vt:lpstr>DM 2 = Signal Processing</vt:lpstr>
      <vt:lpstr>DM 3 = Power Supply</vt:lpstr>
      <vt:lpstr>Future Work and Timeline</vt:lpstr>
      <vt:lpstr>Acknowledgements</vt:lpstr>
      <vt:lpstr>Questions</vt:lpstr>
      <vt:lpstr>References &amp;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Urological Biofeedback System</dc:title>
  <dc:creator>Shawn Patel</dc:creator>
  <cp:lastModifiedBy>Shawn Patel</cp:lastModifiedBy>
  <cp:revision>3</cp:revision>
  <dcterms:modified xsi:type="dcterms:W3CDTF">2014-10-08T05:09:10Z</dcterms:modified>
</cp:coreProperties>
</file>