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4"/>
    <p:restoredTop sz="94631"/>
  </p:normalViewPr>
  <p:slideViewPr>
    <p:cSldViewPr snapToGrid="0" snapToObjects="1">
      <p:cViewPr>
        <p:scale>
          <a:sx n="130" d="100"/>
          <a:sy n="130" d="100"/>
        </p:scale>
        <p:origin x="4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60FE-0FE8-0C42-9CD7-C9A6B96FA65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DCBD-081C-514C-9ABB-780477B8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45ED-657D-D34D-9CD8-64B04C0E043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714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DAY </a:t>
            </a:r>
            <a:r>
              <a:rPr lang="en-US" b="1" dirty="0" smtClean="0">
                <a:solidFill>
                  <a:schemeClr val="accent1"/>
                </a:solidFill>
              </a:rPr>
              <a:t>3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 annotations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 attributes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 parameterization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 report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ustomize report with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TestNGlistener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testng.xml</a:t>
            </a:r>
          </a:p>
        </p:txBody>
      </p:sp>
    </p:spTree>
    <p:extLst>
      <p:ext uri="{BB962C8B-B14F-4D97-AF65-F5344CB8AC3E}">
        <p14:creationId xmlns:p14="http://schemas.microsoft.com/office/powerpoint/2010/main" val="7199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704" y="2835070"/>
            <a:ext cx="7079227" cy="1569782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 to run the tests in a guided manner </a:t>
            </a:r>
          </a:p>
          <a:p>
            <a:pPr marL="0" indent="0" algn="ctr" fontAlgn="base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 marL="0" indent="0" algn="ctr" fontAlgn="base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also generates report based on status of tests.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TestNG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TestNG annotations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17847"/>
              </p:ext>
            </p:extLst>
          </p:nvPr>
        </p:nvGraphicFramePr>
        <p:xfrm>
          <a:off x="2485923" y="1800124"/>
          <a:ext cx="6946899" cy="393229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6401"/>
                <a:gridCol w="5530498"/>
              </a:tblGrid>
              <a:tr h="3568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@</a:t>
                      </a:r>
                      <a:r>
                        <a:rPr lang="en-US" sz="1200" kern="1200" dirty="0" err="1">
                          <a:effectLst/>
                        </a:rPr>
                        <a:t>BeforeSuite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 smtClean="0">
                          <a:effectLst/>
                        </a:rPr>
                        <a:t>The</a:t>
                      </a:r>
                      <a:r>
                        <a:rPr lang="en-US" sz="1200" kern="1200" dirty="0">
                          <a:effectLst/>
                        </a:rPr>
                        <a:t> method will be run before all tests in this suite have run.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4289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@</a:t>
                      </a:r>
                      <a:r>
                        <a:rPr lang="en-US" sz="1200" kern="1200" dirty="0" err="1">
                          <a:effectLst/>
                        </a:rPr>
                        <a:t>AfterSuite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 smtClean="0">
                          <a:effectLst/>
                        </a:rPr>
                        <a:t>The</a:t>
                      </a:r>
                      <a:r>
                        <a:rPr lang="en-US" sz="1200" kern="1200" dirty="0">
                          <a:effectLst/>
                        </a:rPr>
                        <a:t> method will be run after all tests in this suite have run.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@</a:t>
                      </a:r>
                      <a:r>
                        <a:rPr lang="en-US" sz="1200" kern="1200" dirty="0" err="1" smtClean="0">
                          <a:effectLst/>
                        </a:rPr>
                        <a:t>BeforeTest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The method will be run before any test tag from testng.xml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@</a:t>
                      </a:r>
                      <a:r>
                        <a:rPr lang="en-US" sz="1200" kern="1200" dirty="0" err="1" smtClean="0">
                          <a:effectLst/>
                        </a:rPr>
                        <a:t>AfterTest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The method will be run after any test tag from testng.xml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@</a:t>
                      </a:r>
                      <a:r>
                        <a:rPr lang="en-US" sz="1200" kern="1200" dirty="0" err="1" smtClean="0">
                          <a:effectLst/>
                        </a:rPr>
                        <a:t>BeforeGroups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The list of groups that this configuration method will run before.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@</a:t>
                      </a:r>
                      <a:r>
                        <a:rPr lang="en-US" sz="1200" kern="1200" dirty="0" err="1" smtClean="0">
                          <a:effectLst/>
                        </a:rPr>
                        <a:t>AfterGroups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The list of groups that this configuration method will run after.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@</a:t>
                      </a:r>
                      <a:r>
                        <a:rPr lang="en-US" sz="1200" kern="1200" dirty="0" err="1">
                          <a:effectLst/>
                        </a:rPr>
                        <a:t>BeforeClass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 smtClean="0">
                          <a:effectLst/>
                        </a:rPr>
                        <a:t>The</a:t>
                      </a:r>
                      <a:r>
                        <a:rPr lang="en-US" sz="1200" kern="1200" dirty="0">
                          <a:effectLst/>
                        </a:rPr>
                        <a:t> method will be run before </a:t>
                      </a:r>
                      <a:r>
                        <a:rPr lang="en-US" sz="1200" kern="1200" dirty="0" smtClean="0">
                          <a:effectLst/>
                        </a:rPr>
                        <a:t>the </a:t>
                      </a:r>
                      <a:r>
                        <a:rPr lang="en-US" sz="1200" kern="1200" dirty="0">
                          <a:effectLst/>
                        </a:rPr>
                        <a:t>current class is invoked.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@</a:t>
                      </a:r>
                      <a:r>
                        <a:rPr lang="en-US" sz="1200" kern="1200" dirty="0" err="1">
                          <a:effectLst/>
                        </a:rPr>
                        <a:t>AfterClass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 smtClean="0">
                          <a:effectLst/>
                        </a:rPr>
                        <a:t>The</a:t>
                      </a:r>
                      <a:r>
                        <a:rPr lang="en-US" sz="1200" kern="1200" dirty="0">
                          <a:effectLst/>
                        </a:rPr>
                        <a:t> method will be run after all the test methods in the current class have been run.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@</a:t>
                      </a:r>
                      <a:r>
                        <a:rPr lang="en-US" sz="1200" kern="1200" dirty="0" err="1">
                          <a:effectLst/>
                        </a:rPr>
                        <a:t>BeforeMethod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 smtClean="0">
                          <a:effectLst/>
                        </a:rPr>
                        <a:t>The</a:t>
                      </a:r>
                      <a:r>
                        <a:rPr lang="en-US" sz="1200" kern="1200" dirty="0">
                          <a:effectLst/>
                        </a:rPr>
                        <a:t> method will be run </a:t>
                      </a:r>
                      <a:r>
                        <a:rPr lang="en-US" sz="1200" kern="1200" dirty="0" smtClean="0">
                          <a:effectLst/>
                        </a:rPr>
                        <a:t>before </a:t>
                      </a:r>
                      <a:r>
                        <a:rPr lang="en-US" sz="1200" kern="1200" dirty="0">
                          <a:effectLst/>
                        </a:rPr>
                        <a:t>each @Test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3568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@</a:t>
                      </a:r>
                      <a:r>
                        <a:rPr lang="en-US" sz="1200" kern="1200" dirty="0" err="1">
                          <a:effectLst/>
                        </a:rPr>
                        <a:t>AfterMethod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 smtClean="0">
                          <a:effectLst/>
                        </a:rPr>
                        <a:t>The method will be run after each @Test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  <a:tr h="29194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@Test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kern="1200" dirty="0">
                          <a:effectLst/>
                        </a:rPr>
                        <a:t>A method as part of the test.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979" marR="5897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2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151BB58-F7A6-42A7-93CE-5DD01F053C1B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TestNG Attributes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1251" y="1750141"/>
            <a:ext cx="3497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Enabled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DependsOnGroups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DependsOnMethods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6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000650-35B8-4110-AFD0-FD2931C252A6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TestNG Parameterization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6490" y="2644876"/>
            <a:ext cx="57789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>
                <a:solidFill>
                  <a:schemeClr val="accent1"/>
                </a:solidFill>
              </a:rPr>
              <a:t>@</a:t>
            </a:r>
            <a:r>
              <a:rPr lang="en-US" sz="2400" b="1" dirty="0" smtClean="0">
                <a:solidFill>
                  <a:schemeClr val="accent1"/>
                </a:solidFill>
              </a:rPr>
              <a:t>Parameters</a:t>
            </a:r>
            <a:endParaRPr lang="en-US" sz="2400" b="1" dirty="0">
              <a:solidFill>
                <a:schemeClr val="accent1"/>
              </a:solidFill>
            </a:endParaRPr>
          </a:p>
          <a:p>
            <a:pPr fontAlgn="base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from the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testNG.xml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 smtClean="0">
                <a:solidFill>
                  <a:schemeClr val="accent1"/>
                </a:solidFill>
              </a:rPr>
              <a:t>@dataProvider</a:t>
            </a:r>
            <a:endParaRPr lang="en-US" sz="2400" b="1" dirty="0">
              <a:solidFill>
                <a:schemeClr val="accent1"/>
              </a:solidFill>
            </a:endParaRPr>
          </a:p>
          <a:p>
            <a:pPr fontAlgn="base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parameters as a 2D array.</a:t>
            </a:r>
          </a:p>
        </p:txBody>
      </p:sp>
    </p:spTree>
    <p:extLst>
      <p:ext uri="{BB962C8B-B14F-4D97-AF65-F5344CB8AC3E}">
        <p14:creationId xmlns:p14="http://schemas.microsoft.com/office/powerpoint/2010/main" val="162206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TestNG Report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2490" y="3421626"/>
            <a:ext cx="8999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TestNG prints result to </a:t>
            </a:r>
            <a:r>
              <a:rPr lang="en-US" sz="2400" smtClean="0"/>
              <a:t>console output and also generates HTML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32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104050-D3C7-4717-8805-7EDD6B684A45}"/>
              </a:ext>
            </a:extLst>
          </p:cNvPr>
          <p:cNvSpPr txBox="1"/>
          <p:nvPr/>
        </p:nvSpPr>
        <p:spPr>
          <a:xfrm>
            <a:off x="1215647" y="207102"/>
            <a:ext cx="916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</a:rPr>
              <a:t>Java modifiers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66B4DF-66D4-4FB6-AC9A-80FEB0BC2EA7}"/>
              </a:ext>
            </a:extLst>
          </p:cNvPr>
          <p:cNvSpPr txBox="1"/>
          <p:nvPr/>
        </p:nvSpPr>
        <p:spPr>
          <a:xfrm>
            <a:off x="0" y="11141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TestNG Listeners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0413" y="2851355"/>
            <a:ext cx="791049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TestNGListener interface helps to customize the testng report.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this we need to implement all the methods of the interface and write own </a:t>
            </a:r>
          </a:p>
          <a:p>
            <a:r>
              <a:rPr lang="en-US" dirty="0" smtClean="0"/>
              <a:t>logic for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95560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Multiple testng.xml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6013" y="2084439"/>
            <a:ext cx="66612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TestNG provides different ways to run multiple testng.xml files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Through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Through testng.xml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5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158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DAY 3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Patro, Sunil Kumar (TR Tech, Content &amp; Ops)</dc:creator>
  <cp:lastModifiedBy>Patro, Sunil Kumar (TR Tech, Content &amp; Ops)</cp:lastModifiedBy>
  <cp:revision>127</cp:revision>
  <dcterms:created xsi:type="dcterms:W3CDTF">2019-04-19T07:05:42Z</dcterms:created>
  <dcterms:modified xsi:type="dcterms:W3CDTF">2019-04-21T08:46:42Z</dcterms:modified>
</cp:coreProperties>
</file>