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70" r:id="rId4"/>
    <p:sldId id="269" r:id="rId5"/>
    <p:sldId id="271" r:id="rId6"/>
    <p:sldId id="273" r:id="rId7"/>
    <p:sldId id="272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874"/>
    <p:restoredTop sz="94631"/>
  </p:normalViewPr>
  <p:slideViewPr>
    <p:cSldViewPr snapToGrid="0" snapToObjects="1">
      <p:cViewPr>
        <p:scale>
          <a:sx n="110" d="100"/>
          <a:sy n="110" d="100"/>
        </p:scale>
        <p:origin x="6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60FE-0FE8-0C42-9CD7-C9A6B96FA65F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CDCBD-081C-514C-9ABB-780477B87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45ED-657D-D34D-9CD8-64B04C0E043E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ppium/java-cli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madiPour/SimpleCalculat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ppium/appium-desktop/releas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7146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DAY 5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8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Run appium tests - POM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5733" y="1296365"/>
            <a:ext cx="467980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Android &amp; IOS</a:t>
            </a:r>
          </a:p>
          <a:p>
            <a:endParaRPr lang="en-US" dirty="0" smtClean="0"/>
          </a:p>
          <a:p>
            <a:r>
              <a:rPr lang="en-US" sz="1600" dirty="0" smtClean="0">
                <a:solidFill>
                  <a:schemeClr val="accent1"/>
                </a:solidFill>
              </a:rPr>
              <a:t>Run both android and iOS tests from single code base.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32" y="2536384"/>
            <a:ext cx="3476504" cy="35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7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Simulator commands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950" y="1250065"/>
            <a:ext cx="74309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Android </a:t>
            </a:r>
            <a:r>
              <a:rPr lang="mr-IN" sz="3200" dirty="0" smtClean="0">
                <a:solidFill>
                  <a:schemeClr val="accent1"/>
                </a:solidFill>
              </a:rPr>
              <a:t>–</a:t>
            </a:r>
            <a:r>
              <a:rPr lang="en-US" sz="3200" dirty="0" smtClean="0">
                <a:solidFill>
                  <a:schemeClr val="accent1"/>
                </a:solidFill>
              </a:rPr>
              <a:t> emulator</a:t>
            </a: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Environmental setup needed for the android SDK location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list out all the emulators available -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Emulator </a:t>
            </a:r>
            <a:r>
              <a:rPr lang="mr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list-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avds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open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specifiv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=c emulator -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Emulator </a:t>
            </a:r>
            <a:r>
              <a:rPr lang="mr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avd [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devicename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install .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 emulator -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adb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 [.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file path]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 smtClean="0">
                <a:solidFill>
                  <a:schemeClr val="accent1"/>
                </a:solidFill>
              </a:rPr>
              <a:t>iOS - xcrun</a:t>
            </a:r>
            <a:endParaRPr lang="en-US" dirty="0" smtClean="0"/>
          </a:p>
          <a:p>
            <a:endParaRPr lang="en-US" sz="1600" dirty="0">
              <a:solidFill>
                <a:schemeClr val="accent1"/>
              </a:solidFill>
            </a:endParaRPr>
          </a:p>
          <a:p>
            <a:pPr fontAlgn="base"/>
            <a:r>
              <a:rPr lang="en-US" dirty="0" smtClean="0"/>
              <a:t>To see active iPhone simulator - </a:t>
            </a:r>
            <a:r>
              <a:rPr lang="en-US" b="1" dirty="0" smtClean="0"/>
              <a:t>xcrun </a:t>
            </a:r>
            <a:r>
              <a:rPr lang="en-US" b="1" dirty="0" err="1"/>
              <a:t>simctl</a:t>
            </a:r>
            <a:r>
              <a:rPr lang="en-US" b="1" dirty="0"/>
              <a:t> list | </a:t>
            </a:r>
            <a:r>
              <a:rPr lang="en-US" b="1" dirty="0" err="1"/>
              <a:t>egrep</a:t>
            </a:r>
            <a:r>
              <a:rPr lang="en-US" b="1" dirty="0"/>
              <a:t> '(Booted</a:t>
            </a:r>
            <a:r>
              <a:rPr lang="en-US" b="1" dirty="0" smtClean="0"/>
              <a:t>)’</a:t>
            </a:r>
          </a:p>
          <a:p>
            <a:pPr fontAlgn="base"/>
            <a:endParaRPr lang="en-US" dirty="0" smtClean="0">
              <a:solidFill>
                <a:schemeClr val="accent1"/>
              </a:solidFill>
            </a:endParaRPr>
          </a:p>
          <a:p>
            <a:pPr fontAlgn="base"/>
            <a:r>
              <a:rPr lang="en-US" dirty="0" smtClean="0"/>
              <a:t>To install .app file into iPhone - </a:t>
            </a:r>
            <a:r>
              <a:rPr lang="en-US" b="1" dirty="0" smtClean="0"/>
              <a:t>xcrun </a:t>
            </a:r>
            <a:r>
              <a:rPr lang="en-US" b="1" dirty="0" err="1"/>
              <a:t>simctl</a:t>
            </a:r>
            <a:r>
              <a:rPr lang="en-US" b="1" dirty="0"/>
              <a:t> install booted /path/to/</a:t>
            </a:r>
            <a:r>
              <a:rPr lang="en-US" b="1" dirty="0" err="1"/>
              <a:t>your.app</a:t>
            </a:r>
            <a:endParaRPr lang="en-US" b="1" dirty="0"/>
          </a:p>
          <a:p>
            <a:pPr fontAlgn="base"/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4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4954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appium in eclipse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 android and iOS app using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appium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Appium inspector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 finding strategies for both android &amp;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Fetching text from android &amp; iOS app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elements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 appium test on android and iOS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object model and page factory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appium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B55D5E-E2D3-4C91-BA26-55B2F8AF5AE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Topics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Appium setup eclipse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7200" y="1549400"/>
            <a:ext cx="9587689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Library for appium with Java </a:t>
            </a:r>
            <a:r>
              <a:rPr lang="en-US" sz="2400" dirty="0" smtClean="0"/>
              <a:t>-&gt; Java-client</a:t>
            </a:r>
          </a:p>
          <a:p>
            <a:endParaRPr lang="en-US" sz="1200" dirty="0" smtClean="0"/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github.com/appium/java-client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Maven Dependency </a:t>
            </a:r>
            <a:r>
              <a:rPr lang="mr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1200" dirty="0"/>
          </a:p>
          <a:p>
            <a:r>
              <a:rPr lang="en-US" dirty="0">
                <a:solidFill>
                  <a:schemeClr val="accent1"/>
                </a:solidFill>
              </a:rPr>
              <a:t>&lt;dependency&gt;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groupId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 err="1">
                <a:solidFill>
                  <a:schemeClr val="accent1"/>
                </a:solidFill>
              </a:rPr>
              <a:t>com.github.appium</a:t>
            </a:r>
            <a:r>
              <a:rPr lang="en-US" dirty="0">
                <a:solidFill>
                  <a:schemeClr val="accent1"/>
                </a:solidFill>
              </a:rPr>
              <a:t>&lt;/</a:t>
            </a:r>
            <a:r>
              <a:rPr lang="en-US" dirty="0" err="1">
                <a:solidFill>
                  <a:schemeClr val="accent1"/>
                </a:solidFill>
              </a:rPr>
              <a:t>groupId</a:t>
            </a:r>
            <a:r>
              <a:rPr lang="en-US" dirty="0">
                <a:solidFill>
                  <a:schemeClr val="accent1"/>
                </a:solidFill>
              </a:rPr>
              <a:t>&gt;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artifactId</a:t>
            </a:r>
            <a:r>
              <a:rPr lang="en-US" dirty="0">
                <a:solidFill>
                  <a:schemeClr val="accent1"/>
                </a:solidFill>
              </a:rPr>
              <a:t>&gt;java-client&lt;/</a:t>
            </a:r>
            <a:r>
              <a:rPr lang="en-US" dirty="0" err="1">
                <a:solidFill>
                  <a:schemeClr val="accent1"/>
                </a:solidFill>
              </a:rPr>
              <a:t>artifactId</a:t>
            </a:r>
            <a:r>
              <a:rPr lang="en-US" dirty="0">
                <a:solidFill>
                  <a:schemeClr val="accent1"/>
                </a:solidFill>
              </a:rPr>
              <a:t>&gt;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>
                <a:solidFill>
                  <a:schemeClr val="accent1"/>
                </a:solidFill>
              </a:rPr>
              <a:t>version&gt;latest commit ID from master branch&lt;/version&gt;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&lt;/</a:t>
            </a:r>
            <a:r>
              <a:rPr lang="en-US" dirty="0">
                <a:solidFill>
                  <a:schemeClr val="accent1"/>
                </a:solidFill>
              </a:rPr>
              <a:t>dependency&gt;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sz="2400" dirty="0"/>
          </a:p>
          <a:p>
            <a:r>
              <a:rPr lang="en-US" sz="2400" dirty="0" smtClean="0"/>
              <a:t>Note </a:t>
            </a:r>
            <a:r>
              <a:rPr lang="mr-IN" sz="2400" dirty="0" smtClean="0"/>
              <a:t>–</a:t>
            </a:r>
            <a:r>
              <a:rPr lang="en-US" sz="2400" dirty="0" smtClean="0"/>
              <a:t> No need to include the selenium dependency while using java-client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Launch Apps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887" y="2111898"/>
            <a:ext cx="4311283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Android</a:t>
            </a:r>
          </a:p>
          <a:p>
            <a:pPr algn="ctr"/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Android default calculator app</a:t>
            </a:r>
            <a:endParaRPr lang="en-US" sz="1600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>
                <a:solidFill>
                  <a:schemeClr val="accent1"/>
                </a:solidFill>
              </a:rPr>
              <a:t>platformName</a:t>
            </a:r>
            <a:r>
              <a:rPr lang="en-US" dirty="0"/>
              <a:t>": </a:t>
            </a:r>
            <a:r>
              <a:rPr lang="en-US" dirty="0" smtClean="0"/>
              <a:t>”Android", </a:t>
            </a:r>
          </a:p>
          <a:p>
            <a:r>
              <a:rPr lang="en-US" dirty="0" smtClean="0"/>
              <a:t>    "</a:t>
            </a:r>
            <a:r>
              <a:rPr lang="en-US" dirty="0">
                <a:solidFill>
                  <a:schemeClr val="accent1"/>
                </a:solidFill>
              </a:rPr>
              <a:t>deviceName</a:t>
            </a:r>
            <a:r>
              <a:rPr lang="en-US" dirty="0"/>
              <a:t>": </a:t>
            </a:r>
            <a:r>
              <a:rPr lang="en-US" dirty="0" smtClean="0"/>
              <a:t>"</a:t>
            </a:r>
            <a:r>
              <a:rPr lang="en-US" dirty="0"/>
              <a:t>pixelxlo26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    "</a:t>
            </a:r>
            <a:r>
              <a:rPr lang="en-US" dirty="0">
                <a:solidFill>
                  <a:schemeClr val="accent1"/>
                </a:solidFill>
              </a:rPr>
              <a:t>automationName</a:t>
            </a:r>
            <a:r>
              <a:rPr lang="en-US" dirty="0"/>
              <a:t>": </a:t>
            </a:r>
            <a:r>
              <a:rPr lang="en-US" dirty="0" smtClean="0"/>
              <a:t>"</a:t>
            </a:r>
            <a:r>
              <a:rPr lang="en-US" dirty="0"/>
              <a:t>UiAutomator2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>
                <a:solidFill>
                  <a:schemeClr val="accent1"/>
                </a:solidFill>
              </a:rPr>
              <a:t>appPackage</a:t>
            </a:r>
            <a:r>
              <a:rPr lang="en-US" dirty="0"/>
              <a:t>", </a:t>
            </a:r>
            <a:endParaRPr lang="en-US" dirty="0" smtClean="0"/>
          </a:p>
          <a:p>
            <a:r>
              <a:rPr lang="en-US" dirty="0" smtClean="0"/>
              <a:t>"com.android.calculator2”,</a:t>
            </a:r>
          </a:p>
          <a:p>
            <a:r>
              <a:rPr lang="en-US" dirty="0" smtClean="0"/>
              <a:t>    "</a:t>
            </a:r>
            <a:r>
              <a:rPr lang="en-US" dirty="0">
                <a:solidFill>
                  <a:schemeClr val="accent1"/>
                </a:solidFill>
              </a:rPr>
              <a:t>appActivity</a:t>
            </a:r>
            <a:r>
              <a:rPr lang="en-US" dirty="0"/>
              <a:t>", </a:t>
            </a:r>
            <a:r>
              <a:rPr lang="en-US" dirty="0" smtClean="0"/>
              <a:t>“</a:t>
            </a:r>
            <a:r>
              <a:rPr lang="en-US" dirty="0"/>
              <a:t>.</a:t>
            </a:r>
            <a:r>
              <a:rPr lang="en-US" dirty="0" smtClean="0"/>
              <a:t>Calculator"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new </a:t>
            </a:r>
            <a:r>
              <a:rPr lang="en-US" dirty="0" err="1" smtClean="0">
                <a:solidFill>
                  <a:schemeClr val="accent1"/>
                </a:solidFill>
              </a:rPr>
              <a:t>AndroidDriver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3760" y="2111898"/>
            <a:ext cx="4742352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iOS</a:t>
            </a:r>
          </a:p>
          <a:p>
            <a:pPr algn="ctr"/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sz="1600" dirty="0">
                <a:hlinkClick r:id="rId2"/>
              </a:rPr>
              <a:t>https://github.com/SamadiPour/SimpleCalculator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>
                <a:solidFill>
                  <a:schemeClr val="accent1"/>
                </a:solidFill>
              </a:rPr>
              <a:t>platformName</a:t>
            </a:r>
            <a:r>
              <a:rPr lang="en-US" dirty="0"/>
              <a:t>": </a:t>
            </a:r>
            <a:r>
              <a:rPr lang="en-US" dirty="0" smtClean="0"/>
              <a:t>”iOS", </a:t>
            </a:r>
          </a:p>
          <a:p>
            <a:r>
              <a:rPr lang="en-US" dirty="0" smtClean="0"/>
              <a:t>    "</a:t>
            </a:r>
            <a:r>
              <a:rPr lang="en-US" dirty="0">
                <a:solidFill>
                  <a:schemeClr val="accent1"/>
                </a:solidFill>
              </a:rPr>
              <a:t>platformVersion</a:t>
            </a:r>
            <a:r>
              <a:rPr lang="en-US" dirty="0"/>
              <a:t>": </a:t>
            </a:r>
            <a:r>
              <a:rPr lang="en-US"/>
              <a:t>"</a:t>
            </a:r>
            <a:r>
              <a:rPr lang="en-US" smtClean="0"/>
              <a:t>12.2", </a:t>
            </a:r>
            <a:endParaRPr lang="en-US" dirty="0" smtClean="0"/>
          </a:p>
          <a:p>
            <a:r>
              <a:rPr lang="en-US" dirty="0" smtClean="0"/>
              <a:t>    "</a:t>
            </a:r>
            <a:r>
              <a:rPr lang="en-US" dirty="0">
                <a:solidFill>
                  <a:schemeClr val="accent1"/>
                </a:solidFill>
              </a:rPr>
              <a:t>deviceName</a:t>
            </a:r>
            <a:r>
              <a:rPr lang="en-US" dirty="0"/>
              <a:t>": </a:t>
            </a:r>
            <a:r>
              <a:rPr lang="en-US" dirty="0" smtClean="0"/>
              <a:t>"</a:t>
            </a:r>
            <a:r>
              <a:rPr lang="en-US" dirty="0"/>
              <a:t>iPhone X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    "</a:t>
            </a:r>
            <a:r>
              <a:rPr lang="en-US" dirty="0">
                <a:solidFill>
                  <a:schemeClr val="accent1"/>
                </a:solidFill>
              </a:rPr>
              <a:t>automationName</a:t>
            </a:r>
            <a:r>
              <a:rPr lang="en-US" dirty="0"/>
              <a:t>": </a:t>
            </a:r>
            <a:r>
              <a:rPr lang="en-US" dirty="0" smtClean="0"/>
              <a:t>"</a:t>
            </a:r>
            <a:r>
              <a:rPr lang="en-US" dirty="0"/>
              <a:t>XCUITest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”</a:t>
            </a:r>
            <a:r>
              <a:rPr lang="en-US" dirty="0" smtClean="0">
                <a:solidFill>
                  <a:schemeClr val="accent1"/>
                </a:solidFill>
              </a:rPr>
              <a:t>bundleId</a:t>
            </a:r>
            <a:r>
              <a:rPr lang="en-US" dirty="0" smtClean="0"/>
              <a:t>", "</a:t>
            </a:r>
            <a:r>
              <a:rPr lang="en-US" dirty="0" err="1" smtClean="0"/>
              <a:t>com.SamadiPour.SimpleCalculator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}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new </a:t>
            </a:r>
            <a:r>
              <a:rPr lang="en-US" dirty="0" err="1" smtClean="0">
                <a:solidFill>
                  <a:schemeClr val="accent1"/>
                </a:solidFill>
              </a:rPr>
              <a:t>IOSDriver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813" y="1493134"/>
            <a:ext cx="938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Following desired capabilities are needed to launch respective [Android / iOS] simulators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Appium Inspector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7200" y="1562100"/>
            <a:ext cx="85878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Appium provides appium UI utility to inspect mobile app elements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Install the Appium UI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github.com/appium/appium-desktop/releases</a:t>
            </a:r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Appium UI -&gt; Start the server -&gt; Search icon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On the automatic server tab, add the desired capabilities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Click on Start session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App preview will appear on the appium UI and then inspect desired elements.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64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Element finding strategies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949" y="1538951"/>
            <a:ext cx="1066272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Appium provides following strategies / locators to identify the mobile app elements.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81106"/>
              </p:ext>
            </p:extLst>
          </p:nvPr>
        </p:nvGraphicFramePr>
        <p:xfrm>
          <a:off x="1800507" y="2374846"/>
          <a:ext cx="8128000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59"/>
                <a:gridCol w="59352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Accessibility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-&gt;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iOS -&gt;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accessibility-id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Class name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 attribute for both android and iOS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resource-id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android; </a:t>
                      </a:r>
                      <a:r>
                        <a:rPr lang="en-US" dirty="0" smtClean="0"/>
                        <a:t>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iOS.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the app XML source using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Fetching text from app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7200" y="156210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2111" y="1632030"/>
            <a:ext cx="814222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Android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fetch the text from the android app, you can use method element.gettext()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iOS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fetch the text from the </a:t>
            </a:r>
            <a:r>
              <a:rPr lang="en-US" dirty="0" smtClean="0"/>
              <a:t>iOS app</a:t>
            </a:r>
            <a:r>
              <a:rPr lang="en-US" dirty="0"/>
              <a:t>, you can use method </a:t>
            </a:r>
            <a:r>
              <a:rPr lang="en-US" dirty="0" smtClean="0"/>
              <a:t>element.getattribute(“value”)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3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Run appium tests - DEMO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4628" y="1909823"/>
            <a:ext cx="499886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Android &amp; IOS calculator app</a:t>
            </a:r>
          </a:p>
          <a:p>
            <a:endParaRPr lang="en-US" dirty="0" smtClean="0"/>
          </a:p>
          <a:p>
            <a:r>
              <a:rPr lang="en-US" sz="2400" dirty="0" smtClean="0"/>
              <a:t>Testcase</a:t>
            </a:r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Tap digit1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Tap add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Tap digit2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Tap Equal to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Fetch the result and validate.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6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009190" y="4400310"/>
            <a:ext cx="1919469" cy="15394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19647" y="4409953"/>
            <a:ext cx="1481559" cy="15394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Page object model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7200" y="156210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6365" y="1643605"/>
            <a:ext cx="10246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Object Model</a:t>
            </a:r>
            <a:r>
              <a:rPr lang="en-US" dirty="0"/>
              <a:t> is a design </a:t>
            </a:r>
            <a:r>
              <a:rPr lang="en-US" dirty="0" smtClean="0"/>
              <a:t>pattern used for enhancing </a:t>
            </a:r>
            <a:r>
              <a:rPr lang="en-US" dirty="0"/>
              <a:t>test maintenance and reducing code </a:t>
            </a:r>
            <a:r>
              <a:rPr lang="en-US" dirty="0" smtClean="0"/>
              <a:t>duplication.</a:t>
            </a:r>
          </a:p>
          <a:p>
            <a:endParaRPr lang="en-US" dirty="0"/>
          </a:p>
          <a:p>
            <a:r>
              <a:rPr lang="en-US" dirty="0" smtClean="0"/>
              <a:t>Framework should have one class file which will hold the objects for each screen on the app.</a:t>
            </a:r>
          </a:p>
          <a:p>
            <a:endParaRPr lang="en-US" dirty="0"/>
          </a:p>
          <a:p>
            <a:r>
              <a:rPr lang="en-US" sz="2400" dirty="0" smtClean="0"/>
              <a:t>Sample structure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912244" y="5069712"/>
            <a:ext cx="1331089" cy="4051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HomePage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6113366" y="5036916"/>
            <a:ext cx="1711123" cy="4147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HomePageTest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612740" y="3568861"/>
            <a:ext cx="1535573" cy="5285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DriverFactory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4057" y="3626734"/>
            <a:ext cx="1581873" cy="4012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MobileDriver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3148313" y="3827362"/>
            <a:ext cx="605744" cy="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3820" y="4479403"/>
            <a:ext cx="1212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PageObjects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483755" y="4469761"/>
            <a:ext cx="985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TestCases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1" idx="3"/>
            <a:endCxn id="13" idx="1"/>
          </p:cNvCxnSpPr>
          <p:nvPr/>
        </p:nvCxnSpPr>
        <p:spPr>
          <a:xfrm flipV="1">
            <a:off x="5301206" y="5170027"/>
            <a:ext cx="707984" cy="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4544994" y="4027989"/>
            <a:ext cx="15433" cy="38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627" y="4201610"/>
            <a:ext cx="1923005" cy="192300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3" idx="3"/>
          </p:cNvCxnSpPr>
          <p:nvPr/>
        </p:nvCxnSpPr>
        <p:spPr>
          <a:xfrm flipV="1">
            <a:off x="7928659" y="5150734"/>
            <a:ext cx="1435259" cy="1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86127" y="3796496"/>
            <a:ext cx="15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Mobile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8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458</Words>
  <Application>Microsoft Macintosh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DAY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Patro, Sunil Kumar (TR Tech, Content &amp; Ops)</dc:creator>
  <cp:lastModifiedBy>Patro, Sunil Kumar (TR Tech, Content &amp; Ops)</cp:lastModifiedBy>
  <cp:revision>331</cp:revision>
  <dcterms:created xsi:type="dcterms:W3CDTF">2019-04-19T07:05:42Z</dcterms:created>
  <dcterms:modified xsi:type="dcterms:W3CDTF">2019-05-18T15:03:37Z</dcterms:modified>
</cp:coreProperties>
</file>