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64" r:id="rId10"/>
    <p:sldId id="265" r:id="rId11"/>
    <p:sldId id="266" r:id="rId12"/>
    <p:sldId id="259" r:id="rId13"/>
    <p:sldId id="267" r:id="rId14"/>
    <p:sldId id="268" r:id="rId15"/>
    <p:sldId id="269" r:id="rId16"/>
    <p:sldId id="260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CD8B8B-ADA2-4799-837F-6A99713F3DE5}">
          <p14:sldIdLst>
            <p14:sldId id="256"/>
            <p14:sldId id="257"/>
            <p14:sldId id="261"/>
            <p14:sldId id="262"/>
            <p14:sldId id="258"/>
            <p14:sldId id="264"/>
            <p14:sldId id="265"/>
            <p14:sldId id="266"/>
            <p14:sldId id="259"/>
            <p14:sldId id="267"/>
            <p14:sldId id="268"/>
            <p14:sldId id="269"/>
            <p14:sldId id="260"/>
            <p14:sldId id="270"/>
            <p14:sldId id="271"/>
            <p14:sldId id="272"/>
            <p14:sldId id="273"/>
          </p14:sldIdLst>
        </p14:section>
        <p14:section name="Untitled Section" id="{D912F974-A625-44C9-9537-67F4F4430FA5}">
          <p14:sldIdLst>
            <p14:sldId id="274"/>
            <p14:sldId id="276"/>
            <p14:sldId id="275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AD041-46A6-63F8-FA0D-654C873EBA78}" v="2" dt="2024-03-10T12:12:0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869F-4828-403A-F208-46DC02AA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1C261-E81C-8A2A-9567-253522C1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C5F6-DB0E-E51A-6655-9DC6C0B5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A1A7-6098-9CFB-23C0-F12AC6E4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2EC9-5972-8C6C-634B-5291020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9E9-AC26-16E0-AE7D-BAD9B391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1859B-3846-BE4D-C97D-7DDD014B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3FE5-820A-E713-0EDD-0AB760AA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5523-DB13-A02C-430F-3DB711F8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2D41-1D6E-63A8-D913-31F99C2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FABC2-638B-75A8-04AD-52C52237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C871-80DD-4BF1-0425-4DBA64C8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4E15-2A35-B0F9-F0B1-FE2284A5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DA1F-8D37-A976-95BF-6A481A9E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5520-3161-5B77-05D2-C52AAB08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4514-A948-1D4A-092A-114D7C62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3F1B-58CF-EF7F-B6BB-9458A679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FC68-50A6-99F1-0985-8B375F5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9773-A12E-7EC2-ADED-9120F9DE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2240-3460-871A-FF3C-86267F1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6048-5FE3-A4B2-C476-146D5E72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5F6A-8263-8DA7-FF9E-A7516624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863B0-79BC-B754-B9D1-5C7DE70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07B4-1811-D344-07D4-2B2BD191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290D-378D-AB2F-07D4-515BAE9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6F8-E7E1-027A-E4FD-2879A9F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DD6-A116-EFF6-A0FA-D3F56EF6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356B8-913B-60D8-ACF8-28A171BA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0815-5016-6D8B-84A8-D87B3C3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DD71-EE8C-9048-0202-D0E432B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5EA8-8D33-E87A-707B-B341D8E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3EDD-571F-FDAF-1159-88FA970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DA2E-4B07-E925-E642-09C6EB9A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6ECB-650C-E3C8-D4F3-894C29AF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51738-78B6-1622-6A58-57E3D0B5C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B09AF-39D4-EE4A-271D-8366947D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A78B-BF68-9983-1274-C3D6CAA3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3595F-0E3E-7EAD-D2A7-FA3CC8C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677BF-7D67-77D5-4172-CF04FBE2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F49E-162A-9274-CB38-FD94EF9A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4DF1-6A58-322A-DF1F-922113AB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6AD3A-4159-3380-A33B-DEF364AC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6C02-2FA5-7FB1-5387-75D34480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E4E46-50AC-A618-504E-D8B87890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62F62-0E61-F0E8-8003-CBDB6B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9F817-E9CE-9ED7-B947-CB29E005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BBC8-FAC0-55F6-B894-4EA9BABE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67EF-A1AE-00C7-043A-A762A25A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6A370-126F-C9B7-B997-AFF64C7D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49E2B-4ADC-32CA-C43D-64DB254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71CC-0ECF-8596-6A3C-21F826E8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DB4F-E8BC-6C91-69C4-C572EC4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2D1-3237-6186-96BA-C82E9A04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32552-0EF9-3DB2-8F52-8A27B360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F06C-95E8-7791-0756-7F8671CF6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8369-D23A-707D-695C-AA17CFF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00B53-F4EB-EA41-9B74-569ADF2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608D-F496-A884-CF39-A22E207B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88918-0F34-65FA-0492-11A21085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7B286-3669-6390-5892-5BA03B06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6FD3-D152-B249-7FCC-181FFF65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3311-CE3F-4382-BD2A-4C4C0EA8148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8176-7453-F99E-5681-DB796FE7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C7EB-D74B-3521-5AD8-2DDEEFBC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73F9-89A7-48C5-9D29-2076D4D3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89DF-5E0C-3CB3-81D1-45BF7CAC2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Cursul </a:t>
            </a:r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2A637-DB17-A17C-CC31-5AAED2942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Demonstrații și Justificări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 (n-1)+n*c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deoarece trebuie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 se folosească cel puțin o muchie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</a:t>
            </a:r>
            <a:r>
              <a:rPr lang="en-US" sz="1800" b="1" u="sng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ro-RO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7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 (n-1)+n*c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deoarece trebuie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 se folosească cel puțin o muchie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ro-RO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 (n-1)+n*c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deoarece trebuie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 se folosească cel puțin o muchie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</a:t>
            </a:r>
            <a:r>
              <a:rPr lang="en-US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ro-RO" sz="1800" b="1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</a:t>
            </a:r>
            <a:r>
              <a:rPr lang="ro-RO" sz="1800" b="1" u="sng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cost cel mult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(1)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</a:t>
            </a:r>
            <a:r>
              <a:rPr lang="en-US" sz="1800" b="1" u="sng" dirty="0">
                <a:solidFill>
                  <a:srgbClr val="222222"/>
                </a:solidFill>
                <a:latin typeface="Times New Roman"/>
                <a:cs typeface="Times New Roman"/>
              </a:rPr>
              <a:t>nu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cost 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&gt;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(2)</a:t>
            </a:r>
            <a:endParaRPr lang="ro-RO" sz="1800" b="1" dirty="0">
              <a:solidFill>
                <a:srgbClr val="222222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Graful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G’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–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se obține în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Algoritmul rulează in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Din 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(1)&amp;(2) 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rezultă faptul ca putem decide HCP in timp polinomial in funcție de outputul algoritmului nostru pentru problema de TSP (daca outputul este cel mult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n*c,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atunci graful G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altfel nu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Dar HCP este NPC.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※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ro-RO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ro-RO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2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</a:t>
            </a:r>
            <a:r>
              <a:rPr lang="ro-RO" sz="1800" b="1" u="sng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cost cel mult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(1)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</a:t>
            </a:r>
            <a:r>
              <a:rPr lang="en-US" sz="1800" b="1" u="sng" dirty="0">
                <a:solidFill>
                  <a:srgbClr val="222222"/>
                </a:solidFill>
                <a:latin typeface="Times New Roman"/>
                <a:cs typeface="Times New Roman"/>
              </a:rPr>
              <a:t>nu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cost 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&gt;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(2)</a:t>
            </a:r>
            <a:endParaRPr lang="ro-RO" sz="1800" b="1" dirty="0">
              <a:solidFill>
                <a:srgbClr val="222222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Graful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G’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–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se obține în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Algoritmul rulează in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Din 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(1)&amp;(2) 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rezultă faptul ca putem decide HCP in timp polinomial in funcție de outputul algoritmului nostru pentru problema de TSP (daca outputul este cel mult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n*c,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atunci graful G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altfel nu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Dar HCP este NPC.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※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  </a:t>
            </a:r>
            <a:endParaRPr lang="ro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8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</a:t>
            </a:r>
            <a:r>
              <a:rPr lang="ro-RO" sz="1800" b="1" u="sng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cost cel mult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(1)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</a:t>
            </a:r>
            <a:r>
              <a:rPr lang="en-US" sz="1800" b="1" u="sng" dirty="0">
                <a:solidFill>
                  <a:srgbClr val="222222"/>
                </a:solidFill>
                <a:latin typeface="Times New Roman"/>
                <a:cs typeface="Times New Roman"/>
              </a:rPr>
              <a:t>nu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cost 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&gt;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(2)</a:t>
            </a:r>
            <a:endParaRPr lang="ro-RO" sz="1800" b="1" dirty="0">
              <a:solidFill>
                <a:srgbClr val="222222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Graful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G’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–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se obține în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Algoritmul rulează in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Din 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(1)&amp;(2) 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rezultă faptul ca putem decide HCP in timp polinomial in funcție de outputul algoritmului nostru pentru problema de TSP (daca outputul este cel mult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n*c,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atunci graful G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altfel nu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 este </a:t>
            </a:r>
            <a:r>
              <a:rPr lang="ro-RO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Hamiltonian</a:t>
            </a: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Dar HCP este NPC.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※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  </a:t>
            </a:r>
            <a:endParaRPr lang="ro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7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</a:t>
            </a:r>
            <a:r>
              <a:rPr lang="ro-RO" sz="1800" b="1" u="sng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cost cel mult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(1)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G </a:t>
            </a:r>
            <a:r>
              <a:rPr lang="en-US" sz="1800" b="1" u="sng" dirty="0">
                <a:solidFill>
                  <a:srgbClr val="222222"/>
                </a:solidFill>
                <a:latin typeface="Times New Roman"/>
                <a:cs typeface="Times New Roman"/>
              </a:rPr>
              <a:t>nu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ro-RO" sz="1800" dirty="0">
                <a:solidFill>
                  <a:srgbClr val="222222"/>
                </a:solidFill>
                <a:latin typeface="Times New Roman"/>
                <a:cs typeface="Times New Roman"/>
              </a:rPr>
              <a:t>are un ciclu </a:t>
            </a:r>
            <a:r>
              <a:rPr lang="ro-RO" sz="1800" dirty="0" err="1">
                <a:solidFill>
                  <a:srgbClr val="222222"/>
                </a:solidFill>
                <a:latin typeface="Times New Roman"/>
                <a:cs typeface="Times New Roman"/>
              </a:rPr>
              <a:t>Hamiltonian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Algoritmul oferă o soluție de cost </a:t>
            </a:r>
            <a:r>
              <a:rPr lang="en-US" sz="1800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&gt; </a:t>
            </a:r>
            <a:r>
              <a:rPr lang="ro-RO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(2)</a:t>
            </a:r>
            <a:endParaRPr lang="ro-RO" sz="1800" b="1" dirty="0">
              <a:solidFill>
                <a:srgbClr val="222222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Graful</a:t>
            </a: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i="1" dirty="0">
                <a:latin typeface="Times New Roman"/>
                <a:ea typeface="Calibri" panose="020F0502020204030204" pitchFamily="34" charset="0"/>
                <a:cs typeface="Times New Roman"/>
              </a:rPr>
              <a:t>G’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 – 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se obține în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latin typeface="Times New Roman"/>
                <a:cs typeface="Times New Roman"/>
              </a:rPr>
              <a:t>Algoritmul rulează in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latin typeface="Times New Roman"/>
                <a:cs typeface="Times New Roman"/>
              </a:rPr>
              <a:t>Din </a:t>
            </a:r>
            <a:r>
              <a:rPr lang="ro-RO" sz="1800" b="1" dirty="0">
                <a:latin typeface="Times New Roman"/>
                <a:cs typeface="Times New Roman"/>
              </a:rPr>
              <a:t>(1)&amp;(2) </a:t>
            </a:r>
            <a:r>
              <a:rPr lang="ro-RO" sz="1800" dirty="0">
                <a:latin typeface="Times New Roman"/>
                <a:cs typeface="Times New Roman"/>
              </a:rPr>
              <a:t>rezultă faptul ca putem decide HCP in timp polinomial in funcție de outputul algoritmului nostru pentru problema de TSP (daca outputul este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n*c, 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atunci graful G este </a:t>
            </a:r>
            <a:r>
              <a:rPr lang="ro-RO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Hamiltonian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, altfel nu</a:t>
            </a:r>
            <a:r>
              <a:rPr lang="ro-RO" sz="1800" dirty="0">
                <a:latin typeface="Times New Roman"/>
                <a:cs typeface="Times New Roman"/>
              </a:rPr>
              <a:t> este </a:t>
            </a:r>
            <a:r>
              <a:rPr lang="ro-RO" sz="1800" dirty="0" err="1">
                <a:latin typeface="Times New Roman"/>
                <a:cs typeface="Times New Roman"/>
              </a:rPr>
              <a:t>Hamiltonian</a:t>
            </a:r>
            <a:r>
              <a:rPr lang="ro-RO" sz="1800" dirty="0"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Dar HCP este NPC.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※</a:t>
            </a:r>
            <a:r>
              <a:rPr lang="ro-RO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  </a:t>
            </a:r>
            <a:endParaRPr lang="ro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4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</a:t>
            </a:r>
            <a:r>
              <a:rPr lang="ro-RO" sz="1800" b="1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cel mult </a:t>
            </a:r>
            <a:r>
              <a:rPr lang="ro-RO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1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 ciclu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en-US" sz="18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o-RO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Graful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G’</a:t>
            </a:r>
            <a:r>
              <a:rPr lang="ro-RO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obține în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rulează in timp polinomial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ro-RO" sz="1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(1)&amp;(2)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rezultă faptul ca putem decide HCP in timp polinomial in funcție de outputul algoritmului nostru pentru problema de TSP (daca outputul este cel mult </a:t>
            </a:r>
            <a:r>
              <a:rPr lang="ro-RO" sz="18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n*c,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atunci graful G este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Hamiltonian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altfel nu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 HCP este NPC. 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※</a:t>
            </a:r>
            <a:r>
              <a:rPr lang="ro-RO" sz="1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2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 2, </a:t>
            </a:r>
            <a:r>
              <a:rPr lang="ro-RO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G un graf complet, ponderat, care respectă regula triunghiului. Și fie  v1, v2, v3, ….,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un lanț în graful G. Atunci avem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((v1,vk))≤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(v1, v2, v3, ….,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 dirty="0">
                <a:effectLst/>
                <a:latin typeface="Times New Roman"/>
                <a:cs typeface="Times New Roman"/>
              </a:rPr>
              <a:t>Inducție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presupunem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 ca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din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regula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triunghiului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avem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 ca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((v1,vk))≤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))+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)+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solidFill>
                  <a:schemeClr val="bg2"/>
                </a:solidFill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))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</a:endParaRPr>
          </a:p>
          <a:p>
            <a:pPr marL="9144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=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(v1, v2, v3, ….,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/>
                <a:cs typeface="Arial"/>
              </a:rPr>
              <a:t>vk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)</a:t>
            </a:r>
            <a:r>
              <a:rPr lang="ro-RO" sz="1800" b="0" i="0" u="none" strike="noStrike" dirty="0">
                <a:solidFill>
                  <a:schemeClr val="bg2"/>
                </a:solidFill>
                <a:effectLst/>
                <a:latin typeface="Arial"/>
                <a:cs typeface="Arial"/>
              </a:rPr>
              <a:t> ∴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FF0000"/>
                </a:solidFill>
              </a:rPr>
            </a:br>
            <a:endParaRPr lang="ro-RO" sz="18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64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 2,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G un graf complet, ponderat, care respectă regula triunghiului. Și fie  v1, v2, v3, ….,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un lanț în graful G. Atunci avem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((v1,vk))≤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(v1, v2, v3, ….,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Inducție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presupunem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ca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Arial"/>
                <a:cs typeface="Arial"/>
              </a:rPr>
              <a:t>din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regula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triunghiului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avem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ca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((v1,vk))≤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))+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)+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marL="9144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/>
                <a:cs typeface="Arial"/>
              </a:rPr>
              <a:t>=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/>
                <a:cs typeface="Arial"/>
              </a:rPr>
              <a:t>(v1, v2, v3, ….,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/>
                <a:cs typeface="Arial"/>
              </a:rPr>
              <a:t>vk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/>
                <a:cs typeface="Arial"/>
              </a:rPr>
              <a:t>)</a:t>
            </a:r>
            <a:r>
              <a:rPr lang="ro-RO" sz="1800" b="0" i="0" u="none" strike="noStrike" dirty="0">
                <a:solidFill>
                  <a:schemeClr val="bg1"/>
                </a:solidFill>
                <a:effectLst/>
                <a:latin typeface="Arial"/>
                <a:cs typeface="Arial"/>
              </a:rPr>
              <a:t> ∴</a:t>
            </a:r>
            <a:endParaRPr lang="en-US" sz="1200" b="0" dirty="0"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sz="1200" dirty="0">
                <a:solidFill>
                  <a:schemeClr val="bg2"/>
                </a:solidFill>
              </a:rPr>
            </a:br>
            <a:endParaRPr lang="ro-RO" sz="1800" i="1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04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Teorema 1,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există nicio valoare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care să existe un algoritm în timp polinomial și care să ofere o soluție cu un factor de aproximare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TSP (în forma generală), presupunând că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P≠NP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 err="1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Reductio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ad absurdum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solidFill>
                <a:schemeClr val="bg1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Construim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un </a:t>
            </a:r>
            <a:r>
              <a:rPr lang="en-US" sz="1800" u="sng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graf</a:t>
            </a:r>
            <a:r>
              <a:rPr lang="en-US" sz="1800" u="sng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u="sng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ponderat</a:t>
            </a:r>
            <a:r>
              <a:rPr lang="ro-RO" sz="1800" u="sng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complet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pe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baza lui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V(G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’)=V(G)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; | V(G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|=n;</a:t>
            </a:r>
            <a:endParaRPr lang="en-US" sz="1800" i="1" dirty="0">
              <a:solidFill>
                <a:schemeClr val="bg1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Pentru fiecare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pentru care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= 1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. ( ponderea muchiei e în G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Pentru fiecare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pentru </a:t>
            </a:r>
            <a:r>
              <a:rPr lang="ro-RO" sz="1800" b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care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∉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= c*n.</a:t>
            </a:r>
            <a:endParaRPr lang="ro-RO" sz="18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85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 2,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G un graf complet, ponderat, care respectă regula triunghiului. Și fie  v1, v2, v3, ….,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un lanț în graful G. Atunci avem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((v1,vk))≤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(v1, v2, v3, …., </a:t>
            </a:r>
            <a:r>
              <a:rPr lang="ro-RO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Inducție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presupunem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ca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Arial"/>
                <a:cs typeface="Arial"/>
              </a:rPr>
              <a:t>din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regula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triunghiului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avem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 ca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C00000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/>
                <a:cs typeface="Arial"/>
              </a:rPr>
              <a:t>((v1,vk))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((v1,v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))+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))≤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(v1, v2, v3, …., 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)+</a:t>
            </a:r>
            <a:r>
              <a:rPr lang="en-US" sz="1800" b="0" i="0" u="none" strike="noStrike" dirty="0" err="1"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((v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k-1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,v</a:t>
            </a:r>
            <a:r>
              <a:rPr lang="en-US" sz="1800" b="0" i="0" u="none" strike="noStrike" baseline="-25000" dirty="0">
                <a:effectLst/>
                <a:latin typeface="Arial"/>
                <a:cs typeface="Arial"/>
              </a:rPr>
              <a:t>k</a:t>
            </a:r>
            <a:r>
              <a:rPr lang="en-US" sz="1800" b="0" i="0" u="none" strike="noStrike" dirty="0">
                <a:effectLst/>
                <a:latin typeface="Arial"/>
                <a:cs typeface="Arial"/>
              </a:rPr>
              <a:t>))</a:t>
            </a:r>
            <a:endParaRPr lang="en-US" sz="1200" b="0" dirty="0">
              <a:effectLst/>
              <a:latin typeface="Arial"/>
              <a:cs typeface="Arial"/>
            </a:endParaRP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=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Arial"/>
                <a:cs typeface="Arial"/>
              </a:rPr>
              <a:t>len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(v1, v2, v3, ….,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Arial"/>
                <a:cs typeface="Arial"/>
              </a:rPr>
              <a:t>vk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)</a:t>
            </a:r>
            <a:r>
              <a:rPr lang="ro-RO" sz="18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 ∴</a:t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95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 3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17:</a:t>
            </a:r>
            <a:b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/>
                <a:cs typeface="Times New Roman"/>
              </a:rPr>
              <a:t>Reducere</a:t>
            </a:r>
            <a:r>
              <a:rPr lang="en-US" sz="1800" dirty="0">
                <a:latin typeface="Times New Roman"/>
                <a:cs typeface="Times New Roman"/>
              </a:rPr>
              <a:t> la absurd</a:t>
            </a:r>
          </a:p>
          <a:p>
            <a:pPr marL="0" indent="0">
              <a:buNone/>
            </a:pPr>
            <a:r>
              <a:rPr lang="en-US" sz="1800" b="0" i="0" u="sng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presupunem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ca MST&gt;OPT</a:t>
            </a:r>
            <a:r>
              <a:rPr lang="en-US" sz="1800" u="sng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1800" b="0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Times New Roman"/>
              </a:rPr>
              <a:t>Din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Times New Roman"/>
              </a:rPr>
              <a:t>ciclul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Times New Roman"/>
              </a:rPr>
              <a:t> Hamiltonian din care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Times New Roman"/>
              </a:rPr>
              <a:t>rezult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Times New Roman"/>
              </a:rPr>
              <a:t>ă OPT putem scoate orice muchie și obținem </a:t>
            </a:r>
            <a:r>
              <a:rPr lang="ro-RO" sz="1800" dirty="0">
                <a:solidFill>
                  <a:srgbClr val="FF0000"/>
                </a:solidFill>
                <a:latin typeface="Arial"/>
                <a:cs typeface="Times New Roman"/>
              </a:rPr>
              <a:t>un lanț!</a:t>
            </a:r>
          </a:p>
          <a:p>
            <a:pPr marL="0" indent="0">
              <a:buNone/>
            </a:pPr>
            <a:r>
              <a:rPr lang="ro-RO" sz="1800" b="0" i="0" dirty="0">
                <a:solidFill>
                  <a:schemeClr val="bg1"/>
                </a:solidFill>
                <a:effectLst/>
                <a:latin typeface="Arial"/>
                <a:cs typeface="Times New Roman"/>
              </a:rPr>
              <a:t>Cum un lan</a:t>
            </a:r>
            <a:r>
              <a:rPr lang="ro-RO" sz="1800" dirty="0">
                <a:solidFill>
                  <a:schemeClr val="bg1"/>
                </a:solidFill>
                <a:latin typeface="Arial"/>
                <a:cs typeface="Times New Roman"/>
              </a:rPr>
              <a:t>țul obținut are un cost total mai mic decât aș ciclului inițial, dar lanțul este un arbore, deci are costul cel puțin egal cu MST, obținem contradicția că MST</a:t>
            </a:r>
            <a:r>
              <a:rPr lang="en-US" sz="1800" dirty="0">
                <a:solidFill>
                  <a:schemeClr val="bg1"/>
                </a:solidFill>
                <a:latin typeface="Arial"/>
                <a:cs typeface="Times New Roman"/>
              </a:rPr>
              <a:t>&lt;</a:t>
            </a:r>
            <a:r>
              <a:rPr lang="ro-RO" sz="1800" dirty="0">
                <a:solidFill>
                  <a:schemeClr val="bg1"/>
                </a:solidFill>
                <a:latin typeface="Arial"/>
                <a:cs typeface="Times New Roman"/>
              </a:rPr>
              <a:t>OPT</a:t>
            </a:r>
            <a:endParaRPr lang="ro-RO" sz="18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3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 3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17:</a:t>
            </a:r>
            <a:b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/>
                <a:cs typeface="Times New Roman"/>
              </a:rPr>
              <a:t>Reducere</a:t>
            </a:r>
            <a:r>
              <a:rPr lang="en-US" sz="1800" dirty="0">
                <a:latin typeface="Times New Roman"/>
                <a:cs typeface="Times New Roman"/>
              </a:rPr>
              <a:t> la absurd</a:t>
            </a:r>
          </a:p>
          <a:p>
            <a:pPr marL="0" indent="0">
              <a:buNone/>
            </a:pPr>
            <a:r>
              <a:rPr lang="en-US" sz="1800" b="0" i="0" u="sng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presupunem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ca MST&gt;OPT</a:t>
            </a:r>
            <a:r>
              <a:rPr lang="en-US" sz="1800" u="sng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1800" b="0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Times New Roman"/>
              </a:rPr>
              <a:t>Din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Times New Roman"/>
              </a:rPr>
              <a:t>ciclul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Times New Roman"/>
              </a:rPr>
              <a:t> Hamiltonian din care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Times New Roman"/>
              </a:rPr>
              <a:t>rezult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Times New Roman"/>
              </a:rPr>
              <a:t>ă OPT putem scoate orice muchie și obținem </a:t>
            </a:r>
            <a:r>
              <a:rPr lang="ro-RO" sz="1800" b="1" dirty="0">
                <a:solidFill>
                  <a:srgbClr val="FF0000"/>
                </a:solidFill>
                <a:latin typeface="Arial"/>
                <a:cs typeface="Times New Roman"/>
              </a:rPr>
              <a:t>un lanț</a:t>
            </a:r>
            <a:r>
              <a:rPr lang="ro-RO" sz="1800" dirty="0">
                <a:solidFill>
                  <a:srgbClr val="FF0000"/>
                </a:solidFill>
                <a:latin typeface="Arial"/>
                <a:cs typeface="Times New Roman"/>
              </a:rPr>
              <a:t>!</a:t>
            </a:r>
          </a:p>
          <a:p>
            <a:pPr marL="0" indent="0">
              <a:buNone/>
            </a:pPr>
            <a:r>
              <a:rPr lang="ro-RO" sz="1800" b="0" i="0" dirty="0">
                <a:solidFill>
                  <a:srgbClr val="C00000"/>
                </a:solidFill>
                <a:effectLst/>
                <a:latin typeface="Arial"/>
                <a:cs typeface="Times New Roman"/>
              </a:rPr>
              <a:t>Cum un lan</a:t>
            </a:r>
            <a:r>
              <a:rPr lang="ro-RO" sz="1800" dirty="0">
                <a:solidFill>
                  <a:srgbClr val="C00000"/>
                </a:solidFill>
                <a:latin typeface="Arial"/>
                <a:cs typeface="Times New Roman"/>
              </a:rPr>
              <a:t>țul obținut are un cost total mai mic decât aș ciclului inițial, dar lanțul este un arbore, deci are costul cel puțin egal cu MST, obținem contradicția că MST</a:t>
            </a:r>
            <a:r>
              <a:rPr lang="en-US" sz="1800" dirty="0">
                <a:solidFill>
                  <a:srgbClr val="C00000"/>
                </a:solidFill>
                <a:latin typeface="Arial"/>
                <a:cs typeface="Times New Roman"/>
              </a:rPr>
              <a:t>&lt;</a:t>
            </a:r>
            <a:r>
              <a:rPr lang="ro-RO" sz="1800" dirty="0">
                <a:solidFill>
                  <a:srgbClr val="C00000"/>
                </a:solidFill>
                <a:latin typeface="Arial"/>
                <a:cs typeface="Times New Roman"/>
              </a:rPr>
              <a:t>OPT</a:t>
            </a:r>
            <a:endParaRPr lang="ro-RO" sz="1800" i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458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Teorema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 slide 20:</a:t>
            </a:r>
            <a:br>
              <a:rPr lang="en-US" sz="900" b="0">
                <a:effectLst/>
              </a:rPr>
            </a:b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Algoritmul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descris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slideurile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18-19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2-aproximativ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TSP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o-RO" sz="18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Observam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ca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ciclul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nostru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contine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atat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muchii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/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lanturi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din MST -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parcurse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o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singura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data (ex: v3-v1-v8)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dar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si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muchii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care nu sunt in MST (ex: v8-v7),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dar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costul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unei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muchii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de forma (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xy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) - care nu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in MST -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fi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mai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mic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decat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costul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unicului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lant din MST care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uneste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x de y (ex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costul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lui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v8-v7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fi &lt;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costul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lantului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v8-v1-v3-v7) conform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Lemei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2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ALG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contine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muchii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care sunt in MST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si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muchii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care nu sunt in MST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dar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au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costul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&lt;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decat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lanturile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echivalente</a:t>
            </a:r>
            <a:r>
              <a:rPr lang="en-US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din MST</a:t>
            </a: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ALG&lt;=2*MST&lt;=2*OPT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60B462-FEBB-A307-9DDA-07AA6361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46" y="4042408"/>
            <a:ext cx="8566285" cy="30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Teorema 1,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există nicio valoare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care să existe un algoritm în timp polinomial și care să ofere o soluție cu un factor de aproximare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TSP (în forma generală), presupunând că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P≠NP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Reductio</a:t>
            </a:r>
            <a:r>
              <a:rPr lang="ro-RO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ad absurdum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 dirty="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dirty="0">
                <a:solidFill>
                  <a:schemeClr val="bg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Construim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un </a:t>
            </a:r>
            <a:r>
              <a:rPr lang="en-US" sz="1800" u="sng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graf</a:t>
            </a:r>
            <a:r>
              <a:rPr lang="en-US" sz="1800" u="sng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u="sng" dirty="0" err="1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ponderat</a:t>
            </a:r>
            <a:r>
              <a:rPr lang="ro-RO" sz="1800" u="sng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complet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pe 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baza lui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V(G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’)=V(G)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; | V(G</a:t>
            </a:r>
            <a:r>
              <a:rPr lang="en-US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’)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|=n;</a:t>
            </a:r>
            <a:endParaRPr lang="en-US" sz="1800" i="1" dirty="0">
              <a:solidFill>
                <a:schemeClr val="bg1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Pentru fiecare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pentru care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= 1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. ( ponderea muchiei e în G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chemeClr val="bg1"/>
                </a:solidFill>
                <a:latin typeface="Times New Roman"/>
                <a:cs typeface="Times New Roman"/>
              </a:rPr>
              <a:t>Pentru fiecare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pentru </a:t>
            </a:r>
            <a:r>
              <a:rPr lang="ro-RO" sz="1800" b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care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ro-RO" sz="1800" i="1" dirty="0">
                <a:solidFill>
                  <a:schemeClr val="bg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∉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 = c*n.</a:t>
            </a:r>
            <a:endParaRPr lang="ro-RO" sz="18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14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AC7-1D9E-47A4-C55F-9F37B06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Teorema 1,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ro-RO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există nicio valoare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care să existe un algoritm în timp polinomial și care să ofere o soluție cu un factor de aproximare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pentru TSP (în forma generală), presupunând că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P≠NP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Justificare:</a:t>
            </a: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Reductio</a:t>
            </a: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ad absurdum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Presupunem că există un algoritm aproximativ astfel încât dacă există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c*S</a:t>
            </a: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. </a:t>
            </a:r>
            <a:endParaRPr lang="en-US" sz="180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Fie </a:t>
            </a:r>
            <a:r>
              <a:rPr lang="ro-RO" sz="1800" i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HC</a:t>
            </a:r>
            <a:r>
              <a:rPr lang="en-US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î</a:t>
            </a:r>
            <a:r>
              <a:rPr lang="en-US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n </a:t>
            </a:r>
            <a:r>
              <a:rPr lang="en-US" sz="1800" i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este NPC.</a:t>
            </a: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o-RO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Construim </a:t>
            </a:r>
            <a:r>
              <a:rPr lang="en-US" sz="1800">
                <a:latin typeface="Times New Roman"/>
                <a:ea typeface="Calibri" panose="020F0502020204030204" pitchFamily="34" charset="0"/>
                <a:cs typeface="Times New Roman"/>
              </a:rPr>
              <a:t>un </a:t>
            </a:r>
            <a:r>
              <a:rPr lang="en-US" sz="1800" u="sng" err="1">
                <a:latin typeface="Times New Roman"/>
                <a:ea typeface="Calibri" panose="020F0502020204030204" pitchFamily="34" charset="0"/>
                <a:cs typeface="Times New Roman"/>
              </a:rPr>
              <a:t>graf</a:t>
            </a:r>
            <a:r>
              <a:rPr lang="en-US" sz="1800" u="sng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u="sng" err="1">
                <a:latin typeface="Times New Roman"/>
                <a:ea typeface="Calibri" panose="020F0502020204030204" pitchFamily="34" charset="0"/>
                <a:cs typeface="Times New Roman"/>
              </a:rPr>
              <a:t>ponderat</a:t>
            </a:r>
            <a:r>
              <a:rPr lang="ro-RO" sz="1800" u="sng">
                <a:latin typeface="Times New Roman"/>
                <a:ea typeface="Calibri" panose="020F0502020204030204" pitchFamily="34" charset="0"/>
                <a:cs typeface="Times New Roman"/>
              </a:rPr>
              <a:t> complet</a:t>
            </a:r>
            <a:r>
              <a:rPr lang="en-US" sz="180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en-US" sz="1800" i="1">
                <a:latin typeface="Times New Roman"/>
                <a:ea typeface="Calibri" panose="020F0502020204030204" pitchFamily="34" charset="0"/>
                <a:cs typeface="Times New Roman"/>
              </a:rPr>
              <a:t>’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>
                <a:latin typeface="Times New Roman"/>
                <a:ea typeface="Calibri" panose="020F0502020204030204" pitchFamily="34" charset="0"/>
                <a:cs typeface="Times New Roman"/>
              </a:rPr>
              <a:t>pe </a:t>
            </a: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baza lui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G</a:t>
            </a: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V(G</a:t>
            </a:r>
            <a:r>
              <a:rPr lang="en-US" sz="1800" i="1">
                <a:latin typeface="Times New Roman"/>
                <a:ea typeface="Calibri" panose="020F0502020204030204" pitchFamily="34" charset="0"/>
                <a:cs typeface="Times New Roman"/>
              </a:rPr>
              <a:t>’)=V(G)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; | V(G</a:t>
            </a:r>
            <a:r>
              <a:rPr lang="en-US" sz="1800" i="1">
                <a:latin typeface="Times New Roman"/>
                <a:ea typeface="Calibri" panose="020F0502020204030204" pitchFamily="34" charset="0"/>
                <a:cs typeface="Times New Roman"/>
              </a:rPr>
              <a:t>’)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|=n;</a:t>
            </a:r>
            <a:endParaRPr lang="en-US" sz="1800" i="1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latin typeface="Times New Roman"/>
                <a:ea typeface="Calibri" panose="020F0502020204030204" pitchFamily="34" charset="0"/>
                <a:cs typeface="Times New Roman"/>
              </a:rPr>
              <a:t>Pentru fiecare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>
                <a:effectLst/>
                <a:latin typeface="Times New Roman"/>
                <a:cs typeface="Times New Roman"/>
              </a:rPr>
              <a:t>) </a:t>
            </a:r>
            <a:r>
              <a:rPr lang="ro-RO" sz="1800" b="0" i="0">
                <a:effectLst/>
                <a:latin typeface="Times New Roman"/>
                <a:cs typeface="Times New Roman"/>
              </a:rPr>
              <a:t>pentru care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 e 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>
                <a:effectLst/>
                <a:latin typeface="Times New Roman"/>
                <a:cs typeface="Times New Roman"/>
              </a:rPr>
              <a:t>) = 1</a:t>
            </a:r>
            <a:r>
              <a:rPr lang="ro-RO" sz="1800" b="0" i="0">
                <a:effectLst/>
                <a:latin typeface="Times New Roman"/>
                <a:cs typeface="Times New Roman"/>
              </a:rPr>
              <a:t>. ( ponderea muchiei e în G</a:t>
            </a:r>
            <a:r>
              <a:rPr lang="en-US" sz="1800" b="0" i="0"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0">
                <a:effectLst/>
                <a:latin typeface="Times New Roman"/>
                <a:cs typeface="Times New Roman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latin typeface="Times New Roman"/>
                <a:cs typeface="Times New Roman"/>
              </a:rPr>
              <a:t>Pentru fiecare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∈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E(G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>
                <a:effectLst/>
                <a:latin typeface="Times New Roman"/>
                <a:cs typeface="Times New Roman"/>
              </a:rPr>
              <a:t>)</a:t>
            </a:r>
            <a:r>
              <a:rPr lang="ro-RO" sz="1800" i="1">
                <a:latin typeface="Times New Roman"/>
                <a:cs typeface="Times New Roman"/>
              </a:rPr>
              <a:t> 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</a:t>
            </a:r>
            <a:r>
              <a:rPr lang="ro-RO" sz="1800" b="0" i="0">
                <a:effectLst/>
                <a:latin typeface="Times New Roman"/>
                <a:cs typeface="Times New Roman"/>
              </a:rPr>
              <a:t>pentru </a:t>
            </a:r>
            <a:r>
              <a:rPr lang="ro-RO" sz="1800" b="0">
                <a:effectLst/>
                <a:latin typeface="Times New Roman"/>
                <a:cs typeface="Times New Roman"/>
              </a:rPr>
              <a:t>care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</a:t>
            </a:r>
            <a:r>
              <a:rPr lang="ro-RO" sz="1800" i="1">
                <a:latin typeface="Times New Roman"/>
                <a:ea typeface="Calibri" panose="020F0502020204030204" pitchFamily="34" charset="0"/>
                <a:cs typeface="Times New Roman"/>
              </a:rPr>
              <a:t>e 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∉</a:t>
            </a:r>
            <a:r>
              <a:rPr lang="ro-RO" sz="1800" b="0" i="1">
                <a:effectLst/>
                <a:latin typeface="Times New Roman"/>
                <a:cs typeface="Times New Roman"/>
              </a:rPr>
              <a:t> E(G) </a:t>
            </a:r>
            <a:r>
              <a:rPr lang="ro-RO" sz="1800" b="0" i="0">
                <a:effectLst/>
                <a:latin typeface="Times New Roman"/>
                <a:cs typeface="Times New Roman"/>
              </a:rPr>
              <a:t>avem </a:t>
            </a:r>
            <a:r>
              <a:rPr lang="ro-RO" sz="1800" b="0" i="1">
                <a:effectLst/>
                <a:latin typeface="Times New Roman"/>
                <a:cs typeface="Times New Roman"/>
              </a:rPr>
              <a:t>w(e, G</a:t>
            </a:r>
            <a:r>
              <a:rPr lang="en-US" sz="1800" b="0" i="1">
                <a:effectLst/>
                <a:latin typeface="Times New Roman"/>
                <a:cs typeface="Times New Roman"/>
              </a:rPr>
              <a:t>’</a:t>
            </a:r>
            <a:r>
              <a:rPr lang="ro-RO" sz="1800" b="0" i="1">
                <a:effectLst/>
                <a:latin typeface="Times New Roman"/>
                <a:cs typeface="Times New Roman"/>
              </a:rPr>
              <a:t>) = c*n.</a:t>
            </a:r>
            <a:endParaRPr lang="ro-RO" sz="18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0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n, și va fi corespunzătoare ciclului </a:t>
            </a:r>
            <a:r>
              <a:rPr lang="ro-RO" sz="180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din 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maxim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cel mult </a:t>
            </a: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ro-RO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are un ciclu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n, și va fi corespunzătoare ciclului </a:t>
            </a:r>
            <a:r>
              <a:rPr lang="ro-RO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hamiltonian</a:t>
            </a:r>
            <a:r>
              <a:rPr lang="ro-RO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din 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maxim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cel mult </a:t>
            </a:r>
            <a:r>
              <a:rPr lang="ro-RO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ro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n, și va fi corespunzătoare ciclului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din 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maxim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cel mult </a:t>
            </a: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ro-RO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4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n, și va fi corespunzătoare ciclului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din 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maxim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cel mult </a:t>
            </a:r>
            <a:r>
              <a:rPr lang="ro-RO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ro-RO" sz="1800" b="1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F08-3C73-185D-3B58-C1C19810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Presupunem că există un algoritm aproximativ astfel încât dacă există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costul optim al unui traseu închis pentru TSP, atunci algoritmul nostru va oferi un traseu închis de cost cel mult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c*S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ro-RO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 graf simplu, neponderat. Problema determinării unui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NPC.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Construim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US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ponderat</a:t>
            </a:r>
            <a:r>
              <a:rPr lang="ro-RO" sz="18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complet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 lui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după cum urmează: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’)=V(G)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 V(G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|=n;</a:t>
            </a:r>
            <a:endParaRPr lang="en-US" sz="18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fiecare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pentru care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1. ( ponderea muchiei e în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 fi 1)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pentru care 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E(G) avem w(e, G</a:t>
            </a:r>
            <a:r>
              <a:rPr lang="en-US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1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c*n</a:t>
            </a:r>
            <a:endParaRPr lang="ro-RO" sz="18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b="0" i="1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b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Dacă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b="1" u="sng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18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 ciclu </a:t>
            </a:r>
            <a:r>
              <a:rPr lang="ro-RO" sz="180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o-RO" sz="1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cum este soluția optimă pentru TSP(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o-RO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Soluția optimă va fi de cost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 (n-1)+n*c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deoarece trebuie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1800" i="1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este costul </a:t>
            </a:r>
            <a:r>
              <a:rPr lang="en-US" sz="1800" b="1" u="sng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</a:t>
            </a: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soluției date de algoritmul nostru aproximativ (cel care am presupus ca există)?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oferă o soluție de cost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o-RO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n*c</a:t>
            </a:r>
            <a:r>
              <a:rPr lang="en-US" sz="1800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ro-RO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4" ma:contentTypeDescription="Create a new document." ma:contentTypeScope="" ma:versionID="6c8a0afd2f671e431564f580f377e0f8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57bc82c77816feed07112f97e3edd1fa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81782-2A44-4376-9AFC-6A254C42F3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42EABB-A555-4920-8106-787A6CD663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604663-A3F1-471F-B5FA-2D55BFD858FF}">
  <ds:schemaRefs>
    <ds:schemaRef ds:uri="c39a59f1-6792-4231-8816-bb14b52cf5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3979</Words>
  <Application>Microsoft Office PowerPoint</Application>
  <PresentationFormat>Widescreen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Cursul 3</vt:lpstr>
      <vt:lpstr>Teorema 1, slide 7 Nu există nicio valoare c pentru care să existe un algoritm în timp polinomial și care să ofere o soluție cu un factor de aproximare c pentru TSP (în forma generală), presupunând că P≠NP.</vt:lpstr>
      <vt:lpstr>Teorema 1, slide 7 Nu există nicio valoare c pentru care să existe un algoritm în timp polinomial și care să ofere o soluție cu un factor de aproximare c pentru TSP (în forma generală), presupunând că P≠NP.</vt:lpstr>
      <vt:lpstr>Teorema 1, slide 7 Nu există nicio valoare c pentru care să existe un algoritm în timp polinomial și care să ofere o soluție cu un factor de aproximare c pentru TSP (în forma generală), presupunând că P≠NP.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Lema 2, slide 12 Fie G un graf complet, ponderat, care respectă regula triunghiului. Și fie  v1, v2, v3, …., vk  un lanț în graful G. Atunci avem len((v1,vk))≤len(v1, v2, v3, …., vk)</vt:lpstr>
      <vt:lpstr>Lema 2, slide 12 Fie G un graf complet, ponderat, care respectă regula triunghiului. Și fie  v1, v2, v3, …., vk  un lanț în graful G. Atunci avem len((v1,vk))≤len(v1, v2, v3, …., vk)</vt:lpstr>
      <vt:lpstr>Lema 2, slide 12 Fie G un graf complet, ponderat, care respectă regula triunghiului. Și fie  v1, v2, v3, …., vk  un lanț în graful G. Atunci avem len((v1,vk))≤len(v1, v2, v3, …., vk)</vt:lpstr>
      <vt:lpstr>Lema 3 slide 17: OPT ≥ MST</vt:lpstr>
      <vt:lpstr>Lema 3 slide 17: OPT ≥ MST</vt:lpstr>
      <vt:lpstr>Teorema 4 slide 20: Algoritmul descris in slideurile 18-19 este un algoritm 2-aproximativ pentru TSP.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9</dc:title>
  <dc:creator>STEFAN GEORGE POPESCU</dc:creator>
  <cp:lastModifiedBy>STEFAN GEORGE POPESCU</cp:lastModifiedBy>
  <cp:revision>3</cp:revision>
  <dcterms:created xsi:type="dcterms:W3CDTF">2023-04-18T10:31:54Z</dcterms:created>
  <dcterms:modified xsi:type="dcterms:W3CDTF">2024-03-11T15:37:30Z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