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71" r:id="rId19"/>
    <p:sldId id="269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9" r:id="rId47"/>
    <p:sldId id="301" r:id="rId48"/>
    <p:sldId id="300" r:id="rId49"/>
    <p:sldId id="302" r:id="rId50"/>
    <p:sldId id="303" r:id="rId51"/>
    <p:sldId id="304" r:id="rId52"/>
    <p:sldId id="305" r:id="rId53"/>
    <p:sldId id="306" r:id="rId54"/>
    <p:sldId id="307" r:id="rId55"/>
    <p:sldId id="29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E4EC70-690F-41C9-8AED-0786F2FEA91B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0"/>
            <p14:sldId id="268"/>
            <p14:sldId id="271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1"/>
            <p14:sldId id="300"/>
            <p14:sldId id="302"/>
            <p14:sldId id="303"/>
            <p14:sldId id="304"/>
            <p14:sldId id="305"/>
            <p14:sldId id="306"/>
            <p14:sldId id="30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8B3E1-23B8-1D32-EDF5-EECA64F98B74}" v="7" dt="2023-06-04T13:59:04.817"/>
    <p1510:client id="{BDE5A793-15C3-4144-AB3D-D4D26BF46883}" v="764" dt="2023-05-23T12:11:35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Cursul</a:t>
            </a:r>
            <a:r>
              <a:rPr lang="en-US" dirty="0">
                <a:ea typeface="Calibri Light"/>
                <a:cs typeface="Calibri Light"/>
              </a:rPr>
              <a:t>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Randomized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34F-82A8-BA26-38AD-C95A2FE1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nivelul</a:t>
                </a:r>
                <a:r>
                  <a:rPr lang="en-US" dirty="0"/>
                  <a:t> inferior)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nivelul</a:t>
                </a:r>
                <a:r>
                  <a:rPr lang="en-US" dirty="0"/>
                  <a:t> superior) a </a:t>
                </a:r>
                <a:r>
                  <a:rPr lang="en-US" dirty="0" err="1"/>
                  <a:t>unei</a:t>
                </a:r>
                <a:r>
                  <a:rPr lang="en-US" dirty="0"/>
                  <a:t> structure de forma </a:t>
                </a:r>
                <a:r>
                  <a:rPr lang="en-US" dirty="0" err="1"/>
                  <a:t>celei</a:t>
                </a:r>
                <a:r>
                  <a:rPr lang="en-US" dirty="0"/>
                  <a:t> din slide-</a:t>
                </a:r>
                <a:r>
                  <a:rPr lang="en-US" dirty="0" err="1"/>
                  <a:t>ul</a:t>
                </a:r>
                <a:r>
                  <a:rPr lang="en-US" dirty="0"/>
                  <a:t> 17 din curs.</a:t>
                </a:r>
              </a:p>
              <a:p>
                <a:pPr marL="0" indent="0">
                  <a:buNone/>
                </a:pPr>
                <a:r>
                  <a:rPr lang="ro-RO" dirty="0"/>
                  <a:t>Căutarea</a:t>
                </a:r>
                <a:r>
                  <a:rPr lang="en-US" dirty="0"/>
                  <a:t> </a:t>
                </a:r>
                <a:r>
                  <a:rPr lang="ro-RO" dirty="0"/>
                  <a:t>în această structură este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|/|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Unde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k </a:t>
                </a:r>
                <a:r>
                  <a:rPr lang="en-US" dirty="0" err="1"/>
                  <a:t>nivele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k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nivele</a:t>
                </a:r>
                <a:r>
                  <a:rPr lang="en-US" dirty="0"/>
                  <a:t> </a:t>
                </a:r>
                <a:r>
                  <a:rPr lang="en-US" dirty="0" err="1"/>
                  <a:t>ar</a:t>
                </a:r>
                <a:r>
                  <a:rPr lang="en-US" dirty="0"/>
                  <a:t> fi: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  <m:brk m:alnAt="7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𝐥𝐠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pt-BR" b="1" dirty="0"/>
                  <a:t>Concluzie: </a:t>
                </a:r>
                <a:r>
                  <a:rPr lang="pt-BR" dirty="0"/>
                  <a:t>Pentru un numar de nivele O(lg(n)), cautarea are complexitate logaritmica ~ O(lg(n)).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C67B57F-763D-13AA-C4CF-8BA3CD20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0"/>
            <a:ext cx="7086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5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Select (X): </a:t>
                </a:r>
                <a:r>
                  <a:rPr lang="en-US" dirty="0">
                    <a:solidFill>
                      <a:schemeClr val="bg1"/>
                    </a:solidFill>
                  </a:rPr>
                  <a:t>~ O(?)</a:t>
                </a:r>
              </a:p>
              <a:p>
                <a:pPr marL="0" indent="0">
                  <a:buNone/>
                </a:pPr>
                <a:r>
                  <a:rPr lang="en-US" dirty="0"/>
                  <a:t>Plec de la </a:t>
                </a:r>
                <a:r>
                  <a:rPr lang="ro-RO" dirty="0"/>
                  <a:t>elementul</a:t>
                </a:r>
                <a:r>
                  <a:rPr lang="en-US" dirty="0"/>
                  <a:t> de pe </a:t>
                </a:r>
                <a:r>
                  <a:rPr lang="en-US" dirty="0" err="1"/>
                  <a:t>nivelul</a:t>
                </a:r>
                <a:r>
                  <a:rPr lang="en-US" dirty="0"/>
                  <a:t> </a:t>
                </a:r>
                <a:r>
                  <a:rPr lang="en-US" dirty="0" err="1"/>
                  <a:t>cel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de sus, </a:t>
                </a:r>
                <a:r>
                  <a:rPr lang="en-US" dirty="0" err="1"/>
                  <a:t>iterez</a:t>
                </a:r>
                <a:r>
                  <a:rPr lang="en-US" dirty="0"/>
                  <a:t> p</a:t>
                </a:r>
                <a:r>
                  <a:rPr lang="ro-RO" dirty="0"/>
                  <a:t>â</a:t>
                </a:r>
                <a:r>
                  <a:rPr lang="en-US" dirty="0"/>
                  <a:t>n</a:t>
                </a:r>
                <a:r>
                  <a:rPr lang="ro-RO" dirty="0"/>
                  <a:t>ă</a:t>
                </a:r>
                <a:r>
                  <a:rPr lang="en-US" dirty="0"/>
                  <a:t> g</a:t>
                </a:r>
                <a:r>
                  <a:rPr lang="ro-RO" dirty="0" err="1"/>
                  <a:t>ăsesc</a:t>
                </a:r>
                <a:r>
                  <a:rPr lang="ro-RO" dirty="0"/>
                  <a:t> cel mai mare element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cobor</a:t>
                </a:r>
                <a:r>
                  <a:rPr lang="en-US" dirty="0"/>
                  <a:t> un </a:t>
                </a:r>
                <a:r>
                  <a:rPr lang="en-US" dirty="0" err="1"/>
                  <a:t>nivel</a:t>
                </a:r>
                <a:r>
                  <a:rPr lang="en-US" dirty="0"/>
                  <a:t> </a:t>
                </a:r>
                <a:r>
                  <a:rPr lang="ro-RO" dirty="0"/>
                  <a:t>și continui iterațiile (către dreapta, respectiv în jos) până când ajung la nivelul cel mai de jos unde îl găsesc (sau nu) pe X.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59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Select (X): </a:t>
                </a:r>
                <a:r>
                  <a:rPr lang="en-US" dirty="0"/>
                  <a:t>~ O(?)</a:t>
                </a:r>
              </a:p>
              <a:p>
                <a:pPr marL="0" indent="0">
                  <a:buNone/>
                </a:pPr>
                <a:r>
                  <a:rPr lang="en-US" dirty="0"/>
                  <a:t>Plec de la </a:t>
                </a:r>
                <a:r>
                  <a:rPr lang="ro-RO" dirty="0"/>
                  <a:t>elementul</a:t>
                </a:r>
                <a:r>
                  <a:rPr lang="en-US" dirty="0"/>
                  <a:t> de pe </a:t>
                </a:r>
                <a:r>
                  <a:rPr lang="en-US" dirty="0" err="1"/>
                  <a:t>nivelul</a:t>
                </a:r>
                <a:r>
                  <a:rPr lang="en-US" dirty="0"/>
                  <a:t> </a:t>
                </a:r>
                <a:r>
                  <a:rPr lang="en-US" dirty="0" err="1"/>
                  <a:t>cel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de sus, </a:t>
                </a:r>
                <a:r>
                  <a:rPr lang="en-US" dirty="0" err="1"/>
                  <a:t>iterez</a:t>
                </a:r>
                <a:r>
                  <a:rPr lang="en-US" dirty="0"/>
                  <a:t> p</a:t>
                </a:r>
                <a:r>
                  <a:rPr lang="ro-RO" dirty="0"/>
                  <a:t>â</a:t>
                </a:r>
                <a:r>
                  <a:rPr lang="en-US" dirty="0"/>
                  <a:t>n</a:t>
                </a:r>
                <a:r>
                  <a:rPr lang="ro-RO" dirty="0"/>
                  <a:t>ă</a:t>
                </a:r>
                <a:r>
                  <a:rPr lang="en-US" dirty="0"/>
                  <a:t> g</a:t>
                </a:r>
                <a:r>
                  <a:rPr lang="ro-RO" dirty="0" err="1"/>
                  <a:t>ăsesc</a:t>
                </a:r>
                <a:r>
                  <a:rPr lang="ro-RO" dirty="0"/>
                  <a:t> cel mai mare element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cobor</a:t>
                </a:r>
                <a:r>
                  <a:rPr lang="en-US" dirty="0"/>
                  <a:t> un </a:t>
                </a:r>
                <a:r>
                  <a:rPr lang="en-US" dirty="0" err="1"/>
                  <a:t>nivel</a:t>
                </a:r>
                <a:r>
                  <a:rPr lang="en-US" dirty="0"/>
                  <a:t> </a:t>
                </a:r>
                <a:r>
                  <a:rPr lang="ro-RO" dirty="0"/>
                  <a:t>și continui iterațiile (către dreapta, respectiv în jos) până când ajung la nivelul cel mai de jos unde îl găsesc (sau nu) pe X.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0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o-RO" dirty="0"/>
                  <a:t>Select (X): </a:t>
                </a:r>
                <a:r>
                  <a:rPr lang="en-US" dirty="0"/>
                  <a:t>~ O(?)</a:t>
                </a:r>
              </a:p>
              <a:p>
                <a:pPr marL="0" indent="0">
                  <a:buNone/>
                </a:pPr>
                <a:r>
                  <a:rPr lang="en-US" dirty="0"/>
                  <a:t>Plec de la </a:t>
                </a:r>
                <a:r>
                  <a:rPr lang="ro-RO" dirty="0"/>
                  <a:t>elementul</a:t>
                </a:r>
                <a:r>
                  <a:rPr lang="en-US" dirty="0"/>
                  <a:t> de pe </a:t>
                </a:r>
                <a:r>
                  <a:rPr lang="en-US" dirty="0" err="1"/>
                  <a:t>nivelul</a:t>
                </a:r>
                <a:r>
                  <a:rPr lang="en-US" dirty="0"/>
                  <a:t> </a:t>
                </a:r>
                <a:r>
                  <a:rPr lang="en-US" dirty="0" err="1"/>
                  <a:t>cel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de sus, </a:t>
                </a:r>
                <a:r>
                  <a:rPr lang="en-US" dirty="0" err="1"/>
                  <a:t>iterez</a:t>
                </a:r>
                <a:r>
                  <a:rPr lang="en-US" dirty="0"/>
                  <a:t> p</a:t>
                </a:r>
                <a:r>
                  <a:rPr lang="ro-RO" dirty="0"/>
                  <a:t>â</a:t>
                </a:r>
                <a:r>
                  <a:rPr lang="en-US" dirty="0"/>
                  <a:t>n</a:t>
                </a:r>
                <a:r>
                  <a:rPr lang="ro-RO" dirty="0"/>
                  <a:t>ă</a:t>
                </a:r>
                <a:r>
                  <a:rPr lang="en-US" dirty="0"/>
                  <a:t> g</a:t>
                </a:r>
                <a:r>
                  <a:rPr lang="ro-RO" dirty="0" err="1"/>
                  <a:t>ăsesc</a:t>
                </a:r>
                <a:r>
                  <a:rPr lang="ro-RO" dirty="0"/>
                  <a:t> cel mai mare element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cobor</a:t>
                </a:r>
                <a:r>
                  <a:rPr lang="en-US" dirty="0"/>
                  <a:t> un </a:t>
                </a:r>
                <a:r>
                  <a:rPr lang="en-US" dirty="0" err="1"/>
                  <a:t>nivel</a:t>
                </a:r>
                <a:r>
                  <a:rPr lang="en-US" dirty="0"/>
                  <a:t> </a:t>
                </a:r>
                <a:r>
                  <a:rPr lang="ro-RO" dirty="0"/>
                  <a:t>și continui iterațiile (către dreapta, respectiv în jos) până când ajung la nivelul cel mai de jos unde îl găsesc (sau nu) pe X.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Wait for it meme">
            <a:extLst>
              <a:ext uri="{FF2B5EF4-FFF2-40B4-BE49-F238E27FC236}">
                <a16:creationId xmlns:a16="http://schemas.microsoft.com/office/drawing/2014/main" id="{0296B255-B4DB-B302-6673-1772E1687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427" y="5143598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0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F6E-7133-50EF-F24C-E0D642F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Inserare (X):</a:t>
            </a:r>
            <a:r>
              <a:rPr lang="ro-RO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~ O(?)</a:t>
            </a:r>
          </a:p>
          <a:p>
            <a:pPr marL="0" indent="0">
              <a:buNone/>
            </a:pPr>
            <a:r>
              <a:rPr lang="ro-RO" dirty="0"/>
              <a:t>Caut poziția lui X. Dau cu banul pentru a îl promova pe un nivel superior.</a:t>
            </a:r>
          </a:p>
        </p:txBody>
      </p:sp>
    </p:spTree>
    <p:extLst>
      <p:ext uri="{BB962C8B-B14F-4D97-AF65-F5344CB8AC3E}">
        <p14:creationId xmlns:p14="http://schemas.microsoft.com/office/powerpoint/2010/main" val="211454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F6E-7133-50EF-F24C-E0D642F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Inserare (X): </a:t>
            </a:r>
            <a:r>
              <a:rPr lang="en-US" dirty="0"/>
              <a:t>~ O(?)</a:t>
            </a:r>
          </a:p>
          <a:p>
            <a:pPr marL="0" indent="0">
              <a:buNone/>
            </a:pPr>
            <a:r>
              <a:rPr lang="ro-RO" dirty="0"/>
              <a:t>Caut poziția lui X. Dau cu banul pentru a îl promova pe un nivel superior.</a:t>
            </a:r>
          </a:p>
        </p:txBody>
      </p:sp>
    </p:spTree>
    <p:extLst>
      <p:ext uri="{BB962C8B-B14F-4D97-AF65-F5344CB8AC3E}">
        <p14:creationId xmlns:p14="http://schemas.microsoft.com/office/powerpoint/2010/main" val="49096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F6E-7133-50EF-F24C-E0D642F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Inserare (X): </a:t>
            </a:r>
            <a:r>
              <a:rPr lang="en-US" dirty="0"/>
              <a:t>~ O(?)</a:t>
            </a:r>
          </a:p>
          <a:p>
            <a:pPr marL="0" indent="0">
              <a:buNone/>
            </a:pPr>
            <a:r>
              <a:rPr lang="ro-RO" dirty="0"/>
              <a:t>Caut poziția lui X. Dau cu banul pentru a îl promova pe un nivel superior.</a:t>
            </a:r>
          </a:p>
        </p:txBody>
      </p:sp>
      <p:pic>
        <p:nvPicPr>
          <p:cNvPr id="3076" name="Picture 4" descr="Every &quot;Wait Fot It&quot; - How I Met Your Mother - YouTube">
            <a:extLst>
              <a:ext uri="{FF2B5EF4-FFF2-40B4-BE49-F238E27FC236}">
                <a16:creationId xmlns:a16="http://schemas.microsoft.com/office/drawing/2014/main" id="{7ABFEA96-EA0B-D667-8913-44678E370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640" y="4310380"/>
            <a:ext cx="3119120" cy="233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45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F6E-7133-50EF-F24C-E0D642F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Ștergere (X): </a:t>
            </a:r>
            <a:r>
              <a:rPr lang="en-US" dirty="0">
                <a:solidFill>
                  <a:schemeClr val="bg1"/>
                </a:solidFill>
              </a:rPr>
              <a:t>~ O(?)</a:t>
            </a:r>
          </a:p>
          <a:p>
            <a:pPr marL="0" indent="0">
              <a:buNone/>
            </a:pPr>
            <a:r>
              <a:rPr lang="ro-RO" dirty="0"/>
              <a:t>Caut pe X. </a:t>
            </a:r>
          </a:p>
          <a:p>
            <a:pPr marL="0" indent="0">
              <a:buNone/>
            </a:pPr>
            <a:r>
              <a:rPr lang="ro-RO" dirty="0"/>
              <a:t>Șterg pe X de pe toate nivelele -</a:t>
            </a:r>
            <a:r>
              <a:rPr lang="en-US" dirty="0"/>
              <a:t>&gt; </a:t>
            </a:r>
            <a:r>
              <a:rPr lang="ro-RO" dirty="0"/>
              <a:t>O(”numărul de nivele”)</a:t>
            </a:r>
          </a:p>
        </p:txBody>
      </p:sp>
    </p:spTree>
    <p:extLst>
      <p:ext uri="{BB962C8B-B14F-4D97-AF65-F5344CB8AC3E}">
        <p14:creationId xmlns:p14="http://schemas.microsoft.com/office/powerpoint/2010/main" val="39859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F6E-7133-50EF-F24C-E0D642F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Ștergere (X): </a:t>
            </a:r>
            <a:r>
              <a:rPr lang="en-US" dirty="0"/>
              <a:t>~ O(?)</a:t>
            </a:r>
          </a:p>
          <a:p>
            <a:pPr marL="0" indent="0">
              <a:buNone/>
            </a:pPr>
            <a:r>
              <a:rPr lang="ro-RO" dirty="0"/>
              <a:t>Caut pe X. </a:t>
            </a:r>
          </a:p>
          <a:p>
            <a:pPr marL="0" indent="0">
              <a:buNone/>
            </a:pPr>
            <a:r>
              <a:rPr lang="ro-RO" dirty="0"/>
              <a:t>Șterg pe X de pe toate nivelele -</a:t>
            </a:r>
            <a:r>
              <a:rPr lang="en-US" dirty="0"/>
              <a:t>&gt; </a:t>
            </a:r>
            <a:r>
              <a:rPr lang="ro-RO" dirty="0"/>
              <a:t>O(”numărul de nivele”)</a:t>
            </a:r>
          </a:p>
        </p:txBody>
      </p:sp>
    </p:spTree>
    <p:extLst>
      <p:ext uri="{BB962C8B-B14F-4D97-AF65-F5344CB8AC3E}">
        <p14:creationId xmlns:p14="http://schemas.microsoft.com/office/powerpoint/2010/main" val="3792945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F6E-7133-50EF-F24C-E0D642F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Ștergere (X): </a:t>
            </a:r>
            <a:r>
              <a:rPr lang="en-US" dirty="0"/>
              <a:t>~ O(?)</a:t>
            </a:r>
          </a:p>
          <a:p>
            <a:pPr marL="0" indent="0">
              <a:buNone/>
            </a:pPr>
            <a:r>
              <a:rPr lang="ro-RO" dirty="0"/>
              <a:t>Caut pe X. </a:t>
            </a:r>
          </a:p>
          <a:p>
            <a:pPr marL="0" indent="0">
              <a:buNone/>
            </a:pPr>
            <a:r>
              <a:rPr lang="ro-RO" dirty="0"/>
              <a:t>Șterg pe X de pe toate nivelele -</a:t>
            </a:r>
            <a:r>
              <a:rPr lang="en-US" dirty="0"/>
              <a:t>&gt; </a:t>
            </a:r>
            <a:r>
              <a:rPr lang="ro-RO" dirty="0"/>
              <a:t>O(”numărul de nivele”)</a:t>
            </a:r>
          </a:p>
        </p:txBody>
      </p:sp>
      <p:pic>
        <p:nvPicPr>
          <p:cNvPr id="4098" name="Picture 2" descr="Wait for it ... - Re-Escalating Squirrel - quickmeme">
            <a:extLst>
              <a:ext uri="{FF2B5EF4-FFF2-40B4-BE49-F238E27FC236}">
                <a16:creationId xmlns:a16="http://schemas.microsoft.com/office/drawing/2014/main" id="{17F26906-F01D-F7BD-A27B-5377C2A2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919" y="4524375"/>
            <a:ext cx="21050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4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34F-82A8-BA26-38AD-C95A2FE1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nivelul</a:t>
                </a:r>
                <a:r>
                  <a:rPr lang="en-US" dirty="0"/>
                  <a:t> inferior)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nivelul</a:t>
                </a:r>
                <a:r>
                  <a:rPr lang="en-US" dirty="0"/>
                  <a:t> superior) a </a:t>
                </a:r>
                <a:r>
                  <a:rPr lang="en-US" dirty="0" err="1"/>
                  <a:t>unei</a:t>
                </a:r>
                <a:r>
                  <a:rPr lang="en-US" dirty="0"/>
                  <a:t> structure de forma </a:t>
                </a:r>
                <a:r>
                  <a:rPr lang="en-US" dirty="0" err="1"/>
                  <a:t>celei</a:t>
                </a:r>
                <a:r>
                  <a:rPr lang="en-US" dirty="0"/>
                  <a:t> din slide-</a:t>
                </a:r>
                <a:r>
                  <a:rPr lang="en-US" dirty="0" err="1"/>
                  <a:t>ul</a:t>
                </a:r>
                <a:r>
                  <a:rPr lang="en-US" dirty="0"/>
                  <a:t> 17 din curs.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Căutarea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ro-RO" dirty="0">
                    <a:solidFill>
                      <a:schemeClr val="bg1"/>
                    </a:solidFill>
                  </a:rPr>
                  <a:t>în această structură este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|/|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chemeClr val="bg1"/>
                    </a:solidFill>
                  </a:rPr>
                  <a:t>Unde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chemeClr val="bg1"/>
                    </a:solidFill>
                  </a:rPr>
                  <a:t>Costul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pentru</a:t>
                </a:r>
                <a:r>
                  <a:rPr lang="en-US" dirty="0">
                    <a:solidFill>
                      <a:schemeClr val="bg1"/>
                    </a:solidFill>
                  </a:rPr>
                  <a:t> 2 </a:t>
                </a:r>
                <a:r>
                  <a:rPr lang="en-US" dirty="0" err="1">
                    <a:solidFill>
                      <a:schemeClr val="bg1"/>
                    </a:solidFill>
                  </a:rPr>
                  <a:t>nivele</a:t>
                </a:r>
                <a:r>
                  <a:rPr lang="en-US" dirty="0">
                    <a:solidFill>
                      <a:schemeClr val="bg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chemeClr val="bg1"/>
                    </a:solidFill>
                  </a:rPr>
                  <a:t>Costul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pentru</a:t>
                </a:r>
                <a:r>
                  <a:rPr lang="en-US" dirty="0">
                    <a:solidFill>
                      <a:schemeClr val="bg1"/>
                    </a:solidFill>
                  </a:rPr>
                  <a:t> 3 </a:t>
                </a:r>
                <a:r>
                  <a:rPr lang="en-US" dirty="0" err="1">
                    <a:solidFill>
                      <a:schemeClr val="bg1"/>
                    </a:solidFill>
                  </a:rPr>
                  <a:t>nivele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Costul </a:t>
                </a:r>
                <a:r>
                  <a:rPr lang="en-US" dirty="0" err="1">
                    <a:solidFill>
                      <a:schemeClr val="bg1"/>
                    </a:solidFill>
                  </a:rPr>
                  <a:t>pentru</a:t>
                </a:r>
                <a:r>
                  <a:rPr lang="en-US" dirty="0">
                    <a:solidFill>
                      <a:schemeClr val="bg1"/>
                    </a:solidFill>
                  </a:rPr>
                  <a:t> k </a:t>
                </a:r>
                <a:r>
                  <a:rPr lang="en-US" dirty="0" err="1">
                    <a:solidFill>
                      <a:schemeClr val="bg1"/>
                    </a:solidFill>
                  </a:rPr>
                  <a:t>nivele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k</m:t>
                    </m:r>
                    <m:rad>
                      <m:ra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g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C67B57F-763D-13AA-C4CF-8BA3CD20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0"/>
            <a:ext cx="7086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4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o-RO" b="1" dirty="0"/>
                  <a:t>Teoremă:</a:t>
                </a:r>
              </a:p>
              <a:p>
                <a:pPr marL="0" indent="0">
                  <a:buNone/>
                </a:pPr>
                <a:r>
                  <a:rPr lang="ro-RO" dirty="0"/>
                  <a:t>Cătarea se face </a:t>
                </a:r>
                <a:r>
                  <a:rPr lang="ro-RO" b="1" i="1" dirty="0"/>
                  <a:t>probabil</a:t>
                </a:r>
                <a:r>
                  <a:rPr lang="ro-RO" dirty="0"/>
                  <a:t> în timp </a:t>
                </a:r>
                <a:r>
                  <a:rPr lang="ro-RO" b="1" dirty="0"/>
                  <a:t>O(lg(n))</a:t>
                </a:r>
              </a:p>
              <a:p>
                <a:pPr marL="0" indent="0">
                  <a:buNone/>
                </a:pPr>
                <a:endParaRPr lang="ro-RO" b="1" dirty="0"/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Definim conceptul de “</a:t>
                </a:r>
                <a:r>
                  <a:rPr lang="ro-RO" b="1" dirty="0">
                    <a:solidFill>
                      <a:schemeClr val="bg1"/>
                    </a:solidFill>
                  </a:rPr>
                  <a:t>probabil</a:t>
                </a:r>
                <a:r>
                  <a:rPr lang="ro-RO" dirty="0">
                    <a:solidFill>
                      <a:schemeClr val="bg1"/>
                    </a:solidFill>
                  </a:rPr>
                  <a:t>”:</a:t>
                </a: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Un eveniment E se numește “probabil” dacă există c&gt;1 astfel încât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o-RO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ro-RO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ro-RO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ro-RO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ro-RO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sSup>
                      <m:sSupPr>
                        <m:ctrlPr>
                          <a:rPr lang="ro-RO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ro-RO" i="1" dirty="0" err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ro-RO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270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o-RO" b="1" dirty="0"/>
                  <a:t>Teoremă:</a:t>
                </a:r>
              </a:p>
              <a:p>
                <a:pPr marL="0" indent="0">
                  <a:buNone/>
                </a:pPr>
                <a:r>
                  <a:rPr lang="ro-RO" dirty="0"/>
                  <a:t>Cătarea se face </a:t>
                </a:r>
                <a:r>
                  <a:rPr lang="ro-RO" b="1" i="1" dirty="0"/>
                  <a:t>probabil</a:t>
                </a:r>
                <a:r>
                  <a:rPr lang="ro-RO" dirty="0"/>
                  <a:t> în timp </a:t>
                </a:r>
                <a:r>
                  <a:rPr lang="ro-RO" b="1" dirty="0"/>
                  <a:t>O(lg(n))</a:t>
                </a:r>
              </a:p>
              <a:p>
                <a:pPr marL="0" indent="0">
                  <a:buNone/>
                </a:pPr>
                <a:endParaRPr lang="ro-RO" b="1" dirty="0"/>
              </a:p>
              <a:p>
                <a:pPr marL="0" indent="0">
                  <a:buNone/>
                </a:pPr>
                <a:r>
                  <a:rPr lang="ro-RO" dirty="0"/>
                  <a:t>Definim conceptul de “</a:t>
                </a:r>
                <a:r>
                  <a:rPr lang="ro-RO" b="1" dirty="0"/>
                  <a:t>probabil</a:t>
                </a:r>
                <a:r>
                  <a:rPr lang="ro-RO" dirty="0"/>
                  <a:t>”:</a:t>
                </a:r>
              </a:p>
              <a:p>
                <a:pPr marL="0" indent="0">
                  <a:buNone/>
                </a:pPr>
                <a:r>
                  <a:rPr lang="ro-RO" dirty="0"/>
                  <a:t>Un eveniment E se numește “probabil” dacă există c&gt;1 astfel încât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ro-RO" i="1" dirty="0" smtClean="0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ro-RO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ro-RO" i="1" dirty="0" smtClean="0">
                        <a:latin typeface="Cambria Math" panose="02040503050406030204" pitchFamily="18" charset="0"/>
                      </a:rPr>
                      <m:t>(1/</m:t>
                    </m:r>
                    <m:sSup>
                      <m:sSupPr>
                        <m:ctrlPr>
                          <a:rPr lang="ro-RO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ro-RO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ro-R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47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o-RO" b="1" dirty="0"/>
                  <a:t>Teoremă:</a:t>
                </a:r>
              </a:p>
              <a:p>
                <a:pPr marL="0" indent="0">
                  <a:buNone/>
                </a:pPr>
                <a:r>
                  <a:rPr lang="ro-RO" dirty="0"/>
                  <a:t>Cătarea se face </a:t>
                </a:r>
                <a:r>
                  <a:rPr lang="ro-RO" b="1" i="1" dirty="0"/>
                  <a:t>probabil</a:t>
                </a:r>
                <a:r>
                  <a:rPr lang="ro-RO" dirty="0"/>
                  <a:t> în timp </a:t>
                </a:r>
                <a:r>
                  <a:rPr lang="ro-RO" b="1" dirty="0"/>
                  <a:t>O(lg(n))</a:t>
                </a:r>
              </a:p>
              <a:p>
                <a:pPr marL="0" indent="0">
                  <a:buNone/>
                </a:pPr>
                <a:endParaRPr lang="ro-RO" b="1" dirty="0"/>
              </a:p>
              <a:p>
                <a:pPr marL="0" indent="0">
                  <a:buNone/>
                </a:pPr>
                <a:r>
                  <a:rPr lang="ro-RO" dirty="0"/>
                  <a:t>Definim conceptul de “</a:t>
                </a:r>
                <a:r>
                  <a:rPr lang="ro-RO" b="1" dirty="0"/>
                  <a:t>probabil</a:t>
                </a:r>
                <a:r>
                  <a:rPr lang="ro-RO" dirty="0"/>
                  <a:t>”:</a:t>
                </a:r>
              </a:p>
              <a:p>
                <a:pPr marL="0" indent="0">
                  <a:buNone/>
                </a:pPr>
                <a:r>
                  <a:rPr lang="ro-RO" dirty="0"/>
                  <a:t>Un eveniment E se numește “probabil” dacă există c&gt;1 astfel încât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o-RO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ro-RO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ro-RO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ro-RO" i="1" dirty="0" smtClean="0"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ro-RO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ro-RO" i="1" dirty="0" smtClean="0">
                        <a:latin typeface="Cambria Math" panose="02040503050406030204" pitchFamily="18" charset="0"/>
                      </a:rPr>
                      <m:t>(1/</m:t>
                    </m:r>
                    <m:sSup>
                      <m:sSupPr>
                        <m:ctrlPr>
                          <a:rPr lang="ro-RO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ro-RO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ro-R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dirty="0"/>
              </a:p>
              <a:p>
                <a:pPr marL="0" indent="0">
                  <a:buNone/>
                </a:pPr>
                <a:r>
                  <a:rPr lang="pt-BR" b="1" dirty="0"/>
                  <a:t>Union-Binding:</a:t>
                </a:r>
              </a:p>
              <a:p>
                <a:pPr marL="0" indent="0">
                  <a:buNone/>
                </a:pPr>
                <a:r>
                  <a:rPr lang="pt-BR" dirty="0"/>
                  <a:t>Avem n evenimente: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o-RO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ro-RO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dirty="0">
                        <a:latin typeface="Cambria Math" panose="02040503050406030204" pitchFamily="18" charset="0"/>
                      </a:rPr>
                      <m:t>atunci</m:t>
                    </m:r>
                    <m:r>
                      <a:rPr lang="ro-RO" b="0" i="0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o-RO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o-R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ro-R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ro-RO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pt-BR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)+…+</m:t>
                    </m:r>
                    <m:r>
                      <m:rPr>
                        <m:sty m:val="p"/>
                      </m:rPr>
                      <a:rPr lang="pt-BR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ro-R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016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F6E-7133-50EF-F24C-E0D642F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/>
              <a:t>Teoremă:</a:t>
            </a:r>
          </a:p>
          <a:p>
            <a:pPr marL="0" indent="0">
              <a:buNone/>
            </a:pPr>
            <a:r>
              <a:rPr lang="ro-RO" dirty="0"/>
              <a:t>Cătarea se face </a:t>
            </a:r>
            <a:r>
              <a:rPr lang="ro-RO" b="1" i="1" dirty="0"/>
              <a:t>probabil</a:t>
            </a:r>
            <a:r>
              <a:rPr lang="ro-RO" dirty="0"/>
              <a:t> în timp </a:t>
            </a:r>
            <a:r>
              <a:rPr lang="ro-RO" b="1" dirty="0"/>
              <a:t>O(lg(n))</a:t>
            </a:r>
          </a:p>
          <a:p>
            <a:pPr marL="0" indent="0">
              <a:buNone/>
            </a:pPr>
            <a:endParaRPr lang="ro-RO" b="1" dirty="0"/>
          </a:p>
          <a:p>
            <a:pPr marL="0" indent="0">
              <a:buNone/>
            </a:pPr>
            <a:r>
              <a:rPr lang="ro-RO" b="1" dirty="0"/>
              <a:t>Demonstrație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Numărul de operații = </a:t>
            </a:r>
            <a:r>
              <a:rPr lang="ro-RO" b="1" dirty="0">
                <a:solidFill>
                  <a:schemeClr val="bg1"/>
                </a:solidFill>
              </a:rPr>
              <a:t>nr de mișcări pe verticală</a:t>
            </a:r>
            <a:r>
              <a:rPr lang="ro-RO" dirty="0">
                <a:solidFill>
                  <a:schemeClr val="bg1"/>
                </a:solidFill>
              </a:rPr>
              <a:t> + </a:t>
            </a:r>
            <a:r>
              <a:rPr lang="ro-RO" b="1" dirty="0">
                <a:solidFill>
                  <a:schemeClr val="bg1"/>
                </a:solidFill>
              </a:rPr>
              <a:t>nr de mișcări pe orizontală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5725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F6E-7133-50EF-F24C-E0D642F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/>
              <a:t>Teoremă:</a:t>
            </a:r>
          </a:p>
          <a:p>
            <a:pPr marL="0" indent="0">
              <a:buNone/>
            </a:pPr>
            <a:r>
              <a:rPr lang="ro-RO" dirty="0"/>
              <a:t>Cătarea se face </a:t>
            </a:r>
            <a:r>
              <a:rPr lang="ro-RO" b="1" i="1" dirty="0"/>
              <a:t>probabil</a:t>
            </a:r>
            <a:r>
              <a:rPr lang="ro-RO" dirty="0"/>
              <a:t> în timp </a:t>
            </a:r>
            <a:r>
              <a:rPr lang="ro-RO" b="1" dirty="0"/>
              <a:t>O(lg(n))</a:t>
            </a:r>
          </a:p>
          <a:p>
            <a:pPr marL="0" indent="0">
              <a:buNone/>
            </a:pPr>
            <a:endParaRPr lang="ro-RO" b="1" dirty="0"/>
          </a:p>
          <a:p>
            <a:pPr marL="0" indent="0">
              <a:buNone/>
            </a:pPr>
            <a:r>
              <a:rPr lang="ro-RO" b="1" dirty="0"/>
              <a:t>Demonstrație</a:t>
            </a:r>
          </a:p>
          <a:p>
            <a:pPr marL="0" indent="0">
              <a:buNone/>
            </a:pPr>
            <a:r>
              <a:rPr lang="ro-RO" dirty="0"/>
              <a:t>Numărul de operații = </a:t>
            </a:r>
            <a:r>
              <a:rPr lang="ro-RO" b="1" dirty="0">
                <a:solidFill>
                  <a:schemeClr val="accent6">
                    <a:lumMod val="75000"/>
                  </a:schemeClr>
                </a:solidFill>
              </a:rPr>
              <a:t>nr de mișcări pe verticală</a:t>
            </a:r>
            <a:r>
              <a:rPr lang="ro-RO" dirty="0"/>
              <a:t> + </a:t>
            </a: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nr de mișcări pe orizontală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37437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F6E-7133-50EF-F24C-E0D642F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/>
              <a:t>Teoremă:</a:t>
            </a:r>
          </a:p>
          <a:p>
            <a:pPr marL="0" indent="0">
              <a:buNone/>
            </a:pPr>
            <a:r>
              <a:rPr lang="ro-RO" dirty="0"/>
              <a:t>Cătarea se face </a:t>
            </a:r>
            <a:r>
              <a:rPr lang="ro-RO" b="1" i="1" dirty="0"/>
              <a:t>probabil</a:t>
            </a:r>
            <a:r>
              <a:rPr lang="ro-RO" dirty="0"/>
              <a:t> în timp </a:t>
            </a:r>
            <a:r>
              <a:rPr lang="ro-RO" b="1" dirty="0"/>
              <a:t>O(lg(n))</a:t>
            </a:r>
          </a:p>
          <a:p>
            <a:pPr marL="0" indent="0">
              <a:buNone/>
            </a:pPr>
            <a:endParaRPr lang="ro-RO" b="1" dirty="0"/>
          </a:p>
          <a:p>
            <a:pPr marL="0" indent="0">
              <a:buNone/>
            </a:pPr>
            <a:r>
              <a:rPr lang="ro-RO" b="1" dirty="0"/>
              <a:t>Demonstrație</a:t>
            </a:r>
          </a:p>
          <a:p>
            <a:pPr marL="0" indent="0">
              <a:buNone/>
            </a:pPr>
            <a:r>
              <a:rPr lang="ro-RO" dirty="0"/>
              <a:t>Numărul de operații = </a:t>
            </a:r>
            <a:r>
              <a:rPr lang="ro-RO" b="1" dirty="0">
                <a:solidFill>
                  <a:schemeClr val="accent6">
                    <a:lumMod val="75000"/>
                  </a:schemeClr>
                </a:solidFill>
              </a:rPr>
              <a:t>nr de mișcări pe verticală</a:t>
            </a:r>
            <a:r>
              <a:rPr lang="ro-RO" dirty="0"/>
              <a:t> + </a:t>
            </a: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nr de mișcări pe orizontală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122" name="Picture 2" descr="YARN | Wait for it. | How I Met Your Mother (2005) - S03E03 Romance | Video  clips by quotes | 6fbf0219 | 紗">
            <a:extLst>
              <a:ext uri="{FF2B5EF4-FFF2-40B4-BE49-F238E27FC236}">
                <a16:creationId xmlns:a16="http://schemas.microsoft.com/office/drawing/2014/main" id="{10D0C6A0-F7A8-E212-588D-6343FE48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35" y="462934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329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o-RO" b="1" dirty="0"/>
                  <a:t>Lema A: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 b="1" i="0" u="sng" dirty="0">
                    <a:solidFill>
                      <a:srgbClr val="38761D"/>
                    </a:solidFill>
                    <a:effectLst/>
                    <a:latin typeface="Arial" panose="020B0604020202020204" pitchFamily="34" charset="0"/>
                  </a:rPr>
                  <a:t>Un Skip List cu </a:t>
                </a:r>
                <a:r>
                  <a:rPr lang="it-IT" sz="1800" b="1" i="1" u="sng" dirty="0">
                    <a:solidFill>
                      <a:srgbClr val="38761D"/>
                    </a:solidFill>
                    <a:effectLst/>
                    <a:latin typeface="Arial" panose="020B0604020202020204" pitchFamily="34" charset="0"/>
                  </a:rPr>
                  <a:t>n</a:t>
                </a:r>
                <a:r>
                  <a:rPr lang="it-IT" sz="1800" b="1" i="0" u="sng" dirty="0">
                    <a:solidFill>
                      <a:srgbClr val="38761D"/>
                    </a:solidFill>
                    <a:effectLst/>
                    <a:latin typeface="Arial" panose="020B0604020202020204" pitchFamily="34" charset="0"/>
                  </a:rPr>
                  <a:t> noduri “probabil” are O(lg(n)) nivele.</a:t>
                </a:r>
                <a:endParaRPr lang="it-IT" b="1" dirty="0">
                  <a:effectLst/>
                </a:endParaRP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o-RO" sz="18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Demonstrație:</a:t>
                </a: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o-RO" b="0" dirty="0">
                  <a:effectLst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𝑛𝑖𝑣𝑒𝑙𝑒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b="0" dirty="0">
                  <a:effectLst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o-RO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o-RO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o-RO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𝑛𝑟</m:t>
                              </m:r>
                              <m:r>
                                <a:rPr lang="ro-RO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ro-RO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𝑛𝑖𝑣𝑒𝑙𝑒</m:t>
                              </m:r>
                              <m:r>
                                <a:rPr lang="ro-RO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ro-RO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o-RO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ro-RO" sz="18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o-RO" sz="1800" b="0" i="0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o-RO" sz="18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sz="1800" b="0" i="1" u="none" strike="noStrike" dirty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𝑛𝑖𝑣𝑒𝑙𝑒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&gt;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o-RO" b="0" dirty="0">
                  <a:effectLst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𝑛𝑖𝑣𝑒𝑙𝑒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))&lt;</m:t>
                      </m:r>
                      <m:sSup>
                        <m:sSupPr>
                          <m:ctrlPr>
                            <a:rPr lang="ro-RO" sz="18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o-RO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18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½</m:t>
                              </m:r>
                            </m:e>
                          </m:d>
                        </m:e>
                        <m:sup>
                          <m:r>
                            <a:rPr lang="ro-RO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o-RO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o-RO" sz="1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o-RO" sz="180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o-RO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1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1/(</m:t>
                      </m:r>
                      <m:sSup>
                        <m:sSupPr>
                          <m:ctrlPr>
                            <a:rPr lang="ro-RO" sz="1800" b="0" i="1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800" b="0" i="1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o-RO" sz="1800" b="0" i="1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b="0" dirty="0">
                  <a:effectLst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𝑑𝑒𝑐𝑖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𝒏𝒓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𝒏𝒊𝒗𝒆𝒍𝒆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𝑛𝑖𝑣𝑒𝑙𝑒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&gt;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))&gt;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/(</m:t>
                      </m:r>
                      <m:sSup>
                        <m:sSupPr>
                          <m:ctrlPr>
                            <a:rPr lang="ro-RO" sz="1800" b="1" i="1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1800" b="1" i="1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ro-RO" sz="1800" b="1" i="1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ro-RO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b="0" dirty="0">
                  <a:effectLst/>
                </a:endParaRPr>
              </a:p>
              <a:p>
                <a:pPr mar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𝐸𝑣𝑒𝑛𝑖𝑚𝑒𝑛𝑡𝑢𝑙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“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𝑛𝑖𝑣𝑒𝑙𝑒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)” 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𝑒𝑠𝑡𝑒</m:t>
                      </m:r>
                      <m:r>
                        <a:rPr lang="ro-RO" sz="18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u="sng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𝑝𝑟𝑜𝑏𝑎𝑏𝑖𝑙</m:t>
                      </m:r>
                    </m:oMath>
                  </m:oMathPara>
                </a14:m>
                <a:endParaRPr lang="ro-RO" b="0" dirty="0">
                  <a:effectLst/>
                </a:endParaRPr>
              </a:p>
              <a:p>
                <a:pPr marL="0" indent="0">
                  <a:buNone/>
                </a:pPr>
                <a:br>
                  <a:rPr lang="ro-RO" dirty="0"/>
                </a:br>
                <a:br>
                  <a:rPr lang="it-IT" dirty="0"/>
                </a:b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950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F6E-7133-50EF-F24C-E0D642F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/>
              <a:t>Teoremă:</a:t>
            </a:r>
          </a:p>
          <a:p>
            <a:pPr marL="0" indent="0">
              <a:buNone/>
            </a:pPr>
            <a:r>
              <a:rPr lang="ro-RO" dirty="0"/>
              <a:t>Cătarea se face </a:t>
            </a:r>
            <a:r>
              <a:rPr lang="ro-RO" b="1" i="1" dirty="0"/>
              <a:t>probabil</a:t>
            </a:r>
            <a:r>
              <a:rPr lang="ro-RO" dirty="0"/>
              <a:t> în timp </a:t>
            </a:r>
            <a:r>
              <a:rPr lang="ro-RO" b="1" dirty="0"/>
              <a:t>O(lg(n))</a:t>
            </a:r>
          </a:p>
          <a:p>
            <a:pPr marL="0" indent="0">
              <a:buNone/>
            </a:pPr>
            <a:endParaRPr lang="ro-RO" b="1" dirty="0"/>
          </a:p>
          <a:p>
            <a:pPr marL="0" indent="0">
              <a:buNone/>
            </a:pPr>
            <a:r>
              <a:rPr lang="ro-RO" b="1" dirty="0"/>
              <a:t>Demonstrație</a:t>
            </a:r>
          </a:p>
          <a:p>
            <a:pPr marL="0" indent="0">
              <a:buNone/>
            </a:pPr>
            <a:r>
              <a:rPr lang="ro-RO" dirty="0"/>
              <a:t>Numărul de operații </a:t>
            </a:r>
            <a:r>
              <a:rPr lang="ro-RO" b="1" dirty="0">
                <a:solidFill>
                  <a:schemeClr val="accent6">
                    <a:lumMod val="75000"/>
                  </a:schemeClr>
                </a:solidFill>
              </a:rPr>
              <a:t>nr de mișcări pe verticală </a:t>
            </a:r>
            <a:r>
              <a:rPr lang="ro-RO" dirty="0"/>
              <a:t>+ </a:t>
            </a: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nr de mișcări pe orizontală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20774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F6E-7133-50EF-F24C-E0D642F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/>
              <a:t>Teoremă:</a:t>
            </a:r>
          </a:p>
          <a:p>
            <a:pPr marL="0" indent="0">
              <a:buNone/>
            </a:pPr>
            <a:r>
              <a:rPr lang="ro-RO" dirty="0"/>
              <a:t>Cătarea se face </a:t>
            </a:r>
            <a:r>
              <a:rPr lang="ro-RO" b="1" i="1" dirty="0"/>
              <a:t>probabil</a:t>
            </a:r>
            <a:r>
              <a:rPr lang="ro-RO" dirty="0"/>
              <a:t> în timp </a:t>
            </a:r>
            <a:r>
              <a:rPr lang="ro-RO" b="1" dirty="0"/>
              <a:t>O(lg(n))</a:t>
            </a:r>
          </a:p>
          <a:p>
            <a:pPr marL="0" indent="0">
              <a:buNone/>
            </a:pPr>
            <a:endParaRPr lang="ro-RO" b="1" dirty="0"/>
          </a:p>
          <a:p>
            <a:pPr marL="0" indent="0">
              <a:buNone/>
            </a:pPr>
            <a:r>
              <a:rPr lang="ro-RO" b="1" dirty="0"/>
              <a:t>Demonstrație</a:t>
            </a:r>
          </a:p>
          <a:p>
            <a:pPr marL="0" indent="0">
              <a:buNone/>
            </a:pPr>
            <a:r>
              <a:rPr lang="ro-RO" dirty="0"/>
              <a:t>Numărul de operații </a:t>
            </a:r>
            <a:r>
              <a:rPr lang="ro-RO" b="1" dirty="0">
                <a:solidFill>
                  <a:schemeClr val="accent6">
                    <a:lumMod val="75000"/>
                  </a:schemeClr>
                </a:solidFill>
              </a:rPr>
              <a:t>nr de mișcări pe verticală </a:t>
            </a:r>
            <a:r>
              <a:rPr lang="ro-RO" dirty="0"/>
              <a:t>+ </a:t>
            </a: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nr de mișcări pe orizontală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6146" name="Picture 2" descr="Wait For It GIFs | Tenor">
            <a:extLst>
              <a:ext uri="{FF2B5EF4-FFF2-40B4-BE49-F238E27FC236}">
                <a16:creationId xmlns:a16="http://schemas.microsoft.com/office/drawing/2014/main" id="{6C1DCEB5-F4E6-5F34-5937-175CC13E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974" y="4525347"/>
            <a:ext cx="3754380" cy="211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10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o-RO" b="1" dirty="0"/>
                  <a:t>Teorema lui </a:t>
                </a:r>
                <a:r>
                  <a:rPr lang="ro-RO" b="1" dirty="0" err="1"/>
                  <a:t>Chernoff</a:t>
                </a:r>
                <a:r>
                  <a:rPr lang="ro-RO" b="1" dirty="0"/>
                  <a:t>:</a:t>
                </a:r>
              </a:p>
              <a:p>
                <a:pPr marL="0" indent="0">
                  <a:buNone/>
                </a:pPr>
                <a:r>
                  <a:rPr lang="ro-RO" dirty="0"/>
                  <a:t>Fie Y o variabila </a:t>
                </a:r>
                <a:r>
                  <a:rPr lang="ro-RO" dirty="0" err="1"/>
                  <a:t>aleatoare</a:t>
                </a:r>
                <a:r>
                  <a:rPr lang="ro-RO" dirty="0"/>
                  <a:t> care numără cate aruncări ce au rezultat “pajură” (sau “stema”) din m </a:t>
                </a:r>
                <a:r>
                  <a:rPr lang="ro-RO" dirty="0" err="1"/>
                  <a:t>aruncari</a:t>
                </a:r>
                <a:r>
                  <a:rPr lang="ro-RO" dirty="0"/>
                  <a:t>, iar probabilitatea de a pica pajura este p. Pentru orice r&gt;0 avem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o-RO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o-RO" b="1" i="0" dirty="0" smtClean="0">
                              <a:latin typeface="Cambria Math" panose="02040503050406030204" pitchFamily="18" charset="0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ro-RO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b="1" i="1" dirty="0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ro-RO" b="1" i="1" dirty="0" smtClean="0">
                                  <a:latin typeface="Cambria Math" panose="02040503050406030204" pitchFamily="18" charset="0"/>
                                </a:rPr>
                                <m:t>&gt;=</m:t>
                              </m:r>
                              <m:r>
                                <a:rPr lang="ro-RO" b="1" i="1" dirty="0" err="1" smtClean="0">
                                  <a:latin typeface="Cambria Math" panose="02040503050406030204" pitchFamily="18" charset="0"/>
                                </a:rPr>
                                <m:t>𝑬𝒙𝒑𝒆𝒄𝒕𝒆𝒅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b="1" i="1" dirty="0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  <m:r>
                                <a:rPr lang="ro-RO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o-RO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e>
                      </m:func>
                      <m:r>
                        <a:rPr lang="ro-RO" b="1" i="1" dirty="0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ro-RO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ro-RO" b="1" i="1" dirty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ro-RO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ro-RO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ro-RO" b="1" i="1" dirty="0">
                              <a:latin typeface="Cambria Math" panose="02040503050406030204" pitchFamily="18" charset="0"/>
                            </a:rPr>
                            <m:t>^</m:t>
                          </m:r>
                          <m:r>
                            <a:rPr lang="ro-RO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ro-RO" b="1" i="1" dirty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ro-RO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</m:oMath>
                  </m:oMathPara>
                </a14:m>
                <a:endParaRPr lang="ro-RO" b="1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54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34F-82A8-BA26-38AD-C95A2FE1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nivelul</a:t>
                </a:r>
                <a:r>
                  <a:rPr lang="en-US" dirty="0"/>
                  <a:t> inferior)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nivelul</a:t>
                </a:r>
                <a:r>
                  <a:rPr lang="en-US" dirty="0"/>
                  <a:t> superior) a </a:t>
                </a:r>
                <a:r>
                  <a:rPr lang="en-US" dirty="0" err="1"/>
                  <a:t>unei</a:t>
                </a:r>
                <a:r>
                  <a:rPr lang="en-US" dirty="0"/>
                  <a:t> structure de forma </a:t>
                </a:r>
                <a:r>
                  <a:rPr lang="en-US" dirty="0" err="1"/>
                  <a:t>celei</a:t>
                </a:r>
                <a:r>
                  <a:rPr lang="en-US" dirty="0"/>
                  <a:t> din slide-</a:t>
                </a:r>
                <a:r>
                  <a:rPr lang="en-US" dirty="0" err="1"/>
                  <a:t>ul</a:t>
                </a:r>
                <a:r>
                  <a:rPr lang="en-US" dirty="0"/>
                  <a:t> 17 din curs.</a:t>
                </a:r>
              </a:p>
              <a:p>
                <a:pPr marL="0" indent="0">
                  <a:buNone/>
                </a:pPr>
                <a:r>
                  <a:rPr lang="ro-RO" dirty="0"/>
                  <a:t>Căutarea</a:t>
                </a:r>
                <a:r>
                  <a:rPr lang="en-US" dirty="0"/>
                  <a:t> </a:t>
                </a:r>
                <a:r>
                  <a:rPr lang="ro-RO" dirty="0"/>
                  <a:t>în această structură este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|/|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Unde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Costul </a:t>
                </a:r>
                <a:r>
                  <a:rPr lang="en-US" dirty="0" err="1">
                    <a:solidFill>
                      <a:schemeClr val="bg1"/>
                    </a:solidFill>
                  </a:rPr>
                  <a:t>pentru</a:t>
                </a:r>
                <a:r>
                  <a:rPr lang="en-US" dirty="0">
                    <a:solidFill>
                      <a:schemeClr val="bg1"/>
                    </a:solidFill>
                  </a:rPr>
                  <a:t> 2 </a:t>
                </a:r>
                <a:r>
                  <a:rPr lang="en-US" dirty="0" err="1">
                    <a:solidFill>
                      <a:schemeClr val="bg1"/>
                    </a:solidFill>
                  </a:rPr>
                  <a:t>nivele</a:t>
                </a:r>
                <a:r>
                  <a:rPr lang="en-US" dirty="0">
                    <a:solidFill>
                      <a:schemeClr val="bg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chemeClr val="bg1"/>
                    </a:solidFill>
                  </a:rPr>
                  <a:t>Costul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pentru</a:t>
                </a:r>
                <a:r>
                  <a:rPr lang="en-US" dirty="0">
                    <a:solidFill>
                      <a:schemeClr val="bg1"/>
                    </a:solidFill>
                  </a:rPr>
                  <a:t> 3 </a:t>
                </a:r>
                <a:r>
                  <a:rPr lang="en-US" dirty="0" err="1">
                    <a:solidFill>
                      <a:schemeClr val="bg1"/>
                    </a:solidFill>
                  </a:rPr>
                  <a:t>nivele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Costul </a:t>
                </a:r>
                <a:r>
                  <a:rPr lang="en-US" dirty="0" err="1">
                    <a:solidFill>
                      <a:schemeClr val="bg1"/>
                    </a:solidFill>
                  </a:rPr>
                  <a:t>pentru</a:t>
                </a:r>
                <a:r>
                  <a:rPr lang="en-US" dirty="0">
                    <a:solidFill>
                      <a:schemeClr val="bg1"/>
                    </a:solidFill>
                  </a:rPr>
                  <a:t> k </a:t>
                </a:r>
                <a:r>
                  <a:rPr lang="en-US" dirty="0" err="1">
                    <a:solidFill>
                      <a:schemeClr val="bg1"/>
                    </a:solidFill>
                  </a:rPr>
                  <a:t>nivele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k</m:t>
                    </m:r>
                    <m:rad>
                      <m:ra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g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C67B57F-763D-13AA-C4CF-8BA3CD20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0"/>
            <a:ext cx="7086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1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o-RO" b="1" dirty="0"/>
                  <a:t>Lema B</a:t>
                </a:r>
              </a:p>
              <a:p>
                <a:pPr marL="0" indent="0">
                  <a:buNone/>
                </a:pPr>
                <a:r>
                  <a:rPr lang="ro-RO" b="1" dirty="0">
                    <a:solidFill>
                      <a:schemeClr val="accent6">
                        <a:lumMod val="75000"/>
                      </a:schemeClr>
                    </a:solidFill>
                  </a:rPr>
                  <a:t>pentru orice c exista o constanta d astfel încât din d*lg(n) aruncări probabil se obțin &gt;c*lg(n) pajuri.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𝑎𝑟𝑢𝑛𝑐𝑎𝑟𝑖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𝑟𝑒𝑧𝑢𝑙𝑡𝑎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𝑝𝑎𝑗𝑢𝑟𝑎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))=1−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𝑎𝑟𝑢𝑛𝑐𝑎𝑟𝑖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𝑝𝑎𝑗𝑢𝑟𝑎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</m:oMath>
                  </m:oMathPara>
                </a14:m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1− 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𝑎𝑟𝑢𝑛𝑐𝑎𝑟𝑖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𝑠𝑡𝑒𝑚𝑎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Fie Y variabila </a:t>
                </a:r>
                <a:r>
                  <a:rPr lang="ro-RO" dirty="0" err="1">
                    <a:solidFill>
                      <a:schemeClr val="bg1"/>
                    </a:solidFill>
                  </a:rPr>
                  <a:t>aleatoare</a:t>
                </a:r>
                <a:r>
                  <a:rPr lang="ro-RO" dirty="0">
                    <a:solidFill>
                      <a:schemeClr val="bg1"/>
                    </a:solidFill>
                  </a:rPr>
                  <a:t> ce numără de cate ori a picat stema. m=d*log(n). p=½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𝑎𝑟𝑢𝑛𝑐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𝑟𝑖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𝑠𝑡𝑒𝑚𝑎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))=…</m:t>
                      </m:r>
                    </m:oMath>
                  </m:oMathPara>
                </a14:m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…=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&gt;=</m:t>
                      </m:r>
                      <m:r>
                        <a:rPr lang="ro-RO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]+(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/2−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o-RO" b="1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422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o-RO" b="1" dirty="0"/>
                  <a:t>Lema B</a:t>
                </a:r>
              </a:p>
              <a:p>
                <a:pPr marL="0" indent="0">
                  <a:buNone/>
                </a:pPr>
                <a:r>
                  <a:rPr lang="ro-RO" b="1" dirty="0">
                    <a:solidFill>
                      <a:schemeClr val="accent6">
                        <a:lumMod val="75000"/>
                      </a:schemeClr>
                    </a:solidFill>
                  </a:rPr>
                  <a:t>pentru orice c exista o constanta d astfel încât din d*lg(n) aruncări probabil se obțin &gt;c*lg(n) pajuri.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𝑎𝑟𝑢𝑛𝑐𝑎𝑟𝑖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𝑟𝑒𝑧𝑢𝑙𝑡𝑎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𝑝𝑎𝑗𝑢𝑟𝑎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))=1−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𝑎𝑟𝑢𝑛𝑐𝑎𝑟𝑖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𝑝𝑎𝑗𝑢𝑟𝑎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= 1−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𝑎𝑟𝑢𝑛𝑐𝑎𝑟𝑖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𝑠𝑡𝑒𝑚𝑎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ro-RO" dirty="0">
                    <a:solidFill>
                      <a:schemeClr val="bg1"/>
                    </a:solidFill>
                  </a:rPr>
                  <a:t>Fie Y variabila </a:t>
                </a:r>
                <a:r>
                  <a:rPr lang="ro-RO" dirty="0" err="1">
                    <a:solidFill>
                      <a:schemeClr val="bg1"/>
                    </a:solidFill>
                  </a:rPr>
                  <a:t>aleatoare</a:t>
                </a:r>
                <a:r>
                  <a:rPr lang="ro-RO" dirty="0">
                    <a:solidFill>
                      <a:schemeClr val="bg1"/>
                    </a:solidFill>
                  </a:rPr>
                  <a:t> ce numără de cate ori a picat stema. m=d*log(n). p=½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𝑎𝑟𝑢𝑛𝑐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𝑟𝑖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𝑠𝑡𝑒𝑚𝑎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))=…</m:t>
                      </m:r>
                    </m:oMath>
                  </m:oMathPara>
                </a14:m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…=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&gt;=</m:t>
                      </m:r>
                      <m:r>
                        <a:rPr lang="ro-RO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]+(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/2−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o-RO" b="1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05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o-RO" b="1" dirty="0"/>
                  <a:t>Lema B</a:t>
                </a:r>
              </a:p>
              <a:p>
                <a:pPr marL="0" indent="0">
                  <a:buNone/>
                </a:pPr>
                <a:r>
                  <a:rPr lang="ro-RO" b="1" dirty="0">
                    <a:solidFill>
                      <a:schemeClr val="accent6">
                        <a:lumMod val="75000"/>
                      </a:schemeClr>
                    </a:solidFill>
                  </a:rPr>
                  <a:t>pentru orice c exista o constanta d astfel încât din d*lg(n) aruncări probabil se obțin &gt;c*lg(n) pajuri.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𝑎𝑟𝑢𝑛𝑐𝑎𝑟𝑖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𝑟𝑒𝑧𝑢𝑙𝑡𝑎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𝑝𝑎𝑗𝑢𝑟𝑎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))=1−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𝑎𝑟𝑢𝑛𝑐𝑎𝑟𝑖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𝑝𝑎𝑗𝑢𝑟𝑎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= 1−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𝑎𝑟𝑢𝑛𝑐𝑎𝑟𝑖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𝑠𝑡𝑒𝑚𝑎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Fie Y variabila </a:t>
                </a:r>
                <a:r>
                  <a:rPr lang="ro-RO" dirty="0" err="1"/>
                  <a:t>aleatoare</a:t>
                </a:r>
                <a:r>
                  <a:rPr lang="ro-RO" dirty="0"/>
                  <a:t> ce numără de cate ori a picat stema. m=d*log(n). p=½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𝑎𝑟𝑢𝑛𝑐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𝑟𝑖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𝑠𝑡𝑒𝑚𝑎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))=…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…=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&gt;=</m:t>
                      </m:r>
                      <m:r>
                        <a:rPr lang="ro-RO" i="1" dirty="0" err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]+(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/2−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o-RO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o-RO" b="1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509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o-RO" b="1" dirty="0"/>
                  <a:t>Lema B</a:t>
                </a:r>
              </a:p>
              <a:p>
                <a:pPr marL="0" indent="0">
                  <a:buNone/>
                </a:pPr>
                <a:r>
                  <a:rPr lang="ro-RO" b="1" dirty="0">
                    <a:solidFill>
                      <a:schemeClr val="accent6">
                        <a:lumMod val="75000"/>
                      </a:schemeClr>
                    </a:solidFill>
                  </a:rPr>
                  <a:t>pentru orice c exista o constanta d astfel încât din d*lg(n) aruncări probabil se obțin &gt;c*lg(n) pajuri.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𝑎𝑟𝑢𝑛𝑐𝑎𝑟𝑖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𝑟𝑒𝑧𝑢𝑙𝑡𝑎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𝑝𝑎𝑗𝑢𝑟𝑎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))=1−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𝑎𝑟𝑢𝑛𝑐𝑎𝑟𝑖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𝑝𝑎𝑗𝑢𝑟𝑎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= 1−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𝑎𝑟𝑢𝑛𝑐𝑎𝑟𝑖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𝑠𝑡𝑒𝑚𝑎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Fie Y variabila </a:t>
                </a:r>
                <a:r>
                  <a:rPr lang="ro-RO" dirty="0" err="1"/>
                  <a:t>aleatoare</a:t>
                </a:r>
                <a:r>
                  <a:rPr lang="ro-RO" dirty="0"/>
                  <a:t> ce numără de cate ori a picat stema. m=d*log(n). p=½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𝑎𝑟𝑢𝑛𝑐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𝑟𝑖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𝑠𝑡𝑒𝑚𝑎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))=…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…=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]+(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/2−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:endParaRPr lang="ro-RO" b="1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714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b="1" dirty="0"/>
                  <a:t>Lema B</a:t>
                </a:r>
              </a:p>
              <a:p>
                <a:pPr marL="0" indent="0">
                  <a:buNone/>
                </a:pPr>
                <a:r>
                  <a:rPr lang="ro-RO" b="1" dirty="0">
                    <a:solidFill>
                      <a:schemeClr val="accent6">
                        <a:lumMod val="75000"/>
                      </a:schemeClr>
                    </a:solidFill>
                  </a:rPr>
                  <a:t>pentru orice c exista o constanta d astfel încât din d*lg(n) aruncări probabil se obțin &gt;c*lg(n) pajuri.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𝑎𝑟𝑢𝑛𝑐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𝑟𝑖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𝑠𝑡𝑒𝑚𝑎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]+(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/2−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știu că </a:t>
                </a:r>
                <a:r>
                  <a:rPr lang="ro-RO" dirty="0" err="1"/>
                  <a:t>Expected</a:t>
                </a:r>
                <a:r>
                  <a:rPr lang="ro-RO" dirty="0"/>
                  <a:t>[Y]=(d/2)lg(n)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b="1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531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b="1" dirty="0"/>
                  <a:t>Lema B</a:t>
                </a:r>
              </a:p>
              <a:p>
                <a:pPr marL="0" indent="0">
                  <a:buNone/>
                </a:pPr>
                <a:r>
                  <a:rPr lang="ro-RO" b="1" dirty="0">
                    <a:solidFill>
                      <a:schemeClr val="accent6">
                        <a:lumMod val="75000"/>
                      </a:schemeClr>
                    </a:solidFill>
                  </a:rPr>
                  <a:t>pentru orice c exista o constanta d astfel încât din d*lg(n) aruncări probabil se obțin &gt;c*lg(n) pajuri.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𝑛𝑟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𝑎𝑟𝑢𝑛𝑐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𝑟𝑖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𝑠𝑡𝑒𝑚𝑎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≥ 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&gt;=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]+(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/2−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știu că </a:t>
                </a:r>
                <a:r>
                  <a:rPr lang="ro-RO" dirty="0" err="1"/>
                  <a:t>Expected</a:t>
                </a:r>
                <a:r>
                  <a:rPr lang="ro-RO" dirty="0"/>
                  <a:t>[Y]=(d/2)lg(n)</a:t>
                </a:r>
              </a:p>
              <a:p>
                <a:pPr marL="0" indent="0">
                  <a:buNone/>
                </a:pPr>
                <a:r>
                  <a:rPr lang="ro-RO" dirty="0"/>
                  <a:t>aleg d=8c</a:t>
                </a: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b="1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90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o-RO" b="1" dirty="0"/>
                  <a:t>Lema B</a:t>
                </a:r>
              </a:p>
              <a:p>
                <a:pPr marL="0" indent="0">
                  <a:buNone/>
                </a:pPr>
                <a:r>
                  <a:rPr lang="ro-RO" b="1" dirty="0">
                    <a:solidFill>
                      <a:schemeClr val="accent6">
                        <a:lumMod val="75000"/>
                      </a:schemeClr>
                    </a:solidFill>
                  </a:rPr>
                  <a:t>pentru orice c exista o constanta d astfel încât din d*lg(n) aruncări probabil se obțin &gt;c*lg(n) pajuri.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]+(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/2−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o-RO" i="1" dirty="0" err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]+3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o-RO" i="1" dirty="0" smtClean="0">
                          <a:latin typeface="Cambria Math" panose="02040503050406030204" pitchFamily="18" charset="0"/>
                        </a:rPr>
                        <m:t>lg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o-RO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ro-RO" i="1" dirty="0" err="1" smtClean="0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ro-RO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o-RO" i="0" dirty="0" smtClean="0"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o-RO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o-RO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o-RO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ro-RO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ro-RO" i="1" dirty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func>
                                        <m:funcPr>
                                          <m:ctrlPr>
                                            <a:rPr lang="ro-RO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o-RO" i="0" dirty="0">
                                              <a:latin typeface="Cambria Math" panose="02040503050406030204" pitchFamily="18" charset="0"/>
                                            </a:rPr>
                                            <m:t>lg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ro-RO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o-RO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ro-RO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ro-RO" i="1" dirty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o-RO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&gt;=</m:t>
                              </m:r>
                              <m:r>
                                <a:rPr lang="ro-RO" i="1" dirty="0" err="1" smtClean="0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ro-RO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o-RO" i="0" dirty="0" smtClean="0"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o-RO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o-RO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o-RO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o-RO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i="1" dirty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ro-RO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ro-RO" i="1" dirty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  <m:func>
                                        <m:funcPr>
                                          <m:ctrlPr>
                                            <a:rPr lang="ro-RO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ro-RO" dirty="0">
                                              <a:latin typeface="Cambria Math" panose="02040503050406030204" pitchFamily="18" charset="0"/>
                                            </a:rPr>
                                            <m:t>lg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ro-RO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o-RO" i="1" dirty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ro-RO" i="1" dirty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o-RO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&gt;=</m:t>
                              </m:r>
                              <m:r>
                                <a:rPr lang="ro-RO" i="1" dirty="0" err="1" smtClean="0">
                                  <a:latin typeface="Cambria Math" panose="02040503050406030204" pitchFamily="18" charset="0"/>
                                </a:rPr>
                                <m:t>𝐸𝑥𝑝𝑒𝑐𝑡𝑒𝑑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ro-RO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unc>
                                <m:funcPr>
                                  <m:ctrlPr>
                                    <a:rPr lang="ro-RO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o-RO" i="0" dirty="0" smtClean="0"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ro-RO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o-RO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o-RO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d>
                                <m:dPr>
                                  <m:ctrlP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ro-RO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ro-RO" i="0" dirty="0">
                                          <a:latin typeface="Cambria Math" panose="02040503050406030204" pitchFamily="18" charset="0"/>
                                        </a:rPr>
                                        <m:t>lg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ro-RO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o-RO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ro-RO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ro-RO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o-RO" i="0" dirty="0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ro-RO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ro-RO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ro-RO" i="1" dirty="0">
                              <a:latin typeface="Cambria Math" panose="02040503050406030204" pitchFamily="18" charset="0"/>
                            </a:rPr>
                            <m:t>lg</m:t>
                          </m:r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…= </m:t>
                      </m:r>
                      <m:sSup>
                        <m:sSupPr>
                          <m:ctrlPr>
                            <a:rPr lang="ro-RO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{−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}=1/(</m:t>
                      </m:r>
                      <m:sSup>
                        <m:sSupPr>
                          <m:ctrlPr>
                            <a:rPr lang="ro-RO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𝑑𝑒𝑐𝑖</m:t>
                      </m:r>
                      <m:r>
                        <a:rPr lang="ro-RO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𝑷𝒓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𝒏𝒓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b="1" i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𝒂𝒓𝒖𝒏𝒄𝒂𝒓𝒊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𝒄𝒆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𝒓𝒆𝒛𝒖𝒍𝒕𝒂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𝒑𝒂𝒋𝒖𝒓𝒂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𝒍𝒈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))&gt;=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sSup>
                        <m:sSupPr>
                          <m:ctrlPr>
                            <a:rPr lang="ro-RO" b="1" i="1" dirty="0" err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b="1" i="1" dirty="0" err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ro-RO" b="1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ro-RO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ro-RO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b="1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238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F6E-7133-50EF-F24C-E0D642F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b="1" dirty="0"/>
              <a:t>Teoremă:</a:t>
            </a:r>
          </a:p>
          <a:p>
            <a:pPr marL="0" indent="0">
              <a:buNone/>
            </a:pPr>
            <a:r>
              <a:rPr lang="ro-RO" dirty="0"/>
              <a:t>Cătarea se face </a:t>
            </a:r>
            <a:r>
              <a:rPr lang="ro-RO" b="1" i="1" dirty="0"/>
              <a:t>probabil</a:t>
            </a:r>
            <a:r>
              <a:rPr lang="ro-RO" dirty="0"/>
              <a:t> în timp </a:t>
            </a:r>
            <a:r>
              <a:rPr lang="ro-RO" b="1" dirty="0"/>
              <a:t>O(lg(n))</a:t>
            </a:r>
          </a:p>
          <a:p>
            <a:pPr marL="0" indent="0">
              <a:buNone/>
            </a:pPr>
            <a:endParaRPr lang="ro-RO" b="1" dirty="0"/>
          </a:p>
          <a:p>
            <a:pPr marL="0" indent="0">
              <a:buNone/>
            </a:pPr>
            <a:r>
              <a:rPr lang="ro-RO" b="1" dirty="0"/>
              <a:t>Demonstrație</a:t>
            </a:r>
          </a:p>
          <a:p>
            <a:pPr marL="0" indent="0">
              <a:buNone/>
            </a:pPr>
            <a:r>
              <a:rPr lang="ro-RO" dirty="0"/>
              <a:t>Numărul de operații </a:t>
            </a:r>
            <a:r>
              <a:rPr lang="ro-RO" b="1" dirty="0">
                <a:solidFill>
                  <a:schemeClr val="accent6">
                    <a:lumMod val="75000"/>
                  </a:schemeClr>
                </a:solidFill>
              </a:rPr>
              <a:t>nr de mișcări pe verticală </a:t>
            </a:r>
            <a:r>
              <a:rPr lang="ro-RO" dirty="0"/>
              <a:t>+ </a:t>
            </a: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nr de mișcări pe orizontală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7170" name="Picture 2" descr="Challenge Accepted GIFs | Tenor">
            <a:extLst>
              <a:ext uri="{FF2B5EF4-FFF2-40B4-BE49-F238E27FC236}">
                <a16:creationId xmlns:a16="http://schemas.microsoft.com/office/drawing/2014/main" id="{E90940BD-6D5E-10BE-33CA-726749E1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4285343"/>
            <a:ext cx="3150663" cy="229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713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EF6E-7133-50EF-F24C-E0D642F8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b="1" dirty="0"/>
              <a:t>Teoremă:</a:t>
            </a:r>
          </a:p>
          <a:p>
            <a:pPr marL="0" indent="0">
              <a:buNone/>
            </a:pPr>
            <a:r>
              <a:rPr lang="ro-RO" dirty="0"/>
              <a:t>Cătarea se face </a:t>
            </a:r>
            <a:r>
              <a:rPr lang="ro-RO" b="1" i="1" dirty="0"/>
              <a:t>probabil</a:t>
            </a:r>
            <a:r>
              <a:rPr lang="ro-RO" dirty="0"/>
              <a:t> în timp </a:t>
            </a:r>
            <a:r>
              <a:rPr lang="ro-RO" b="1" dirty="0"/>
              <a:t>O(lg(n))</a:t>
            </a:r>
          </a:p>
          <a:p>
            <a:pPr marL="0" indent="0">
              <a:buNone/>
            </a:pPr>
            <a:endParaRPr lang="ro-RO" b="1" dirty="0"/>
          </a:p>
          <a:p>
            <a:pPr marL="0" indent="0">
              <a:buNone/>
            </a:pPr>
            <a:r>
              <a:rPr lang="ro-RO" b="1" dirty="0"/>
              <a:t>Demonstrație</a:t>
            </a:r>
          </a:p>
          <a:p>
            <a:pPr marL="0" indent="0">
              <a:buNone/>
            </a:pPr>
            <a:r>
              <a:rPr lang="ro-RO" dirty="0"/>
              <a:t>Numărul de operații </a:t>
            </a:r>
            <a:r>
              <a:rPr lang="ro-RO" b="1" dirty="0">
                <a:solidFill>
                  <a:schemeClr val="accent6">
                    <a:lumMod val="75000"/>
                  </a:schemeClr>
                </a:solidFill>
              </a:rPr>
              <a:t>nr de mișcări pe verticală </a:t>
            </a:r>
            <a:r>
              <a:rPr lang="ro-RO" dirty="0"/>
              <a:t>+ </a:t>
            </a:r>
            <a:r>
              <a:rPr lang="ro-RO" b="1" dirty="0">
                <a:solidFill>
                  <a:schemeClr val="accent2">
                    <a:lumMod val="75000"/>
                  </a:schemeClr>
                </a:solidFill>
              </a:rPr>
              <a:t>nr de mișcări pe orizontală</a:t>
            </a:r>
          </a:p>
          <a:p>
            <a:pPr marL="0" indent="0">
              <a:buNone/>
            </a:pPr>
            <a:br>
              <a:rPr lang="ro-RO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ro-RO" dirty="0"/>
              <a:t>A) Dar “nr de mișcări pe verticala” este cel mult O(lg(n)) deoarece probabil am atâtea nivele.  </a:t>
            </a:r>
          </a:p>
          <a:p>
            <a:pPr marL="0" indent="0">
              <a:buNone/>
            </a:pPr>
            <a:r>
              <a:rPr lang="ro-RO" dirty="0"/>
              <a:t>B) numărul de mișcări pe orizontala, pana când probabil ajung pe nivelul superior este probabil de cel mult d*lg(n) adică este inclus in O(lg(n))</a:t>
            </a:r>
          </a:p>
          <a:p>
            <a:pPr marL="0" indent="0">
              <a:buNone/>
            </a:pPr>
            <a:endParaRPr lang="ro-RO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78787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o-RO" b="1" dirty="0"/>
                  <a:t>Demonstrație</a:t>
                </a:r>
              </a:p>
              <a:p>
                <a:pPr marL="0" indent="0">
                  <a:buNone/>
                </a:pPr>
                <a:r>
                  <a:rPr lang="ro-RO" dirty="0"/>
                  <a:t>A) Dar “nr de mișcări pe verticala” este cel mult O(lg(n)) deoarece probabil am atâtea nivele.  </a:t>
                </a:r>
              </a:p>
              <a:p>
                <a:pPr marL="0" indent="0">
                  <a:buNone/>
                </a:pPr>
                <a:r>
                  <a:rPr lang="ro-RO" dirty="0"/>
                  <a:t>B) numărul de mișcări pe orizontala, pana când probabil ajung pe nivelul superior este probabil de cel mult d*lg(n) adică este inclus in O(lg(n))</a:t>
                </a:r>
              </a:p>
              <a:p>
                <a:pPr marL="0" indent="0">
                  <a:buNone/>
                </a:pPr>
                <a:endParaRPr lang="ro-RO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)=1−</m:t>
                      </m:r>
                      <m:r>
                        <m:rPr>
                          <m:sty m:val="p"/>
                        </m:rPr>
                        <a:rPr lang="pt-BR" i="1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⁡(!(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pt-B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pt-BR" i="1" dirty="0" smtClean="0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r>
                                    <a:rPr lang="pt-BR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𝐴𝑈</m:t>
                              </m:r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≤1/(</m:t>
                      </m:r>
                      <m:sSup>
                        <m:s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)+1/(</m:t>
                      </m:r>
                      <m:sSup>
                        <m:sSup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ro-RO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𝑒𝑠𝑡𝑒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𝑜𝑟𝑑𝑖𝑛𝑢𝑙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(1/(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sSup>
                        <m:sSupPr>
                          <m:ctrlPr>
                            <a:rPr lang="pt-BR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ro-RO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BR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45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34F-82A8-BA26-38AD-C95A2FE1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nivelul</a:t>
                </a:r>
                <a:r>
                  <a:rPr lang="en-US" dirty="0"/>
                  <a:t> inferior)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nivelul</a:t>
                </a:r>
                <a:r>
                  <a:rPr lang="en-US" dirty="0"/>
                  <a:t> superior) a </a:t>
                </a:r>
                <a:r>
                  <a:rPr lang="en-US" dirty="0" err="1"/>
                  <a:t>unei</a:t>
                </a:r>
                <a:r>
                  <a:rPr lang="en-US" dirty="0"/>
                  <a:t> structure de forma </a:t>
                </a:r>
                <a:r>
                  <a:rPr lang="en-US" dirty="0" err="1"/>
                  <a:t>celei</a:t>
                </a:r>
                <a:r>
                  <a:rPr lang="en-US" dirty="0"/>
                  <a:t> din slide-</a:t>
                </a:r>
                <a:r>
                  <a:rPr lang="en-US" dirty="0" err="1"/>
                  <a:t>ul</a:t>
                </a:r>
                <a:r>
                  <a:rPr lang="en-US" dirty="0"/>
                  <a:t> 17 din curs.</a:t>
                </a:r>
              </a:p>
              <a:p>
                <a:pPr marL="0" indent="0">
                  <a:buNone/>
                </a:pPr>
                <a:r>
                  <a:rPr lang="ro-RO" dirty="0"/>
                  <a:t>Căutarea</a:t>
                </a:r>
                <a:r>
                  <a:rPr lang="en-US" dirty="0"/>
                  <a:t> </a:t>
                </a:r>
                <a:r>
                  <a:rPr lang="ro-RO" dirty="0"/>
                  <a:t>în această structură este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|/|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Unde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2 </a:t>
                </a:r>
                <a:r>
                  <a:rPr lang="en-US" dirty="0" err="1"/>
                  <a:t>nivele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3 </a:t>
                </a:r>
                <a:r>
                  <a:rPr lang="en-US" dirty="0" err="1"/>
                  <a:t>nivele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pPr marL="0" indent="0">
                  <a:buNone/>
                </a:pPr>
                <a:r>
                  <a:rPr lang="en-US" dirty="0"/>
                  <a:t>Costul </a:t>
                </a:r>
                <a:r>
                  <a:rPr lang="en-US" dirty="0" err="1"/>
                  <a:t>pentru</a:t>
                </a:r>
                <a:r>
                  <a:rPr lang="en-US" dirty="0"/>
                  <a:t> k </a:t>
                </a:r>
                <a:r>
                  <a:rPr lang="en-US" dirty="0" err="1"/>
                  <a:t>nivele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k</m:t>
                    </m:r>
                    <m:rad>
                      <m:ra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g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C67B57F-763D-13AA-C4CF-8BA3CD20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0"/>
            <a:ext cx="7086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9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1571-7918-2063-85EB-0AB690CA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lists: Opera</a:t>
            </a:r>
            <a:r>
              <a:rPr lang="ro-RO" dirty="0">
                <a:ea typeface="Calibri Light"/>
                <a:cs typeface="Calibri Light"/>
              </a:rPr>
              <a:t>ții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o-RO" b="1" dirty="0"/>
                  <a:t>Teoremă:</a:t>
                </a:r>
              </a:p>
              <a:p>
                <a:pPr marL="0" indent="0">
                  <a:buNone/>
                </a:pPr>
                <a:r>
                  <a:rPr lang="ro-RO" dirty="0"/>
                  <a:t>Cătarea se face </a:t>
                </a:r>
                <a:r>
                  <a:rPr lang="ro-RO" b="1" i="1" dirty="0"/>
                  <a:t>probabil</a:t>
                </a:r>
                <a:r>
                  <a:rPr lang="ro-RO" dirty="0"/>
                  <a:t> în timp </a:t>
                </a:r>
                <a:r>
                  <a:rPr lang="ro-RO" b="1" dirty="0"/>
                  <a:t>O(lg(n))</a:t>
                </a:r>
              </a:p>
              <a:p>
                <a:pPr marL="0" indent="0">
                  <a:buNone/>
                </a:pPr>
                <a:r>
                  <a:rPr lang="ro-RO" b="1" dirty="0"/>
                  <a:t>Demonstrație</a:t>
                </a:r>
              </a:p>
              <a:p>
                <a:pPr marL="0" indent="0">
                  <a:buNone/>
                </a:pPr>
                <a:r>
                  <a:rPr lang="ro-RO" dirty="0"/>
                  <a:t>Numărul de operații </a:t>
                </a:r>
                <a:r>
                  <a:rPr lang="ro-RO" b="1" dirty="0">
                    <a:solidFill>
                      <a:schemeClr val="accent6">
                        <a:lumMod val="75000"/>
                      </a:schemeClr>
                    </a:solidFill>
                  </a:rPr>
                  <a:t>nr de mișcări pe verticală </a:t>
                </a:r>
                <a:r>
                  <a:rPr lang="ro-RO" dirty="0"/>
                  <a:t>+ </a:t>
                </a:r>
                <a:r>
                  <a:rPr lang="ro-RO" b="1" dirty="0">
                    <a:solidFill>
                      <a:schemeClr val="accent2">
                        <a:lumMod val="75000"/>
                      </a:schemeClr>
                    </a:solidFill>
                  </a:rPr>
                  <a:t>nr de mișcări pe orizontală</a:t>
                </a:r>
              </a:p>
              <a:p>
                <a:pPr marL="0" indent="0">
                  <a:buNone/>
                </a:pPr>
                <a:br>
                  <a:rPr lang="ro-RO" b="1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:r>
                  <a:rPr lang="ro-RO" dirty="0"/>
                  <a:t>A) Dar “nr de mișcări pe verticala” este cel mult O(lg(n)) deoarece probabil am atâtea nivele.  </a:t>
                </a:r>
              </a:p>
              <a:p>
                <a:pPr marL="0" indent="0">
                  <a:buNone/>
                </a:pPr>
                <a:r>
                  <a:rPr lang="ro-RO" dirty="0"/>
                  <a:t>B) numărul de mișcări pe orizontala, pana când probabil ajung pe nivelul superior este probabil de cel mult d*lg(n) adică este inclus in O(lg(n))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𝑷𝒓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sSup>
                        <m:sSupPr>
                          <m:ctrlPr>
                            <a:rPr lang="pt-BR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ro-RO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  <m:r>
                        <a:rPr lang="pt-BR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o-RO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pt-BR" b="1" dirty="0"/>
                  <a:t>Inseamna ca toata cautarea se face in timp logaritmic.</a:t>
                </a:r>
              </a:p>
              <a:p>
                <a:pPr marL="0" indent="0">
                  <a:buNone/>
                </a:pPr>
                <a:endParaRPr lang="pt-BR" b="1" dirty="0"/>
              </a:p>
              <a:p>
                <a:pPr marL="0" indent="0">
                  <a:buNone/>
                </a:pPr>
                <a:r>
                  <a:rPr lang="pt-BR" b="1" dirty="0"/>
                  <a:t>De aici reiese timpul logaritmic si pentru celelalte operatii. </a:t>
                </a:r>
              </a:p>
              <a:p>
                <a:pPr marL="0" indent="0">
                  <a:buNone/>
                </a:pPr>
                <a:endParaRPr lang="pt-BR" b="1" dirty="0"/>
              </a:p>
              <a:p>
                <a:pPr marL="0" indent="0">
                  <a:buNone/>
                </a:pPr>
                <a:endParaRPr lang="ro-RO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3EF6E-7133-50EF-F24C-E0D642F80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b="-42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198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0" name="Rectangle 820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2" name="Rectangle 82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4" name="Rectangle 82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6" name="Rectangle 82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Legendary | How met your mother, How i met your mother, Legendary barney">
            <a:extLst>
              <a:ext uri="{FF2B5EF4-FFF2-40B4-BE49-F238E27FC236}">
                <a16:creationId xmlns:a16="http://schemas.microsoft.com/office/drawing/2014/main" id="{A385D9FB-3784-17E7-3B49-8AF1887D96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2323" y="457200"/>
            <a:ext cx="3967353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149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86008-3BEB-2A16-937E-956B12D6F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Bloom Filters</a:t>
            </a:r>
            <a:endParaRPr lang="ro-R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F24310-7230-B20C-5BCE-B060E708D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08539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9B4C-1F35-A763-0064-9317209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filters: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F6387-1309-FA87-DBD0-BAAD5A676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 – array size</a:t>
                </a:r>
              </a:p>
              <a:p>
                <a:r>
                  <a:rPr lang="en-US" dirty="0"/>
                  <a:t>k – num</a:t>
                </a:r>
                <a:r>
                  <a:rPr lang="ro-RO" dirty="0" err="1"/>
                  <a:t>ărul</a:t>
                </a:r>
                <a:r>
                  <a:rPr lang="ro-RO" dirty="0"/>
                  <a:t> de funcții de </a:t>
                </a:r>
                <a:r>
                  <a:rPr lang="ro-RO" dirty="0" err="1"/>
                  <a:t>hashing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→{1,2,…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uniform </a:t>
                </a:r>
                <a:r>
                  <a:rPr lang="en-US" dirty="0" err="1"/>
                  <a:t>distribuit</a:t>
                </a:r>
                <a:r>
                  <a:rPr lang="en-US" dirty="0"/>
                  <a:t> </a:t>
                </a:r>
                <a:r>
                  <a:rPr lang="ro-RO" dirty="0"/>
                  <a:t>atât pe codomeniu cât și în raport cu celelalte </a:t>
                </a:r>
                <a:r>
                  <a:rPr lang="ro-RO" dirty="0" err="1"/>
                  <a:t>hash</a:t>
                </a:r>
                <a:r>
                  <a:rPr lang="ro-RO" dirty="0"/>
                  <a:t>-uri</a:t>
                </a:r>
              </a:p>
              <a:p>
                <a:r>
                  <a:rPr lang="ro-RO" dirty="0"/>
                  <a:t>n - numărul</a:t>
                </a:r>
                <a:r>
                  <a:rPr lang="en-US" dirty="0"/>
                  <a:t> </a:t>
                </a:r>
                <a:r>
                  <a:rPr lang="ro-RO" dirty="0"/>
                  <a:t>de elemente de inserat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F6387-1309-FA87-DBD0-BAAD5A676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446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9B4C-1F35-A763-0064-9317209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filters: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F6387-1309-FA87-DBD0-BAAD5A676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 – array size</a:t>
                </a:r>
              </a:p>
              <a:p>
                <a:r>
                  <a:rPr lang="en-US" dirty="0"/>
                  <a:t>k – num</a:t>
                </a:r>
                <a:r>
                  <a:rPr lang="ro-RO" dirty="0" err="1"/>
                  <a:t>ărul</a:t>
                </a:r>
                <a:r>
                  <a:rPr lang="ro-RO" dirty="0"/>
                  <a:t> de funcții de </a:t>
                </a:r>
                <a:r>
                  <a:rPr lang="ro-RO" dirty="0" err="1"/>
                  <a:t>hashing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→{1,2,…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uniform </a:t>
                </a:r>
                <a:r>
                  <a:rPr lang="en-US" dirty="0" err="1"/>
                  <a:t>distribuit</a:t>
                </a:r>
                <a:r>
                  <a:rPr lang="en-US" dirty="0"/>
                  <a:t> </a:t>
                </a:r>
                <a:r>
                  <a:rPr lang="ro-RO" dirty="0"/>
                  <a:t>atât pe codomeniu cât și în raport cu celelalte </a:t>
                </a:r>
                <a:r>
                  <a:rPr lang="ro-RO" dirty="0" err="1"/>
                  <a:t>hash</a:t>
                </a:r>
                <a:r>
                  <a:rPr lang="ro-RO" dirty="0"/>
                  <a:t>-uri</a:t>
                </a:r>
              </a:p>
              <a:p>
                <a:r>
                  <a:rPr lang="ro-RO" dirty="0"/>
                  <a:t>n - numărul</a:t>
                </a:r>
                <a:r>
                  <a:rPr lang="en-US" dirty="0"/>
                  <a:t> </a:t>
                </a:r>
                <a:r>
                  <a:rPr lang="ro-RO" dirty="0"/>
                  <a:t>de elemente de inserat</a:t>
                </a:r>
              </a:p>
              <a:p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Funcții:</a:t>
                </a:r>
              </a:p>
              <a:p>
                <a:r>
                  <a:rPr lang="ro-RO" dirty="0"/>
                  <a:t>Insert (element) – inserează un element</a:t>
                </a:r>
              </a:p>
              <a:p>
                <a:r>
                  <a:rPr lang="ro-RO" dirty="0" err="1"/>
                  <a:t>Check</a:t>
                </a:r>
                <a:r>
                  <a:rPr lang="ro-RO" dirty="0"/>
                  <a:t> (element) – verifică dacă un element este inserat. Răspunsuri posibile: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𝑁𝑈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 | 100%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𝑐𝑜𝑟𝑒𝑐𝑡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𝑝𝑟𝑜𝑏𝑎𝑏𝑖𝑙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𝑐𝑜𝑟𝑒𝑐𝑡</m:t>
                            </m:r>
                          </m:e>
                        </m:eqArr>
                      </m:e>
                    </m:d>
                  </m:oMath>
                </a14:m>
                <a:endParaRPr lang="ro-RO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F6387-1309-FA87-DBD0-BAAD5A676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212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9B4C-1F35-A763-0064-9317209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filters: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F6387-1309-FA87-DBD0-BAAD5A676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o-RO" dirty="0"/>
                  <a:t>Exemplu:</a:t>
                </a:r>
              </a:p>
              <a:p>
                <a:r>
                  <a:rPr lang="en-US" dirty="0"/>
                  <a:t>m – 10</a:t>
                </a:r>
              </a:p>
              <a:p>
                <a:r>
                  <a:rPr lang="en-US" dirty="0"/>
                  <a:t>k –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o-RO" dirty="0"/>
              </a:p>
              <a:p>
                <a:r>
                  <a:rPr lang="ro-RO" dirty="0"/>
                  <a:t>n – </a:t>
                </a:r>
                <a:r>
                  <a:rPr lang="en-US" dirty="0"/>
                  <a:t>3: “pug”, “cat”, “</a:t>
                </a:r>
                <a:r>
                  <a:rPr lang="en-US" dirty="0" err="1"/>
                  <a:t>bibilic</a:t>
                </a:r>
                <a:r>
                  <a:rPr lang="ro-RO" dirty="0"/>
                  <a:t>ă</a:t>
                </a:r>
                <a:r>
                  <a:rPr lang="en-US" dirty="0"/>
                  <a:t>”</a:t>
                </a:r>
              </a:p>
              <a:p>
                <a:endParaRPr lang="ro-RO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F6387-1309-FA87-DBD0-BAAD5A676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490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9B4C-1F35-A763-0064-9317209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6387-1309-FA87-DBD0-BAAD5A67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47"/>
            <a:ext cx="10515600" cy="1321387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Exemplu:</a:t>
            </a:r>
          </a:p>
          <a:p>
            <a:endParaRPr lang="ro-RO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E7CDDE-7487-A9F2-4D75-668B1D46A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12534"/>
              </p:ext>
            </p:extLst>
          </p:nvPr>
        </p:nvGraphicFramePr>
        <p:xfrm>
          <a:off x="921657" y="23618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897074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3011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38607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5358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0618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54873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833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86915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8912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44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9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780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BA2B92-D714-B163-67E8-0EFDD91EF8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657" y="3429000"/>
                <a:ext cx="10515600" cy="1772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Insert(“pug”):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pug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")=8;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pug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pug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")=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ro-RO" dirty="0"/>
              </a:p>
              <a:p>
                <a:endParaRPr lang="ro-RO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BA2B92-D714-B163-67E8-0EFDD91EF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57" y="3429000"/>
                <a:ext cx="10515600" cy="1772914"/>
              </a:xfrm>
              <a:prstGeom prst="rect">
                <a:avLst/>
              </a:prstGeom>
              <a:blipFill>
                <a:blip r:embed="rId2"/>
                <a:stretch>
                  <a:fillRect l="-1159" t="-586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930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9B4C-1F35-A763-0064-9317209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6387-1309-FA87-DBD0-BAAD5A67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47"/>
            <a:ext cx="10515600" cy="1321387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Exemplu:</a:t>
            </a:r>
          </a:p>
          <a:p>
            <a:endParaRPr lang="ro-RO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E7CDDE-7487-A9F2-4D75-668B1D46A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8236"/>
              </p:ext>
            </p:extLst>
          </p:nvPr>
        </p:nvGraphicFramePr>
        <p:xfrm>
          <a:off x="921657" y="23618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897074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3011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38607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5358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0618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54873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833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86915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8912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44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9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780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BA2B92-D714-B163-67E8-0EFDD91EF8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657" y="3429000"/>
                <a:ext cx="10515600" cy="1772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Insert(“pug”):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pug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")=8;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pug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pug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")=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ro-RO" dirty="0">
                  <a:solidFill>
                    <a:schemeClr val="accent2"/>
                  </a:solidFill>
                </a:endParaRPr>
              </a:p>
              <a:p>
                <a:endParaRPr lang="ro-RO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BA2B92-D714-B163-67E8-0EFDD91EF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57" y="3429000"/>
                <a:ext cx="10515600" cy="1772914"/>
              </a:xfrm>
              <a:prstGeom prst="rect">
                <a:avLst/>
              </a:prstGeom>
              <a:blipFill>
                <a:blip r:embed="rId2"/>
                <a:stretch>
                  <a:fillRect l="-1159" t="-586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834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9B4C-1F35-A763-0064-9317209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6387-1309-FA87-DBD0-BAAD5A67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47"/>
            <a:ext cx="10515600" cy="1321387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Exemplu:</a:t>
            </a:r>
          </a:p>
          <a:p>
            <a:endParaRPr lang="ro-RO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E7CDDE-7487-A9F2-4D75-668B1D46A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68027"/>
              </p:ext>
            </p:extLst>
          </p:nvPr>
        </p:nvGraphicFramePr>
        <p:xfrm>
          <a:off x="921657" y="23618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897074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3011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38607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5358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0618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54873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833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86915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8912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44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9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780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BA2B92-D714-B163-67E8-0EFDD91EF8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657" y="3429000"/>
                <a:ext cx="10515600" cy="1772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Insert(“cat”):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cat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")=1;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cat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o-RO" dirty="0">
                  <a:solidFill>
                    <a:schemeClr val="tx1"/>
                  </a:solidFill>
                </a:endParaRPr>
              </a:p>
              <a:p>
                <a:endParaRPr lang="ro-RO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BA2B92-D714-B163-67E8-0EFDD91EF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57" y="3429000"/>
                <a:ext cx="10515600" cy="1772914"/>
              </a:xfrm>
              <a:prstGeom prst="rect">
                <a:avLst/>
              </a:prstGeom>
              <a:blipFill>
                <a:blip r:embed="rId2"/>
                <a:stretch>
                  <a:fillRect l="-1159" t="-586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432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9B4C-1F35-A763-0064-9317209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6387-1309-FA87-DBD0-BAAD5A67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47"/>
            <a:ext cx="10515600" cy="1321387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Exemplu:</a:t>
            </a:r>
          </a:p>
          <a:p>
            <a:endParaRPr lang="ro-RO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E7CDDE-7487-A9F2-4D75-668B1D46A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49335"/>
              </p:ext>
            </p:extLst>
          </p:nvPr>
        </p:nvGraphicFramePr>
        <p:xfrm>
          <a:off x="921657" y="236185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897074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3011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38607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5358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0618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54873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833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86915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8912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44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9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o-RO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780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BA2B92-D714-B163-67E8-0EFDD91EF8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657" y="3429000"/>
                <a:ext cx="10515600" cy="1772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Insert(“cat”):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cat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")=1;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cat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")=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ro-RO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BA2B92-D714-B163-67E8-0EFDD91EF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57" y="3429000"/>
                <a:ext cx="10515600" cy="1772914"/>
              </a:xfrm>
              <a:prstGeom prst="rect">
                <a:avLst/>
              </a:prstGeom>
              <a:blipFill>
                <a:blip r:embed="rId2"/>
                <a:stretch>
                  <a:fillRect l="-1159" t="-586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84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34F-82A8-BA26-38AD-C95A2FE1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nivelul</a:t>
                </a:r>
                <a:r>
                  <a:rPr lang="en-US" dirty="0"/>
                  <a:t> inferior)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nivelul</a:t>
                </a:r>
                <a:r>
                  <a:rPr lang="en-US" dirty="0"/>
                  <a:t> superior) a </a:t>
                </a:r>
                <a:r>
                  <a:rPr lang="en-US" dirty="0" err="1"/>
                  <a:t>unei</a:t>
                </a:r>
                <a:r>
                  <a:rPr lang="en-US" dirty="0"/>
                  <a:t> structure de forma </a:t>
                </a:r>
                <a:r>
                  <a:rPr lang="en-US" dirty="0" err="1"/>
                  <a:t>celei</a:t>
                </a:r>
                <a:r>
                  <a:rPr lang="en-US" dirty="0"/>
                  <a:t> din slide-</a:t>
                </a:r>
                <a:r>
                  <a:rPr lang="en-US" dirty="0" err="1"/>
                  <a:t>ul</a:t>
                </a:r>
                <a:r>
                  <a:rPr lang="en-US" dirty="0"/>
                  <a:t> 17 din curs.</a:t>
                </a:r>
              </a:p>
              <a:p>
                <a:pPr marL="0" indent="0">
                  <a:buNone/>
                </a:pPr>
                <a:r>
                  <a:rPr lang="ro-RO" dirty="0"/>
                  <a:t>Căutarea</a:t>
                </a:r>
                <a:r>
                  <a:rPr lang="en-US" dirty="0"/>
                  <a:t> </a:t>
                </a:r>
                <a:r>
                  <a:rPr lang="ro-RO" dirty="0"/>
                  <a:t>în această structură este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|/|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Unde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2 </a:t>
                </a:r>
                <a:r>
                  <a:rPr lang="en-US" dirty="0" err="1"/>
                  <a:t>nivele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3 </a:t>
                </a:r>
                <a:r>
                  <a:rPr lang="en-US" dirty="0" err="1"/>
                  <a:t>nivele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pPr marL="0" indent="0">
                  <a:buNone/>
                </a:pPr>
                <a:r>
                  <a:rPr lang="en-US" dirty="0"/>
                  <a:t>Costul </a:t>
                </a:r>
                <a:r>
                  <a:rPr lang="en-US" dirty="0" err="1"/>
                  <a:t>pentru</a:t>
                </a:r>
                <a:r>
                  <a:rPr lang="en-US" dirty="0"/>
                  <a:t> k </a:t>
                </a:r>
                <a:r>
                  <a:rPr lang="en-US" dirty="0" err="1"/>
                  <a:t>nivele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k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2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C67B57F-763D-13AA-C4CF-8BA3CD20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0"/>
            <a:ext cx="7086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42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9B4C-1F35-A763-0064-9317209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6387-1309-FA87-DBD0-BAAD5A67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47"/>
            <a:ext cx="10515600" cy="1321387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Exemplu:</a:t>
            </a:r>
          </a:p>
          <a:p>
            <a:endParaRPr lang="ro-RO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E7CDDE-7487-A9F2-4D75-668B1D46A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74280"/>
              </p:ext>
            </p:extLst>
          </p:nvPr>
        </p:nvGraphicFramePr>
        <p:xfrm>
          <a:off x="921657" y="2361854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897074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3011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38607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5358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0618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54873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833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86915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8912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44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99920"/>
                  </a:ext>
                </a:extLst>
              </a:tr>
              <a:tr h="2810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o-RO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o-RO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780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BA2B92-D714-B163-67E8-0EFDD91EF8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657" y="3429000"/>
                <a:ext cx="10515600" cy="1772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Insert(“</a:t>
                </a:r>
                <a:r>
                  <a:rPr lang="en-US" dirty="0" err="1">
                    <a:solidFill>
                      <a:schemeClr val="accent6"/>
                    </a:solidFill>
                  </a:rPr>
                  <a:t>bibilica</a:t>
                </a:r>
                <a:r>
                  <a:rPr lang="en-US" dirty="0">
                    <a:solidFill>
                      <a:schemeClr val="accent6"/>
                    </a:solidFill>
                  </a:rPr>
                  <a:t>”):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bibilica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")=5;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bibilica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bibilica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")=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ro-RO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BA2B92-D714-B163-67E8-0EFDD91EF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57" y="3429000"/>
                <a:ext cx="10515600" cy="1772914"/>
              </a:xfrm>
              <a:prstGeom prst="rect">
                <a:avLst/>
              </a:prstGeom>
              <a:blipFill>
                <a:blip r:embed="rId2"/>
                <a:stretch>
                  <a:fillRect l="-1159" t="-586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878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9B4C-1F35-A763-0064-9317209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filters: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6387-1309-FA87-DBD0-BAAD5A67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47"/>
            <a:ext cx="10515600" cy="1321387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Exemplu:</a:t>
            </a:r>
          </a:p>
          <a:p>
            <a:endParaRPr lang="ro-RO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E7CDDE-7487-A9F2-4D75-668B1D46A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82406"/>
              </p:ext>
            </p:extLst>
          </p:nvPr>
        </p:nvGraphicFramePr>
        <p:xfrm>
          <a:off x="921657" y="2361854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897074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30119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038607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05358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0618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354873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71833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186915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8912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8447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99920"/>
                  </a:ext>
                </a:extLst>
              </a:tr>
              <a:tr h="2810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o-R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780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BA2B92-D714-B163-67E8-0EFDD91EF8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657" y="3503644"/>
                <a:ext cx="10515600" cy="3354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check(“</a:t>
                </a:r>
                <a:r>
                  <a:rPr lang="en-US" dirty="0" err="1">
                    <a:solidFill>
                      <a:schemeClr val="accent6"/>
                    </a:solidFill>
                  </a:rPr>
                  <a:t>bibilica</a:t>
                </a:r>
                <a:r>
                  <a:rPr lang="en-US" dirty="0">
                    <a:solidFill>
                      <a:schemeClr val="accent6"/>
                    </a:solidFill>
                  </a:rPr>
                  <a:t>”): - YES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bibilica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")=5;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bibilica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bibilica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")=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b="0" dirty="0">
                  <a:solidFill>
                    <a:schemeClr val="accent6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check(“car”): - NO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car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")=3;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car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car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check(“mouse”): - YES – false positive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mouse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")=7;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mouse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1;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mouse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")=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endParaRPr lang="ro-RO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endParaRPr lang="ro-RO" dirty="0">
                  <a:solidFill>
                    <a:schemeClr val="accent6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3BA2B92-D714-B163-67E8-0EFDD91EF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57" y="3503644"/>
                <a:ext cx="10515600" cy="3354355"/>
              </a:xfrm>
              <a:prstGeom prst="rect">
                <a:avLst/>
              </a:prstGeom>
              <a:blipFill>
                <a:blip r:embed="rId2"/>
                <a:stretch>
                  <a:fillRect l="-1159" t="-309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7071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9A08-720E-3E5A-1962-5B6AECF9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Bloom </a:t>
            </a:r>
            <a:r>
              <a:rPr lang="ro-RO" dirty="0" err="1"/>
              <a:t>filters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BD530-655E-6BE1-49CA-009C330D2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6331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m – array size</a:t>
                </a:r>
              </a:p>
              <a:p>
                <a:r>
                  <a:rPr lang="en-US" dirty="0"/>
                  <a:t>k – num</a:t>
                </a:r>
                <a:r>
                  <a:rPr lang="ro-RO" dirty="0" err="1"/>
                  <a:t>ărul</a:t>
                </a:r>
                <a:r>
                  <a:rPr lang="ro-RO" dirty="0"/>
                  <a:t> de funcții de </a:t>
                </a:r>
                <a:r>
                  <a:rPr lang="ro-RO" dirty="0" err="1"/>
                  <a:t>hashing</a:t>
                </a:r>
                <a:endParaRPr lang="ro-RO" dirty="0"/>
              </a:p>
              <a:p>
                <a:r>
                  <a:rPr lang="ro-RO" dirty="0"/>
                  <a:t>n - numărul</a:t>
                </a:r>
                <a:r>
                  <a:rPr lang="en-US" dirty="0"/>
                  <a:t> </a:t>
                </a:r>
                <a:r>
                  <a:rPr lang="ro-RO" dirty="0"/>
                  <a:t>de elemente de inserat</a:t>
                </a:r>
              </a:p>
              <a:p>
                <a:pPr marL="0" indent="0">
                  <a:buNone/>
                </a:pPr>
                <a:r>
                  <a:rPr lang="ro-RO" dirty="0"/>
                  <a:t>Probabilitatea de false </a:t>
                </a:r>
                <a:r>
                  <a:rPr lang="ro-RO" dirty="0" err="1"/>
                  <a:t>positive</a:t>
                </a:r>
                <a:r>
                  <a:rPr lang="ro-RO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o-R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o-RO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ro-RO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Pentru o probabilitate de false pozitive </a:t>
                </a:r>
                <a:r>
                  <a:rPr lang="ro-RO" i="1" dirty="0"/>
                  <a:t>p</a:t>
                </a:r>
                <a:r>
                  <a:rPr lang="ro-RO" dirty="0"/>
                  <a:t> și un număr de </a:t>
                </a:r>
                <a:r>
                  <a:rPr lang="ro-RO" i="1" dirty="0"/>
                  <a:t>n</a:t>
                </a:r>
                <a:r>
                  <a:rPr lang="ro-RO" dirty="0"/>
                  <a:t> elemente inserate, atunci lungimea șirului trebuie </a:t>
                </a:r>
                <a:r>
                  <a:rPr lang="en-US" dirty="0"/>
                  <a:t>s</a:t>
                </a:r>
                <a:r>
                  <a:rPr lang="ro-RO"/>
                  <a:t>ă fie</a:t>
                </a:r>
                <a:endParaRPr lang="ro-R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=− </m:t>
                      </m:r>
                      <m:f>
                        <m:f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𝑙𝑛𝑃</m:t>
                          </m:r>
                        </m:num>
                        <m:den>
                          <m:sSup>
                            <m:sSupPr>
                              <m:ctrlP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ro-RO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ro-RO" b="0" i="1" smtClean="0">
                                      <a:latin typeface="Cambria Math" panose="02040503050406030204" pitchFamily="18" charset="0"/>
                                    </a:rPr>
                                    <m:t>2)</m:t>
                                  </m:r>
                                </m:e>
                              </m:func>
                            </m:e>
                            <m:sup>
                              <m:r>
                                <a:rPr lang="ro-R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:r>
                  <a:rPr lang="ro-RO" dirty="0"/>
                  <a:t>Dat fiind m și n, numărul optim de funcții de </a:t>
                </a:r>
                <a:r>
                  <a:rPr lang="ro-RO" dirty="0" err="1"/>
                  <a:t>hashing</a:t>
                </a:r>
                <a:r>
                  <a:rPr lang="ro-RO" dirty="0"/>
                  <a:t> este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ro-RO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o-RO" dirty="0"/>
              </a:p>
              <a:p>
                <a:pPr marL="0" indent="0">
                  <a:buNone/>
                </a:pPr>
                <a:endParaRPr lang="ro-RO" dirty="0"/>
              </a:p>
              <a:p>
                <a:pPr marL="0" indent="0">
                  <a:buNone/>
                </a:pPr>
                <a:endParaRPr lang="ro-RO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BD530-655E-6BE1-49CA-009C330D2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6331"/>
                <a:ext cx="10515600" cy="4351338"/>
              </a:xfrm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95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34F-82A8-BA26-38AD-C95A2FE1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nivelul</a:t>
                </a:r>
                <a:r>
                  <a:rPr lang="en-US" dirty="0"/>
                  <a:t> inferior)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nivelul</a:t>
                </a:r>
                <a:r>
                  <a:rPr lang="en-US" dirty="0"/>
                  <a:t> superior) a </a:t>
                </a:r>
                <a:r>
                  <a:rPr lang="en-US" dirty="0" err="1"/>
                  <a:t>unei</a:t>
                </a:r>
                <a:r>
                  <a:rPr lang="en-US" dirty="0"/>
                  <a:t> structure de forma </a:t>
                </a:r>
                <a:r>
                  <a:rPr lang="en-US" dirty="0" err="1"/>
                  <a:t>celei</a:t>
                </a:r>
                <a:r>
                  <a:rPr lang="en-US" dirty="0"/>
                  <a:t> din slide-</a:t>
                </a:r>
                <a:r>
                  <a:rPr lang="en-US" dirty="0" err="1"/>
                  <a:t>ul</a:t>
                </a:r>
                <a:r>
                  <a:rPr lang="en-US" dirty="0"/>
                  <a:t> 17 din curs.</a:t>
                </a:r>
              </a:p>
              <a:p>
                <a:pPr marL="0" indent="0">
                  <a:buNone/>
                </a:pPr>
                <a:r>
                  <a:rPr lang="ro-RO" dirty="0"/>
                  <a:t>Căutarea</a:t>
                </a:r>
                <a:r>
                  <a:rPr lang="en-US" dirty="0"/>
                  <a:t> </a:t>
                </a:r>
                <a:r>
                  <a:rPr lang="ro-RO" dirty="0"/>
                  <a:t>în această structură este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|/|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Unde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k </a:t>
                </a:r>
                <a:r>
                  <a:rPr lang="en-US" dirty="0" err="1"/>
                  <a:t>nivele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k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nivele</a:t>
                </a:r>
                <a:r>
                  <a:rPr lang="en-US" dirty="0"/>
                  <a:t> </a:t>
                </a:r>
                <a:r>
                  <a:rPr lang="en-US" dirty="0" err="1"/>
                  <a:t>ar</a:t>
                </a:r>
                <a:r>
                  <a:rPr lang="en-US" dirty="0"/>
                  <a:t> fi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  <m:brk m:alnAt="7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deg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𝐥𝐠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C67B57F-763D-13AA-C4CF-8BA3CD20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0"/>
            <a:ext cx="7086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34F-82A8-BA26-38AD-C95A2FE1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nivelul</a:t>
                </a:r>
                <a:r>
                  <a:rPr lang="en-US" dirty="0"/>
                  <a:t> inferior)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nivelul</a:t>
                </a:r>
                <a:r>
                  <a:rPr lang="en-US" dirty="0"/>
                  <a:t> superior) a </a:t>
                </a:r>
                <a:r>
                  <a:rPr lang="en-US" dirty="0" err="1"/>
                  <a:t>unei</a:t>
                </a:r>
                <a:r>
                  <a:rPr lang="en-US" dirty="0"/>
                  <a:t> structure de forma </a:t>
                </a:r>
                <a:r>
                  <a:rPr lang="en-US" dirty="0" err="1"/>
                  <a:t>celei</a:t>
                </a:r>
                <a:r>
                  <a:rPr lang="en-US" dirty="0"/>
                  <a:t> din slide-</a:t>
                </a:r>
                <a:r>
                  <a:rPr lang="en-US" dirty="0" err="1"/>
                  <a:t>ul</a:t>
                </a:r>
                <a:r>
                  <a:rPr lang="en-US" dirty="0"/>
                  <a:t> 17 din curs.</a:t>
                </a:r>
              </a:p>
              <a:p>
                <a:pPr marL="0" indent="0">
                  <a:buNone/>
                </a:pPr>
                <a:r>
                  <a:rPr lang="ro-RO" dirty="0"/>
                  <a:t>Căutarea</a:t>
                </a:r>
                <a:r>
                  <a:rPr lang="en-US" dirty="0"/>
                  <a:t> </a:t>
                </a:r>
                <a:r>
                  <a:rPr lang="ro-RO" dirty="0"/>
                  <a:t>în această structură este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|/|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Unde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k </a:t>
                </a:r>
                <a:r>
                  <a:rPr lang="en-US" dirty="0" err="1"/>
                  <a:t>nivele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k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nivele</a:t>
                </a:r>
                <a:r>
                  <a:rPr lang="en-US" dirty="0"/>
                  <a:t> </a:t>
                </a:r>
                <a:r>
                  <a:rPr lang="en-US" dirty="0" err="1"/>
                  <a:t>ar</a:t>
                </a:r>
                <a:r>
                  <a:rPr lang="en-US" dirty="0"/>
                  <a:t> fi: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  <m:brk m:alnAt="7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𝐥𝐠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C67B57F-763D-13AA-C4CF-8BA3CD20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0"/>
            <a:ext cx="7086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9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34F-82A8-BA26-38AD-C95A2FE1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nivelul</a:t>
                </a:r>
                <a:r>
                  <a:rPr lang="en-US" dirty="0"/>
                  <a:t> inferior)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nivelul</a:t>
                </a:r>
                <a:r>
                  <a:rPr lang="en-US" dirty="0"/>
                  <a:t> superior) a </a:t>
                </a:r>
                <a:r>
                  <a:rPr lang="en-US" dirty="0" err="1"/>
                  <a:t>unei</a:t>
                </a:r>
                <a:r>
                  <a:rPr lang="en-US" dirty="0"/>
                  <a:t> structure de forma </a:t>
                </a:r>
                <a:r>
                  <a:rPr lang="en-US" dirty="0" err="1"/>
                  <a:t>celei</a:t>
                </a:r>
                <a:r>
                  <a:rPr lang="en-US" dirty="0"/>
                  <a:t> din slide-</a:t>
                </a:r>
                <a:r>
                  <a:rPr lang="en-US" dirty="0" err="1"/>
                  <a:t>ul</a:t>
                </a:r>
                <a:r>
                  <a:rPr lang="en-US" dirty="0"/>
                  <a:t> 17 din curs.</a:t>
                </a:r>
              </a:p>
              <a:p>
                <a:pPr marL="0" indent="0">
                  <a:buNone/>
                </a:pPr>
                <a:r>
                  <a:rPr lang="ro-RO" dirty="0"/>
                  <a:t>Căutarea</a:t>
                </a:r>
                <a:r>
                  <a:rPr lang="en-US" dirty="0"/>
                  <a:t> </a:t>
                </a:r>
                <a:r>
                  <a:rPr lang="ro-RO" dirty="0"/>
                  <a:t>în această structură este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|/|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Unde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k </a:t>
                </a:r>
                <a:r>
                  <a:rPr lang="en-US" dirty="0" err="1"/>
                  <a:t>nivele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k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nivele</a:t>
                </a:r>
                <a:r>
                  <a:rPr lang="en-US" dirty="0"/>
                  <a:t> </a:t>
                </a:r>
                <a:r>
                  <a:rPr lang="en-US" dirty="0" err="1"/>
                  <a:t>ar</a:t>
                </a:r>
                <a:r>
                  <a:rPr lang="en-US" dirty="0"/>
                  <a:t> fi: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  <m:brk m:alnAt="7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𝐥𝐠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o-R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C67B57F-763D-13AA-C4CF-8BA3CD20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0"/>
            <a:ext cx="7086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9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34F-82A8-BA26-38AD-C95A2FE1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Skip lists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nivelul</a:t>
                </a:r>
                <a:r>
                  <a:rPr lang="en-US" dirty="0"/>
                  <a:t> inferior) </a:t>
                </a:r>
                <a:r>
                  <a:rPr lang="en-US" dirty="0" err="1"/>
                  <a:t>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nivelul</a:t>
                </a:r>
                <a:r>
                  <a:rPr lang="en-US" dirty="0"/>
                  <a:t> superior) a </a:t>
                </a:r>
                <a:r>
                  <a:rPr lang="en-US" dirty="0" err="1"/>
                  <a:t>unei</a:t>
                </a:r>
                <a:r>
                  <a:rPr lang="en-US" dirty="0"/>
                  <a:t> structure de forma </a:t>
                </a:r>
                <a:r>
                  <a:rPr lang="en-US" dirty="0" err="1"/>
                  <a:t>celei</a:t>
                </a:r>
                <a:r>
                  <a:rPr lang="en-US" dirty="0"/>
                  <a:t> din slide-</a:t>
                </a:r>
                <a:r>
                  <a:rPr lang="en-US" dirty="0" err="1"/>
                  <a:t>ul</a:t>
                </a:r>
                <a:r>
                  <a:rPr lang="en-US" dirty="0"/>
                  <a:t> 17 din curs.</a:t>
                </a:r>
              </a:p>
              <a:p>
                <a:pPr marL="0" indent="0">
                  <a:buNone/>
                </a:pPr>
                <a:r>
                  <a:rPr lang="ro-RO" dirty="0"/>
                  <a:t>Căutarea</a:t>
                </a:r>
                <a:r>
                  <a:rPr lang="en-US" dirty="0"/>
                  <a:t> </a:t>
                </a:r>
                <a:r>
                  <a:rPr lang="ro-RO" dirty="0"/>
                  <a:t>în această structură este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|/|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 err="1"/>
                  <a:t>Unde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k </a:t>
                </a:r>
                <a:r>
                  <a:rPr lang="en-US" dirty="0" err="1"/>
                  <a:t>nivele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k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Costul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nivele</a:t>
                </a:r>
                <a:r>
                  <a:rPr lang="en-US" dirty="0"/>
                  <a:t> </a:t>
                </a:r>
                <a:r>
                  <a:rPr lang="en-US" dirty="0" err="1"/>
                  <a:t>ar</a:t>
                </a:r>
                <a:r>
                  <a:rPr lang="en-US" dirty="0"/>
                  <a:t> fi: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  <m:brk m:alnAt="7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𝐥𝐠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func>
                                </m:deg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=1;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𝑑𝑒𝑐𝑖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4F25FB-C0AA-383F-8E85-613B3785F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C67B57F-763D-13AA-C4CF-8BA3CD20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0"/>
            <a:ext cx="7086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9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CEB3A187FE3A4AB3702E696D208065" ma:contentTypeVersion="3" ma:contentTypeDescription="Create a new document." ma:contentTypeScope="" ma:versionID="d04da1af5b407d067fa9a9308f62999d">
  <xsd:schema xmlns:xsd="http://www.w3.org/2001/XMLSchema" xmlns:xs="http://www.w3.org/2001/XMLSchema" xmlns:p="http://schemas.microsoft.com/office/2006/metadata/properties" xmlns:ns2="c39a59f1-6792-4231-8816-bb14b52cf5f1" targetNamespace="http://schemas.microsoft.com/office/2006/metadata/properties" ma:root="true" ma:fieldsID="a4baec85079545a4d247a680d3cfbd14" ns2:_="">
    <xsd:import namespace="c39a59f1-6792-4231-8816-bb14b52cf5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9a59f1-6792-4231-8816-bb14b52cf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2E017F-C475-4BA8-ACC5-927C6529FE89}">
  <ds:schemaRefs>
    <ds:schemaRef ds:uri="http://schemas.microsoft.com/office/2006/documentManagement/types"/>
    <ds:schemaRef ds:uri="http://www.w3.org/XML/1998/namespace"/>
    <ds:schemaRef ds:uri="c39a59f1-6792-4231-8816-bb14b52cf5f1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2D874B8-94D6-4937-A37D-BAA1A1205E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058FC1-8D1F-42D3-BA38-3A0C14BF70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9a59f1-6792-4231-8816-bb14b52cf5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1736</TotalTime>
  <Words>3579</Words>
  <Application>Microsoft Office PowerPoint</Application>
  <PresentationFormat>Widescreen</PresentationFormat>
  <Paragraphs>470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Cursul 7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Skip lists: Operații</vt:lpstr>
      <vt:lpstr>PowerPoint Presentation</vt:lpstr>
      <vt:lpstr>Bloom Filters</vt:lpstr>
      <vt:lpstr>Bloom filters:</vt:lpstr>
      <vt:lpstr>Bloom filters:</vt:lpstr>
      <vt:lpstr>Bloom filters:</vt:lpstr>
      <vt:lpstr>Bloom filters:</vt:lpstr>
      <vt:lpstr>Bloom filters:</vt:lpstr>
      <vt:lpstr>Bloom filters:</vt:lpstr>
      <vt:lpstr>Bloom filters:</vt:lpstr>
      <vt:lpstr>Bloom filters:</vt:lpstr>
      <vt:lpstr>Bloom filters:</vt:lpstr>
      <vt:lpstr>Bloom 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stefanpopescu</cp:lastModifiedBy>
  <cp:revision>20</cp:revision>
  <dcterms:created xsi:type="dcterms:W3CDTF">2023-05-22T08:45:10Z</dcterms:created>
  <dcterms:modified xsi:type="dcterms:W3CDTF">2024-04-10T14:29:06Z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0x010100C4CEB3A187FE3A4AB3702E696D208065</vt:lpwstr>
  </property>
</Properties>
</file>