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616dec48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616dec48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616dec48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616dec48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616dec48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616dec48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616dec48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616dec48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616dec48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616dec48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616dec48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616dec48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616dec48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616dec48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616dec48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616dec48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616dec48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616dec48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616dec48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616dec48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16dec48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616dec48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616dec48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616dec48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616dec48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616dec48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616dec4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616dec4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616dec48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616dec48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616dec48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616dec48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616dec48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a616dec48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616dec48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616dec48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616dec4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616dec4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616dec48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616dec48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616dec48a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616dec48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616dec48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616dec48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616dec48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616dec48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16dec48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616dec48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616dec48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616dec48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616dec48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616dec48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616dec48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616dec48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616dec48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616dec48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cs.automapper.org/en/stable/" TargetMode="Externa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6000"/>
              <a:t>DAW</a:t>
            </a:r>
            <a:endParaRPr sz="6000"/>
          </a:p>
        </p:txBody>
      </p:sp>
      <p:pic>
        <p:nvPicPr>
          <p:cNvPr id="86" name="Google Shape;86;p13"/>
          <p:cNvPicPr preferRelativeResize="0"/>
          <p:nvPr/>
        </p:nvPicPr>
        <p:blipFill>
          <a:blip r:embed="rId3">
            <a:alphaModFix/>
          </a:blip>
          <a:stretch>
            <a:fillRect/>
          </a:stretch>
        </p:blipFill>
        <p:spPr>
          <a:xfrm>
            <a:off x="7626925" y="4622575"/>
            <a:ext cx="1454825" cy="423225"/>
          </a:xfrm>
          <a:prstGeom prst="rect">
            <a:avLst/>
          </a:prstGeom>
          <a:noFill/>
          <a:ln>
            <a:noFill/>
          </a:ln>
        </p:spPr>
      </p:pic>
      <p:sp>
        <p:nvSpPr>
          <p:cNvPr id="87" name="Google Shape;87;p13"/>
          <p:cNvSpPr txBox="1"/>
          <p:nvPr/>
        </p:nvSpPr>
        <p:spPr>
          <a:xfrm>
            <a:off x="598100" y="4259575"/>
            <a:ext cx="32439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latin typeface="Roboto"/>
                <a:ea typeface="Roboto"/>
                <a:cs typeface="Roboto"/>
                <a:sym typeface="Roboto"/>
              </a:rPr>
              <a:t>mihaela.tudor@softbinator.com</a:t>
            </a:r>
            <a:endParaRPr b="1">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42" name="Google Shape;142;p22"/>
          <p:cNvSpPr txBox="1"/>
          <p:nvPr/>
        </p:nvSpPr>
        <p:spPr>
          <a:xfrm>
            <a:off x="231275" y="1017800"/>
            <a:ext cx="9035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2"/>
                </a:solidFill>
                <a:latin typeface="Roboto"/>
                <a:ea typeface="Roboto"/>
                <a:cs typeface="Roboto"/>
                <a:sym typeface="Roboto"/>
              </a:rPr>
              <a:t>And this ^ is Dependency Injection :) </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GB" sz="2000">
                <a:solidFill>
                  <a:schemeClr val="dk2"/>
                </a:solidFill>
                <a:latin typeface="Roboto"/>
                <a:ea typeface="Roboto"/>
                <a:cs typeface="Roboto"/>
                <a:sym typeface="Roboto"/>
              </a:rPr>
              <a:t>Framework-ul cauta tipul cerut de noi in </a:t>
            </a:r>
            <a:r>
              <a:rPr lang="en-GB" sz="2000">
                <a:solidFill>
                  <a:schemeClr val="dk2"/>
                </a:solidFill>
                <a:latin typeface="Roboto"/>
                <a:ea typeface="Roboto"/>
                <a:cs typeface="Roboto"/>
                <a:sym typeface="Roboto"/>
              </a:rPr>
              <a:t>colecția</a:t>
            </a:r>
            <a:r>
              <a:rPr lang="en-GB" sz="2000">
                <a:solidFill>
                  <a:schemeClr val="dk2"/>
                </a:solidFill>
                <a:latin typeface="Roboto"/>
                <a:ea typeface="Roboto"/>
                <a:cs typeface="Roboto"/>
                <a:sym typeface="Roboto"/>
              </a:rPr>
              <a:t> sa de servicii (imediat zic de asta), creaza o instanta daca nu este deja creata, si o paseaza in constructor. Colectia de servicii: asta este colectia care este confiurata in Program (remember, laboratorele 1-2 :D); este prima functie de care ziceam pe atunci ConfigureServices. Cand </a:t>
            </a:r>
            <a:r>
              <a:rPr lang="en-GB" sz="2000">
                <a:solidFill>
                  <a:schemeClr val="dk2"/>
                </a:solidFill>
                <a:latin typeface="Roboto"/>
                <a:ea typeface="Roboto"/>
                <a:cs typeface="Roboto"/>
                <a:sym typeface="Roboto"/>
              </a:rPr>
              <a:t>cream</a:t>
            </a:r>
            <a:r>
              <a:rPr lang="en-GB" sz="2000">
                <a:solidFill>
                  <a:schemeClr val="dk2"/>
                </a:solidFill>
                <a:latin typeface="Roboto"/>
                <a:ea typeface="Roboto"/>
                <a:cs typeface="Roboto"/>
                <a:sym typeface="Roboto"/>
              </a:rPr>
              <a:t> orice clasa (serviciu, repository, dbContaxt, etc) pe care il vrem folosit prin dependency injection, va trebui sa venim in Program sa </a:t>
            </a:r>
            <a:r>
              <a:rPr lang="en-GB" sz="2000">
                <a:solidFill>
                  <a:schemeClr val="dk2"/>
                </a:solidFill>
                <a:latin typeface="Roboto"/>
                <a:ea typeface="Roboto"/>
                <a:cs typeface="Roboto"/>
                <a:sym typeface="Roboto"/>
              </a:rPr>
              <a:t>inregistram</a:t>
            </a:r>
            <a:r>
              <a:rPr lang="en-GB" sz="2000">
                <a:solidFill>
                  <a:schemeClr val="dk2"/>
                </a:solidFill>
                <a:latin typeface="Roboto"/>
                <a:ea typeface="Roboto"/>
                <a:cs typeface="Roboto"/>
                <a:sym typeface="Roboto"/>
              </a:rPr>
              <a:t> respectiva clasa in colectia de servicii; e simplu, pur si simplu mergem si ii dam </a:t>
            </a:r>
            <a:r>
              <a:rPr b="1" lang="en-GB" sz="2000">
                <a:solidFill>
                  <a:schemeClr val="dk2"/>
                </a:solidFill>
                <a:latin typeface="Roboto"/>
                <a:ea typeface="Roboto"/>
                <a:cs typeface="Roboto"/>
                <a:sym typeface="Roboto"/>
              </a:rPr>
              <a:t>AddTransient / AddScoped / AddSingleton; </a:t>
            </a:r>
            <a:endParaRPr b="1" sz="2000">
              <a:solidFill>
                <a:schemeClr val="dk2"/>
              </a:solidFill>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GB" sz="2000">
                <a:solidFill>
                  <a:schemeClr val="dk2"/>
                </a:solidFill>
                <a:latin typeface="Roboto"/>
                <a:ea typeface="Roboto"/>
                <a:cs typeface="Roboto"/>
                <a:sym typeface="Roboto"/>
              </a:rPr>
              <a:t>Transient / Scoped / Singleton zice cum sunt controlate </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GB" sz="2000">
                <a:solidFill>
                  <a:schemeClr val="dk2"/>
                </a:solidFill>
                <a:latin typeface="Roboto"/>
                <a:ea typeface="Roboto"/>
                <a:cs typeface="Roboto"/>
                <a:sym typeface="Roboto"/>
              </a:rPr>
              <a:t>instantele respectivului serviciu: </a:t>
            </a:r>
            <a:endParaRPr sz="20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48" name="Google Shape;148;p23"/>
          <p:cNvSpPr txBox="1"/>
          <p:nvPr/>
        </p:nvSpPr>
        <p:spPr>
          <a:xfrm>
            <a:off x="231275" y="1017800"/>
            <a:ext cx="9035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2"/>
              </a:solidFill>
              <a:latin typeface="Roboto"/>
              <a:ea typeface="Roboto"/>
              <a:cs typeface="Roboto"/>
              <a:sym typeface="Roboto"/>
            </a:endParaRPr>
          </a:p>
        </p:txBody>
      </p:sp>
      <p:sp>
        <p:nvSpPr>
          <p:cNvPr id="149" name="Google Shape;149;p23"/>
          <p:cNvSpPr txBox="1"/>
          <p:nvPr/>
        </p:nvSpPr>
        <p:spPr>
          <a:xfrm>
            <a:off x="653625" y="1510400"/>
            <a:ext cx="6576600" cy="2549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Roboto"/>
              <a:buChar char="●"/>
            </a:pPr>
            <a:r>
              <a:rPr lang="en-GB" sz="2000">
                <a:solidFill>
                  <a:schemeClr val="dk2"/>
                </a:solidFill>
                <a:latin typeface="Roboto"/>
                <a:ea typeface="Roboto"/>
                <a:cs typeface="Roboto"/>
                <a:sym typeface="Roboto"/>
              </a:rPr>
              <a:t>Transient = la fiecare injectare se creaza o instanta noua </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GB" sz="2000">
                <a:solidFill>
                  <a:schemeClr val="dk2"/>
                </a:solidFill>
                <a:latin typeface="Roboto"/>
                <a:ea typeface="Roboto"/>
                <a:cs typeface="Roboto"/>
                <a:sym typeface="Roboto"/>
              </a:rPr>
              <a:t>Scoped = in cadrul unul request, exista o singura instanta pentru toate injectiile; instante diferite pentru requesturi diferite </a:t>
            </a:r>
            <a:endParaRPr sz="2000">
              <a:solidFill>
                <a:schemeClr val="dk2"/>
              </a:solidFill>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GB" sz="2000">
                <a:solidFill>
                  <a:schemeClr val="dk2"/>
                </a:solidFill>
                <a:latin typeface="Roboto"/>
                <a:ea typeface="Roboto"/>
                <a:cs typeface="Roboto"/>
                <a:sym typeface="Roboto"/>
              </a:rPr>
              <a:t>Singleton = o singura instanta orice ar fi</a:t>
            </a:r>
            <a:endParaRPr sz="20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55" name="Google Shape;155;p24"/>
          <p:cNvSpPr txBox="1"/>
          <p:nvPr/>
        </p:nvSpPr>
        <p:spPr>
          <a:xfrm>
            <a:off x="231275" y="1017800"/>
            <a:ext cx="9035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2"/>
              </a:solidFill>
              <a:latin typeface="Roboto"/>
              <a:ea typeface="Roboto"/>
              <a:cs typeface="Roboto"/>
              <a:sym typeface="Roboto"/>
            </a:endParaRPr>
          </a:p>
        </p:txBody>
      </p:sp>
      <p:pic>
        <p:nvPicPr>
          <p:cNvPr id="156" name="Google Shape;156;p24"/>
          <p:cNvPicPr preferRelativeResize="0"/>
          <p:nvPr/>
        </p:nvPicPr>
        <p:blipFill>
          <a:blip r:embed="rId3">
            <a:alphaModFix/>
          </a:blip>
          <a:stretch>
            <a:fillRect/>
          </a:stretch>
        </p:blipFill>
        <p:spPr>
          <a:xfrm>
            <a:off x="152400" y="1662800"/>
            <a:ext cx="6629400" cy="1562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62" name="Google Shape;162;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t>One more thing to say here, would be: it’s a good practice to use interfaces (cu exceptia DbContext); „teoria” din spate e greu de inteles din prima: interfetele astea creaza un lebel de abstractizare si imparte defintiile metodelor de implementarea lor, ajuta putin pentru a fi cat mai decuplate componentele intre ele + ajuta pentru crearea de teste (see </a:t>
            </a:r>
            <a:r>
              <a:rPr b="1" lang="en-GB" sz="2000"/>
              <a:t>TDD </a:t>
            </a:r>
            <a:r>
              <a:rPr lang="en-GB" sz="2000"/>
              <a:t>online); e smecher ca se inejcteaza de obiecei interfata, in program mentionezi ca de la interfata IBookService exista implementarea BookService, si stie el ce instanta sa-ti dea.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68" name="Google Shape;168;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t>Basically, in Program ar arata cam asa: </a:t>
            </a:r>
            <a:endParaRPr sz="2000"/>
          </a:p>
        </p:txBody>
      </p:sp>
      <p:pic>
        <p:nvPicPr>
          <p:cNvPr id="169" name="Google Shape;169;p26"/>
          <p:cNvPicPr preferRelativeResize="0"/>
          <p:nvPr/>
        </p:nvPicPr>
        <p:blipFill>
          <a:blip r:embed="rId3">
            <a:alphaModFix/>
          </a:blip>
          <a:stretch>
            <a:fillRect/>
          </a:stretch>
        </p:blipFill>
        <p:spPr>
          <a:xfrm>
            <a:off x="285750" y="1948700"/>
            <a:ext cx="8572500" cy="163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75" name="Google Shape;175;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Acum putem zice 2 cuvinte si despre </a:t>
            </a:r>
            <a:r>
              <a:rPr b="1" i="1" lang="en-GB" sz="2000"/>
              <a:t>Repository Pattern</a:t>
            </a:r>
            <a:r>
              <a:rPr lang="en-GB" sz="2000"/>
              <a:t>. </a:t>
            </a:r>
            <a:endParaRPr sz="2000"/>
          </a:p>
          <a:p>
            <a:pPr indent="0" lvl="0" marL="0" rtl="0" algn="l">
              <a:spcBef>
                <a:spcPts val="1200"/>
              </a:spcBef>
              <a:spcAft>
                <a:spcPts val="1200"/>
              </a:spcAft>
              <a:buNone/>
            </a:pPr>
            <a:r>
              <a:rPr lang="en-GB" sz="2000"/>
              <a:t>Povestioara: sa faci sa mearga ceva, e simplu. Cod care doar sa mearga poate scrie toata lumea; sa scrii cod organizat, care sa functioneze si pe o echipa intreaga de programare, that’s the real deal.. asta face un developer sa fie bun. De obicei, se lucreaza in layere, fiecare layer stiind sa rezolve un anumit lucru; usually, o sa avem:</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81" name="Google Shape;181;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GB" sz="2000"/>
              <a:t>Data Access Layer (DAL) care se </a:t>
            </a:r>
            <a:r>
              <a:rPr lang="en-GB" sz="2000"/>
              <a:t>ocupă</a:t>
            </a:r>
            <a:r>
              <a:rPr lang="en-GB" sz="2000"/>
              <a:t> de cum sunt organizate datele, cum sunt datele retrieved si configurarile lor.. asta este cel care comunica cu baza de date. (</a:t>
            </a:r>
            <a:r>
              <a:rPr b="1" lang="en-GB" sz="2000"/>
              <a:t>REPOSITORIES</a:t>
            </a:r>
            <a:r>
              <a:rPr lang="en-GB" sz="2000"/>
              <a:t>)</a:t>
            </a:r>
            <a:endParaRPr sz="2000"/>
          </a:p>
          <a:p>
            <a:pPr indent="-355600" lvl="0" marL="457200" rtl="0" algn="l">
              <a:spcBef>
                <a:spcPts val="0"/>
              </a:spcBef>
              <a:spcAft>
                <a:spcPts val="0"/>
              </a:spcAft>
              <a:buSzPts val="2000"/>
              <a:buChar char="●"/>
            </a:pPr>
            <a:r>
              <a:rPr lang="en-GB" sz="2000"/>
              <a:t>Business Logic Layer (BLL), care stie cum trebuiesc procesate datele in functie de logica custom a aplicatiei; asta este cea care comunica cu DALul de mai sus. (</a:t>
            </a:r>
            <a:r>
              <a:rPr b="1" lang="en-GB" sz="2000"/>
              <a:t>SERVICES</a:t>
            </a:r>
            <a:r>
              <a:rPr lang="en-GB" sz="2000"/>
              <a:t>)</a:t>
            </a:r>
            <a:endParaRPr sz="2000"/>
          </a:p>
          <a:p>
            <a:pPr indent="-355600" lvl="0" marL="457200" rtl="0" algn="l">
              <a:spcBef>
                <a:spcPts val="0"/>
              </a:spcBef>
              <a:spcAft>
                <a:spcPts val="0"/>
              </a:spcAft>
              <a:buSzPts val="2000"/>
              <a:buChar char="●"/>
            </a:pPr>
            <a:r>
              <a:rPr lang="en-GB" sz="2000"/>
              <a:t>Layer-u de Controllere, care tot ce stie sa faca este sa preia cerintele userilor si sa expuna datele inapoi; el foloseste ce ii </a:t>
            </a:r>
            <a:endParaRPr sz="2000"/>
          </a:p>
          <a:p>
            <a:pPr indent="0" lvl="0" marL="457200" rtl="0" algn="l">
              <a:spcBef>
                <a:spcPts val="1200"/>
              </a:spcBef>
              <a:spcAft>
                <a:spcPts val="1200"/>
              </a:spcAft>
              <a:buNone/>
            </a:pPr>
            <a:r>
              <a:rPr lang="en-GB" sz="2000"/>
              <a:t>da BLL-ul de mai sus.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87" name="Google Shape;187;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2000"/>
              <a:t>Aceste layere, comunica unul cu altul prin Dependency Injetion-ul de mai devreme, iar ceea ce numim Repository Pattern, este un design pattern ce, in general, organizeaza putin codul scris in DAL. </a:t>
            </a:r>
            <a:endParaRPr sz="2000"/>
          </a:p>
          <a:p>
            <a:pPr indent="0" lvl="0" marL="457200" rtl="0" algn="l">
              <a:spcBef>
                <a:spcPts val="1200"/>
              </a:spcBef>
              <a:spcAft>
                <a:spcPts val="1200"/>
              </a:spcAft>
              <a:buNone/>
            </a:pPr>
            <a:r>
              <a:rPr lang="en-GB" sz="2000"/>
              <a:t>Ce ne zice el? Sa creem un Repository pentru fiecare entitate; basically, vazut din afara, este depozitoul de date. Acest repository este singurul care stie cum si de unde sa ia datele; Cand am nevoie sa iau date despre din tabela de Books, injectezi BookRepository si ma folosesc de ce metode imi expune acesta.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93" name="Google Shape;193;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GB" sz="2000"/>
              <a:t>Mai mult de atat, pentru ca refolosirea codului e un lucru super util, se obisnuieste crearea unui GenericRepository, care sa aiba metode comune, care au </a:t>
            </a:r>
            <a:r>
              <a:rPr lang="en-GB" sz="2000"/>
              <a:t>aceeași</a:t>
            </a:r>
            <a:r>
              <a:rPr lang="en-GB" sz="2000"/>
              <a:t> implementare indiferent de entitate. Dupa, repository-ul specific (BookRepository) vine, il mosteneste pe cel generic, si automat pot fi folosite si cele din generic; pe langa ele, fiecare repo specific </a:t>
            </a:r>
            <a:r>
              <a:rPr lang="en-GB" sz="2000"/>
              <a:t>își</a:t>
            </a:r>
            <a:r>
              <a:rPr lang="en-GB" sz="2000"/>
              <a:t> scrie metodele specifice de accesare a datelor.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pic>
        <p:nvPicPr>
          <p:cNvPr id="199" name="Google Shape;199;p31"/>
          <p:cNvPicPr preferRelativeResize="0"/>
          <p:nvPr/>
        </p:nvPicPr>
        <p:blipFill>
          <a:blip r:embed="rId3">
            <a:alphaModFix/>
          </a:blip>
          <a:stretch>
            <a:fillRect/>
          </a:stretch>
        </p:blipFill>
        <p:spPr>
          <a:xfrm>
            <a:off x="454075" y="1185275"/>
            <a:ext cx="5838825" cy="300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To be clear about some terms: serviciu = bucata de cod / clasa care proceseaza date si rezolva un anumit scop instanta = vezi OOP: class vs instance; basically, toti suntem oameni, dar eu sunt o instanta de om, tu esti alta instanta de om.</a:t>
            </a:r>
            <a:endParaRPr sz="2000"/>
          </a:p>
          <a:p>
            <a:pPr indent="0" lvl="0" marL="0" rtl="0" algn="l">
              <a:spcBef>
                <a:spcPts val="1200"/>
              </a:spcBef>
              <a:spcAft>
                <a:spcPts val="0"/>
              </a:spcAft>
              <a:buNone/>
            </a:pPr>
            <a:r>
              <a:rPr lang="en-GB" sz="2000"/>
              <a:t>Pana acum nu cred ca am explicat asta, asa ca o sa vin acum: </a:t>
            </a:r>
            <a:endParaRPr sz="2000"/>
          </a:p>
          <a:p>
            <a:pPr indent="0" lvl="0" marL="0" rtl="0" algn="l">
              <a:spcBef>
                <a:spcPts val="1200"/>
              </a:spcBef>
              <a:spcAft>
                <a:spcPts val="1200"/>
              </a:spcAft>
              <a:buNone/>
            </a:pPr>
            <a:r>
              <a:rPr lang="en-GB" sz="2000"/>
              <a:t>IQueryable vs IEnumerable vs List; la baza toate sunt colectii, dar functioneaza asa: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205" name="Google Shape;205;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GB" sz="2000"/>
              <a:t>Sincer, mai mult de atat nu prea e de zis despre acest Repository Pattern; lucrurile vin si se imbina mai bine cu cat il folosesti; pentru detalii, insa, o sa las link-ul asta aici: https://www.programmingwithwolfgang.com/repository-pattern-net-core/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Alte patterns pentru .Net despre care </a:t>
            </a:r>
            <a:r>
              <a:rPr lang="en-GB"/>
              <a:t>puteți</a:t>
            </a:r>
            <a:r>
              <a:rPr lang="en-GB"/>
              <a:t> citi</a:t>
            </a:r>
            <a:endParaRPr/>
          </a:p>
        </p:txBody>
      </p:sp>
      <p:sp>
        <p:nvSpPr>
          <p:cNvPr id="211" name="Google Shape;211;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Mediator</a:t>
            </a:r>
            <a:endParaRPr/>
          </a:p>
          <a:p>
            <a:pPr indent="-342900" lvl="0" marL="457200" rtl="0" algn="l">
              <a:spcBef>
                <a:spcPts val="0"/>
              </a:spcBef>
              <a:spcAft>
                <a:spcPts val="0"/>
              </a:spcAft>
              <a:buSzPts val="1800"/>
              <a:buChar char="●"/>
            </a:pPr>
            <a:r>
              <a:rPr lang="en-GB"/>
              <a:t>Unit of work</a:t>
            </a:r>
            <a:endParaRPr/>
          </a:p>
          <a:p>
            <a:pPr indent="-342900" lvl="0" marL="457200" rtl="0" algn="l">
              <a:spcBef>
                <a:spcPts val="0"/>
              </a:spcBef>
              <a:spcAft>
                <a:spcPts val="0"/>
              </a:spcAft>
              <a:buSzPts val="1800"/>
              <a:buChar char="●"/>
            </a:pPr>
            <a:r>
              <a:rPr lang="en-GB"/>
              <a:t>Decorator Pattern</a:t>
            </a:r>
            <a:endParaRPr/>
          </a:p>
          <a:p>
            <a:pPr indent="-342900" lvl="0" marL="457200" rtl="0" algn="l">
              <a:spcBef>
                <a:spcPts val="0"/>
              </a:spcBef>
              <a:spcAft>
                <a:spcPts val="0"/>
              </a:spcAft>
              <a:buSzPts val="1800"/>
              <a:buChar char="●"/>
            </a:pPr>
            <a:r>
              <a:rPr lang="en-GB"/>
              <a:t>Intercepting Filter Pattern</a:t>
            </a:r>
            <a:endParaRPr/>
          </a:p>
          <a:p>
            <a:pPr indent="-342900" lvl="0" marL="457200" rtl="0" algn="l">
              <a:spcBef>
                <a:spcPts val="0"/>
              </a:spcBef>
              <a:spcAft>
                <a:spcPts val="0"/>
              </a:spcAft>
              <a:buSzPts val="1800"/>
              <a:buChar char="●"/>
            </a:pPr>
            <a:r>
              <a:rPr lang="en-GB"/>
              <a:t>Config Pattern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IIS &amp; IIS Express</a:t>
            </a:r>
            <a:endParaRPr/>
          </a:p>
          <a:p>
            <a:pPr indent="0" lvl="0" marL="0" rtl="0" algn="l">
              <a:spcBef>
                <a:spcPts val="0"/>
              </a:spcBef>
              <a:spcAft>
                <a:spcPts val="0"/>
              </a:spcAft>
              <a:buNone/>
            </a:pPr>
            <a:r>
              <a:rPr lang="en-GB"/>
              <a:t> </a:t>
            </a:r>
            <a:endParaRPr/>
          </a:p>
        </p:txBody>
      </p:sp>
      <p:sp>
        <p:nvSpPr>
          <p:cNvPr id="217" name="Google Shape;217;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IIS = Internet Information Services</a:t>
            </a:r>
            <a:endParaRPr sz="2000"/>
          </a:p>
          <a:p>
            <a:pPr indent="0" lvl="0" marL="0" rtl="0" algn="l">
              <a:spcBef>
                <a:spcPts val="1200"/>
              </a:spcBef>
              <a:spcAft>
                <a:spcPts val="0"/>
              </a:spcAft>
              <a:buNone/>
            </a:pPr>
            <a:r>
              <a:rPr lang="en-GB" sz="2000"/>
              <a:t>Este un webserver Microsoft ce ruleaza pe Windows pentru a genera requesturi si alte functionalitati necesare ASP.Net.</a:t>
            </a:r>
            <a:endParaRPr sz="2000"/>
          </a:p>
          <a:p>
            <a:pPr indent="0" lvl="0" marL="0" rtl="0" algn="l">
              <a:spcBef>
                <a:spcPts val="1200"/>
              </a:spcBef>
              <a:spcAft>
                <a:spcPts val="0"/>
              </a:spcAft>
              <a:buNone/>
            </a:pPr>
            <a:r>
              <a:rPr lang="en-GB" sz="2000"/>
              <a:t>IIS express este versiunea mai lightweight a IIS. </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pic>
        <p:nvPicPr>
          <p:cNvPr id="218" name="Google Shape;218;p34"/>
          <p:cNvPicPr preferRelativeResize="0"/>
          <p:nvPr/>
        </p:nvPicPr>
        <p:blipFill>
          <a:blip r:embed="rId3">
            <a:alphaModFix/>
          </a:blip>
          <a:stretch>
            <a:fillRect/>
          </a:stretch>
        </p:blipFill>
        <p:spPr>
          <a:xfrm>
            <a:off x="311700" y="3107300"/>
            <a:ext cx="6396574" cy="892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Extension Method</a:t>
            </a:r>
            <a:endParaRPr/>
          </a:p>
        </p:txBody>
      </p:sp>
      <p:sp>
        <p:nvSpPr>
          <p:cNvPr id="224" name="Google Shape;224;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Le folosim atunci cand vrem sa adaugam metode noi folosite </a:t>
            </a:r>
            <a:r>
              <a:rPr lang="en-GB" sz="2000"/>
              <a:t>în</a:t>
            </a:r>
            <a:r>
              <a:rPr lang="en-GB" sz="2000"/>
              <a:t> mai multe parti din </a:t>
            </a:r>
            <a:r>
              <a:rPr lang="en-GB" sz="2000"/>
              <a:t>aplicație</a:t>
            </a:r>
            <a:r>
              <a:rPr lang="en-GB" sz="2000"/>
              <a:t> </a:t>
            </a:r>
            <a:r>
              <a:rPr lang="en-GB" sz="2000"/>
              <a:t>fără</a:t>
            </a:r>
            <a:r>
              <a:rPr lang="en-GB" sz="2000"/>
              <a:t> a avea cod duplicat.</a:t>
            </a:r>
            <a:endParaRPr sz="2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5" name="Google Shape;225;p35"/>
          <p:cNvPicPr preferRelativeResize="0"/>
          <p:nvPr/>
        </p:nvPicPr>
        <p:blipFill>
          <a:blip r:embed="rId3">
            <a:alphaModFix/>
          </a:blip>
          <a:stretch>
            <a:fillRect/>
          </a:stretch>
        </p:blipFill>
        <p:spPr>
          <a:xfrm>
            <a:off x="404663" y="2108800"/>
            <a:ext cx="6524625" cy="1581150"/>
          </a:xfrm>
          <a:prstGeom prst="rect">
            <a:avLst/>
          </a:prstGeom>
          <a:noFill/>
          <a:ln>
            <a:noFill/>
          </a:ln>
        </p:spPr>
      </p:pic>
      <p:pic>
        <p:nvPicPr>
          <p:cNvPr id="226" name="Google Shape;226;p35"/>
          <p:cNvPicPr preferRelativeResize="0"/>
          <p:nvPr/>
        </p:nvPicPr>
        <p:blipFill>
          <a:blip r:embed="rId4">
            <a:alphaModFix/>
          </a:blip>
          <a:stretch>
            <a:fillRect/>
          </a:stretch>
        </p:blipFill>
        <p:spPr>
          <a:xfrm>
            <a:off x="404675" y="3849938"/>
            <a:ext cx="3771900" cy="885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Seedere (database seeders)</a:t>
            </a:r>
            <a:endParaRPr/>
          </a:p>
        </p:txBody>
      </p:sp>
      <p:sp>
        <p:nvSpPr>
          <p:cNvPr id="232" name="Google Shape;232;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Sunt metode ce le </a:t>
            </a:r>
            <a:r>
              <a:rPr lang="en-GB" sz="2000"/>
              <a:t>apelăm</a:t>
            </a:r>
            <a:r>
              <a:rPr lang="en-GB" sz="2000"/>
              <a:t> pentru a popula automat baza de date. Putem avea datele intr-un json, in constante etc. </a:t>
            </a:r>
            <a:endParaRPr sz="2000"/>
          </a:p>
          <a:p>
            <a:pPr indent="0" lvl="0" marL="0" rtl="0" algn="l">
              <a:spcBef>
                <a:spcPts val="1200"/>
              </a:spcBef>
              <a:spcAft>
                <a:spcPts val="1200"/>
              </a:spcAft>
              <a:buNone/>
            </a:pPr>
            <a:r>
              <a:rPr lang="en-GB" sz="2000"/>
              <a:t>Se pot apela ori la rularea </a:t>
            </a:r>
            <a:r>
              <a:rPr lang="en-GB" sz="2000"/>
              <a:t>aplicației</a:t>
            </a:r>
            <a:r>
              <a:rPr lang="en-GB" sz="2000"/>
              <a:t> ori </a:t>
            </a:r>
            <a:r>
              <a:rPr lang="en-GB" sz="2000"/>
              <a:t>în</a:t>
            </a:r>
            <a:r>
              <a:rPr lang="en-GB" sz="2000"/>
              <a:t> diferite moment dar </a:t>
            </a:r>
            <a:r>
              <a:rPr lang="en-GB" sz="2000"/>
              <a:t>și</a:t>
            </a:r>
            <a:r>
              <a:rPr lang="en-GB" sz="2000"/>
              <a:t> migrari.</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DTO</a:t>
            </a:r>
            <a:endParaRPr/>
          </a:p>
        </p:txBody>
      </p:sp>
      <p:sp>
        <p:nvSpPr>
          <p:cNvPr id="238" name="Google Shape;238;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DTO = Data transfer object</a:t>
            </a:r>
            <a:endParaRPr sz="2000"/>
          </a:p>
          <a:p>
            <a:pPr indent="0" lvl="0" marL="0" rtl="0" algn="l">
              <a:spcBef>
                <a:spcPts val="1200"/>
              </a:spcBef>
              <a:spcAft>
                <a:spcPts val="1200"/>
              </a:spcAft>
              <a:buNone/>
            </a:pPr>
            <a:r>
              <a:rPr lang="en-GB" sz="2000"/>
              <a:t>Folosim ca </a:t>
            </a:r>
            <a:r>
              <a:rPr lang="en-GB" sz="2000"/>
              <a:t>răspuns</a:t>
            </a:r>
            <a:r>
              <a:rPr lang="en-GB" sz="2000"/>
              <a:t> la requesturi aceste DTO-uri pentru a ascunde anumite </a:t>
            </a:r>
            <a:r>
              <a:rPr lang="en-GB" sz="2000"/>
              <a:t>proprietăți</a:t>
            </a:r>
            <a:r>
              <a:rPr lang="en-GB" sz="2000"/>
              <a:t> ale modelelor din baza de date, pentru a nu avea </a:t>
            </a:r>
            <a:r>
              <a:rPr lang="en-GB" sz="2000"/>
              <a:t>ciclicitatea</a:t>
            </a:r>
            <a:r>
              <a:rPr lang="en-GB" sz="2000"/>
              <a:t> de la tabele </a:t>
            </a:r>
            <a:r>
              <a:rPr lang="en-GB" sz="2000"/>
              <a:t>și</a:t>
            </a:r>
            <a:r>
              <a:rPr lang="en-GB" sz="2000"/>
              <a:t> pentru a facilita comunicarea </a:t>
            </a:r>
            <a:r>
              <a:rPr lang="en-GB" sz="2000"/>
              <a:t>între</a:t>
            </a:r>
            <a:r>
              <a:rPr lang="en-GB" sz="2000"/>
              <a:t> sisteme.</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JSON</a:t>
            </a:r>
            <a:endParaRPr/>
          </a:p>
        </p:txBody>
      </p:sp>
      <p:sp>
        <p:nvSpPr>
          <p:cNvPr id="244" name="Google Shape;244;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JSON = Javascript Object Notation</a:t>
            </a:r>
            <a:endParaRPr/>
          </a:p>
          <a:p>
            <a:pPr indent="0" lvl="0" marL="0" rtl="0" algn="l">
              <a:spcBef>
                <a:spcPts val="1200"/>
              </a:spcBef>
              <a:spcAft>
                <a:spcPts val="0"/>
              </a:spcAft>
              <a:buNone/>
            </a:pPr>
            <a:r>
              <a:rPr lang="en-GB"/>
              <a:t>Este un format lightweight pentru transferul de </a:t>
            </a:r>
            <a:r>
              <a:rPr lang="en-GB"/>
              <a:t>informații</a:t>
            </a:r>
            <a:r>
              <a:rPr lang="en-GB"/>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5" name="Google Shape;245;p38"/>
          <p:cNvPicPr preferRelativeResize="0"/>
          <p:nvPr/>
        </p:nvPicPr>
        <p:blipFill>
          <a:blip r:embed="rId3">
            <a:alphaModFix/>
          </a:blip>
          <a:stretch>
            <a:fillRect/>
          </a:stretch>
        </p:blipFill>
        <p:spPr>
          <a:xfrm>
            <a:off x="311700" y="2290001"/>
            <a:ext cx="5455252" cy="2544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Automapper</a:t>
            </a:r>
            <a:endParaRPr/>
          </a:p>
        </p:txBody>
      </p:sp>
      <p:sp>
        <p:nvSpPr>
          <p:cNvPr id="251" name="Google Shape;25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https://docs.automapper.org/en/stable/</a:t>
            </a:r>
            <a:endParaRPr/>
          </a:p>
          <a:p>
            <a:pPr indent="0" lvl="0" marL="0" rtl="0" algn="l">
              <a:spcBef>
                <a:spcPts val="1200"/>
              </a:spcBef>
              <a:spcAft>
                <a:spcPts val="0"/>
              </a:spcAft>
              <a:buNone/>
            </a:pPr>
            <a:r>
              <a:rPr lang="en-GB"/>
              <a:t>Folosim automapper pentru a mapa datele de la un model la un dto automat.</a:t>
            </a:r>
            <a:endParaRPr/>
          </a:p>
          <a:p>
            <a:pPr indent="0" lvl="0" marL="0" rtl="0" algn="l">
              <a:spcBef>
                <a:spcPts val="1200"/>
              </a:spcBef>
              <a:spcAft>
                <a:spcPts val="0"/>
              </a:spcAft>
              <a:buNone/>
            </a:pPr>
            <a:r>
              <a:rPr lang="en-GB"/>
              <a:t>Pentru a folosi automapper trebuie sa adaugam urmatoarea linie de cod in program:</a:t>
            </a:r>
            <a:endParaRPr/>
          </a:p>
          <a:p>
            <a:pPr indent="0" lvl="0" marL="0" rtl="0" algn="l">
              <a:spcBef>
                <a:spcPts val="1200"/>
              </a:spcBef>
              <a:spcAft>
                <a:spcPts val="1200"/>
              </a:spcAft>
              <a:buNone/>
            </a:pPr>
            <a:r>
              <a:t/>
            </a:r>
            <a:endParaRPr/>
          </a:p>
        </p:txBody>
      </p:sp>
      <p:pic>
        <p:nvPicPr>
          <p:cNvPr id="252" name="Google Shape;252;p39"/>
          <p:cNvPicPr preferRelativeResize="0"/>
          <p:nvPr/>
        </p:nvPicPr>
        <p:blipFill>
          <a:blip r:embed="rId4">
            <a:alphaModFix/>
          </a:blip>
          <a:stretch>
            <a:fillRect/>
          </a:stretch>
        </p:blipFill>
        <p:spPr>
          <a:xfrm>
            <a:off x="410199" y="2936275"/>
            <a:ext cx="8323600" cy="491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Cors</a:t>
            </a:r>
            <a:endParaRPr/>
          </a:p>
        </p:txBody>
      </p:sp>
      <p:sp>
        <p:nvSpPr>
          <p:cNvPr id="258" name="Google Shape;258;p40"/>
          <p:cNvSpPr txBox="1"/>
          <p:nvPr>
            <p:ph idx="1" type="body"/>
          </p:nvPr>
        </p:nvSpPr>
        <p:spPr>
          <a:xfrm>
            <a:off x="311700" y="1017800"/>
            <a:ext cx="29814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Cors = Cross-origin resource sharing </a:t>
            </a:r>
            <a:endParaRPr/>
          </a:p>
          <a:p>
            <a:pPr indent="0" lvl="0" marL="0" rtl="0" algn="l">
              <a:spcBef>
                <a:spcPts val="1200"/>
              </a:spcBef>
              <a:spcAft>
                <a:spcPts val="1200"/>
              </a:spcAft>
              <a:buNone/>
            </a:pPr>
            <a:r>
              <a:t/>
            </a:r>
            <a:endParaRPr/>
          </a:p>
        </p:txBody>
      </p:sp>
      <p:pic>
        <p:nvPicPr>
          <p:cNvPr id="259" name="Google Shape;259;p40"/>
          <p:cNvPicPr preferRelativeResize="0"/>
          <p:nvPr/>
        </p:nvPicPr>
        <p:blipFill>
          <a:blip r:embed="rId3">
            <a:alphaModFix/>
          </a:blip>
          <a:stretch>
            <a:fillRect/>
          </a:stretch>
        </p:blipFill>
        <p:spPr>
          <a:xfrm>
            <a:off x="3293250" y="0"/>
            <a:ext cx="5850751" cy="4912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Cors</a:t>
            </a:r>
            <a:endParaRPr/>
          </a:p>
        </p:txBody>
      </p:sp>
      <p:sp>
        <p:nvSpPr>
          <p:cNvPr id="265" name="Google Shape;265;p41"/>
          <p:cNvSpPr txBox="1"/>
          <p:nvPr>
            <p:ph idx="1" type="body"/>
          </p:nvPr>
        </p:nvSpPr>
        <p:spPr>
          <a:xfrm>
            <a:off x="311700" y="1017800"/>
            <a:ext cx="74160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Daca backend-ul nostru are alta origine fata de frontendul nostru trebuie sa facem aceste ‘setari’ pentru CORS </a:t>
            </a:r>
            <a:r>
              <a:rPr lang="en-GB"/>
              <a:t>în</a:t>
            </a:r>
            <a:r>
              <a:rPr lang="en-GB"/>
              <a:t> </a:t>
            </a:r>
            <a:r>
              <a:rPr lang="en-GB"/>
              <a:t>fișierul</a:t>
            </a:r>
            <a:r>
              <a:rPr lang="en-GB"/>
              <a:t> program.</a:t>
            </a:r>
            <a:endParaRPr/>
          </a:p>
          <a:p>
            <a:pPr indent="0" lvl="0" marL="0" rtl="0" algn="l">
              <a:spcBef>
                <a:spcPts val="1200"/>
              </a:spcBef>
              <a:spcAft>
                <a:spcPts val="1200"/>
              </a:spcAft>
              <a:buNone/>
            </a:pPr>
            <a:r>
              <a:t/>
            </a:r>
            <a:endParaRPr/>
          </a:p>
        </p:txBody>
      </p:sp>
      <p:pic>
        <p:nvPicPr>
          <p:cNvPr id="266" name="Google Shape;266;p41"/>
          <p:cNvPicPr preferRelativeResize="0"/>
          <p:nvPr/>
        </p:nvPicPr>
        <p:blipFill>
          <a:blip r:embed="rId3">
            <a:alphaModFix/>
          </a:blip>
          <a:stretch>
            <a:fillRect/>
          </a:stretch>
        </p:blipFill>
        <p:spPr>
          <a:xfrm>
            <a:off x="374598" y="1863623"/>
            <a:ext cx="6357701" cy="2251850"/>
          </a:xfrm>
          <a:prstGeom prst="rect">
            <a:avLst/>
          </a:prstGeom>
          <a:noFill/>
          <a:ln>
            <a:noFill/>
          </a:ln>
        </p:spPr>
      </p:pic>
      <p:pic>
        <p:nvPicPr>
          <p:cNvPr id="267" name="Google Shape;267;p41"/>
          <p:cNvPicPr preferRelativeResize="0"/>
          <p:nvPr/>
        </p:nvPicPr>
        <p:blipFill>
          <a:blip r:embed="rId4">
            <a:alphaModFix/>
          </a:blip>
          <a:stretch>
            <a:fillRect/>
          </a:stretch>
        </p:blipFill>
        <p:spPr>
          <a:xfrm>
            <a:off x="374600" y="4115475"/>
            <a:ext cx="2963900" cy="82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IQueryable = asta tine minte query-ul spre baza de date; nu tine minte datele, ci cum sa ia datele; de fiecare date cand accesam datele dintr-un IQueryable, se face query-ul spre baza again. </a:t>
            </a:r>
            <a:endParaRPr sz="2000"/>
          </a:p>
          <a:p>
            <a:pPr indent="-355600" lvl="0" marL="457200" rtl="0" algn="l">
              <a:spcBef>
                <a:spcPts val="0"/>
              </a:spcBef>
              <a:spcAft>
                <a:spcPts val="0"/>
              </a:spcAft>
              <a:buSzPts val="2000"/>
              <a:buChar char="●"/>
            </a:pPr>
            <a:r>
              <a:rPr lang="en-GB" sz="2000"/>
              <a:t>IEnumerable = the same thing, dar cu date in-memory; nu tine minte datele, si cum sa ia datele, si mereu ia datele din nou la accesarea lor. </a:t>
            </a:r>
            <a:endParaRPr sz="2000"/>
          </a:p>
          <a:p>
            <a:pPr indent="-355600" lvl="0" marL="457200" rtl="0" algn="l">
              <a:spcBef>
                <a:spcPts val="0"/>
              </a:spcBef>
              <a:spcAft>
                <a:spcPts val="0"/>
              </a:spcAft>
              <a:buSzPts val="2000"/>
              <a:buChar char="●"/>
            </a:pPr>
            <a:r>
              <a:rPr lang="en-GB" sz="2000"/>
              <a:t>List = asta tine minte datele, nu cum sa le ia; ia datele doar la inceput si le copie pe propria lui memorie.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Hai sa incepem cu Dependency Injection. </a:t>
            </a:r>
            <a:endParaRPr sz="2000"/>
          </a:p>
          <a:p>
            <a:pPr indent="0" lvl="0" marL="0" rtl="0" algn="l">
              <a:spcBef>
                <a:spcPts val="1200"/>
              </a:spcBef>
              <a:spcAft>
                <a:spcPts val="1200"/>
              </a:spcAft>
              <a:buNone/>
            </a:pPr>
            <a:r>
              <a:rPr lang="en-GB" sz="2000"/>
              <a:t>Dar pentru asta, sa fim sigur ce-i o dependinta si unde o vedem, ca sa intelegem de ce facem ceea ce facem. In exemplele date pana cum, noi ma folosit clasa noastra dbContext direct in Controller (which is bad practice, dar asta o sa intelegem in partea a doua), asa ca hai sa luam exemplul asta: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pic>
        <p:nvPicPr>
          <p:cNvPr id="111" name="Google Shape;111;p17"/>
          <p:cNvPicPr preferRelativeResize="0"/>
          <p:nvPr/>
        </p:nvPicPr>
        <p:blipFill>
          <a:blip r:embed="rId3">
            <a:alphaModFix/>
          </a:blip>
          <a:stretch>
            <a:fillRect/>
          </a:stretch>
        </p:blipFill>
        <p:spPr>
          <a:xfrm>
            <a:off x="0" y="1017800"/>
            <a:ext cx="8399025" cy="283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17" name="Google Shape;117;p18"/>
          <p:cNvSpPr txBox="1"/>
          <p:nvPr/>
        </p:nvSpPr>
        <p:spPr>
          <a:xfrm>
            <a:off x="231275" y="1094100"/>
            <a:ext cx="90351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2"/>
                </a:solidFill>
                <a:latin typeface="Roboto"/>
                <a:ea typeface="Roboto"/>
                <a:cs typeface="Roboto"/>
                <a:sym typeface="Roboto"/>
              </a:rPr>
              <a:t>E, acum o sa avem o </a:t>
            </a:r>
            <a:r>
              <a:rPr b="1" lang="en-GB" sz="2000">
                <a:solidFill>
                  <a:schemeClr val="dk2"/>
                </a:solidFill>
                <a:latin typeface="Roboto"/>
                <a:ea typeface="Roboto"/>
                <a:cs typeface="Roboto"/>
                <a:sym typeface="Roboto"/>
              </a:rPr>
              <a:t>problema</a:t>
            </a:r>
            <a:r>
              <a:rPr lang="en-GB" sz="2000">
                <a:solidFill>
                  <a:schemeClr val="dk2"/>
                </a:solidFill>
                <a:latin typeface="Roboto"/>
                <a:ea typeface="Roboto"/>
                <a:cs typeface="Roboto"/>
                <a:sym typeface="Roboto"/>
              </a:rPr>
              <a:t>. </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GB" sz="2000">
                <a:solidFill>
                  <a:schemeClr val="dk2"/>
                </a:solidFill>
                <a:latin typeface="Roboto"/>
                <a:ea typeface="Roboto"/>
                <a:cs typeface="Roboto"/>
                <a:sym typeface="Roboto"/>
              </a:rPr>
              <a:t>Cand va ajunge la books.ToList(), el va incerca sa acceseze obiectul context; surpriza! Obiectul context a fost distrus la finalul metodei GetBooksFilteredByTitle, HOP eroare de dependinta. Din acest motiv, spunem ca obeictul </a:t>
            </a:r>
            <a:r>
              <a:rPr b="1" i="1" lang="en-GB" sz="2000">
                <a:solidFill>
                  <a:schemeClr val="dk2"/>
                </a:solidFill>
                <a:latin typeface="Roboto"/>
                <a:ea typeface="Roboto"/>
                <a:cs typeface="Roboto"/>
                <a:sym typeface="Roboto"/>
              </a:rPr>
              <a:t>BookController </a:t>
            </a:r>
            <a:r>
              <a:rPr lang="en-GB" sz="2000">
                <a:solidFill>
                  <a:schemeClr val="dk2"/>
                </a:solidFill>
                <a:latin typeface="Roboto"/>
                <a:ea typeface="Roboto"/>
                <a:cs typeface="Roboto"/>
                <a:sym typeface="Roboto"/>
              </a:rPr>
              <a:t>este dependent de obiectul </a:t>
            </a:r>
            <a:r>
              <a:rPr b="1" i="1" lang="en-GB" sz="2000">
                <a:solidFill>
                  <a:schemeClr val="dk2"/>
                </a:solidFill>
                <a:latin typeface="Roboto"/>
                <a:ea typeface="Roboto"/>
                <a:cs typeface="Roboto"/>
                <a:sym typeface="Roboto"/>
              </a:rPr>
              <a:t>LibraryDbContext</a:t>
            </a:r>
            <a:r>
              <a:rPr lang="en-GB" sz="2000">
                <a:solidFill>
                  <a:schemeClr val="dk2"/>
                </a:solidFill>
                <a:latin typeface="Roboto"/>
                <a:ea typeface="Roboto"/>
                <a:cs typeface="Roboto"/>
                <a:sym typeface="Roboto"/>
              </a:rPr>
              <a:t>. </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GB" sz="2000">
                <a:solidFill>
                  <a:schemeClr val="dk2"/>
                </a:solidFill>
                <a:latin typeface="Roboto"/>
                <a:ea typeface="Roboto"/>
                <a:cs typeface="Roboto"/>
                <a:sym typeface="Roboto"/>
              </a:rPr>
              <a:t>Evident ca intr-o aplicatie mai mare, in Controller-ul o sa depinde de o clasa „Service” care la randul ei o sa depinde de o alta clasa „Service” sau de „DbContext” direct, deci o ierarhie intreaga de dependinte,</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GB" sz="2000">
                <a:solidFill>
                  <a:schemeClr val="dk2"/>
                </a:solidFill>
                <a:latin typeface="Roboto"/>
                <a:ea typeface="Roboto"/>
                <a:cs typeface="Roboto"/>
                <a:sym typeface="Roboto"/>
              </a:rPr>
              <a:t> greu de controlat manual. </a:t>
            </a:r>
            <a:endParaRPr sz="20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23" name="Google Shape;123;p19"/>
          <p:cNvSpPr txBox="1"/>
          <p:nvPr/>
        </p:nvSpPr>
        <p:spPr>
          <a:xfrm>
            <a:off x="231275" y="1094100"/>
            <a:ext cx="87636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2"/>
                </a:solidFill>
                <a:latin typeface="Roboto"/>
                <a:ea typeface="Roboto"/>
                <a:cs typeface="Roboto"/>
                <a:sym typeface="Roboto"/>
              </a:rPr>
              <a:t>Deci, avand dependinte, greu de lucrat.. Rezolvarea? Hmm, hai sa inversam dependintele. Pai, in loc sa fie instanta de BookController dependenta de LibraryDbContext, de ce sa nu fie invers? Instanta de LibraryDbContext sa depinda de instanta de BookController. </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GB" sz="2000">
                <a:solidFill>
                  <a:schemeClr val="dk2"/>
                </a:solidFill>
                <a:latin typeface="Roboto"/>
                <a:ea typeface="Roboto"/>
                <a:cs typeface="Roboto"/>
                <a:sym typeface="Roboto"/>
              </a:rPr>
              <a:t>Bun, pai cum facem context-ul de depinda de Controller? Simplu, adaugam context-ul ca proprietate in controller-ul nostru. Daca Controller-ul il detine, el va avea controlul, cat exista controller-ul exista si context-ul. </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GB" sz="2000">
                <a:solidFill>
                  <a:schemeClr val="dk2"/>
                </a:solidFill>
                <a:latin typeface="Roboto"/>
                <a:ea typeface="Roboto"/>
                <a:cs typeface="Roboto"/>
                <a:sym typeface="Roboto"/>
              </a:rPr>
              <a:t>Asta inseamna inversion of control, schimbam </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GB" sz="2000">
                <a:solidFill>
                  <a:schemeClr val="dk2"/>
                </a:solidFill>
                <a:latin typeface="Roboto"/>
                <a:ea typeface="Roboto"/>
                <a:cs typeface="Roboto"/>
                <a:sym typeface="Roboto"/>
              </a:rPr>
              <a:t>controlul intre cele 2 clase. </a:t>
            </a:r>
            <a:endParaRPr sz="20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29" name="Google Shape;129;p20"/>
          <p:cNvSpPr txBox="1"/>
          <p:nvPr/>
        </p:nvSpPr>
        <p:spPr>
          <a:xfrm>
            <a:off x="231275" y="1094100"/>
            <a:ext cx="9035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2"/>
                </a:solidFill>
                <a:latin typeface="Roboto"/>
                <a:ea typeface="Roboto"/>
                <a:cs typeface="Roboto"/>
                <a:sym typeface="Roboto"/>
              </a:rPr>
              <a:t>Totusi, si ca proprietate, pentru ca ea sa aiba valoare, sa nu fie null, cineva sau ceva tot trebuie sa fie responsabil de a-i da o valoare.. aaa n-am chef, las’ ca face .NET-ul; nu glumesc, chiar face .NET-ul. Noi trebuie doar sa ii zicem sa faca asta, si rezolva cu o instanta configurata cat sa mearga bine, si sa nu depinda la randul ei de alta clase.</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a:p>
            <a:pPr indent="0" lvl="0" marL="0" rtl="0" algn="l">
              <a:spcBef>
                <a:spcPts val="0"/>
              </a:spcBef>
              <a:spcAft>
                <a:spcPts val="0"/>
              </a:spcAft>
              <a:buNone/>
            </a:pPr>
            <a:r>
              <a:rPr lang="en-GB" sz="2000">
                <a:solidFill>
                  <a:schemeClr val="dk2"/>
                </a:solidFill>
                <a:latin typeface="Roboto"/>
                <a:ea typeface="Roboto"/>
                <a:cs typeface="Roboto"/>
                <a:sym typeface="Roboto"/>
              </a:rPr>
              <a:t>Cum noi vrem ca Controller-ul sa se contruiasca cu tot cu Context de la inceput, cerem din constructor instanta si o salvam in proprietate. It should look something like this:</a:t>
            </a:r>
            <a:endParaRPr sz="20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Dependency injection &amp; Repository pattern</a:t>
            </a:r>
            <a:endParaRPr/>
          </a:p>
          <a:p>
            <a:pPr indent="0" lvl="0" marL="0" rtl="0" algn="l">
              <a:spcBef>
                <a:spcPts val="0"/>
              </a:spcBef>
              <a:spcAft>
                <a:spcPts val="0"/>
              </a:spcAft>
              <a:buNone/>
            </a:pPr>
            <a:r>
              <a:t/>
            </a:r>
            <a:endParaRPr/>
          </a:p>
        </p:txBody>
      </p:sp>
      <p:sp>
        <p:nvSpPr>
          <p:cNvPr id="135" name="Google Shape;135;p21"/>
          <p:cNvSpPr txBox="1"/>
          <p:nvPr/>
        </p:nvSpPr>
        <p:spPr>
          <a:xfrm>
            <a:off x="231275" y="1094100"/>
            <a:ext cx="903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36" name="Google Shape;136;p21"/>
          <p:cNvPicPr preferRelativeResize="0"/>
          <p:nvPr/>
        </p:nvPicPr>
        <p:blipFill>
          <a:blip r:embed="rId3">
            <a:alphaModFix/>
          </a:blip>
          <a:stretch>
            <a:fillRect/>
          </a:stretch>
        </p:blipFill>
        <p:spPr>
          <a:xfrm>
            <a:off x="423900" y="1017800"/>
            <a:ext cx="7665926" cy="292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