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6" r:id="rId21"/>
    <p:sldId id="288" r:id="rId22"/>
    <p:sldId id="287" r:id="rId23"/>
    <p:sldId id="290" r:id="rId24"/>
    <p:sldId id="295" r:id="rId25"/>
    <p:sldId id="296" r:id="rId26"/>
    <p:sldId id="297" r:id="rId27"/>
    <p:sldId id="298" r:id="rId28"/>
    <p:sldId id="291" r:id="rId29"/>
    <p:sldId id="292" r:id="rId30"/>
    <p:sldId id="293" r:id="rId31"/>
    <p:sldId id="294" r:id="rId32"/>
    <p:sldId id="272" r:id="rId33"/>
    <p:sldId id="273" r:id="rId34"/>
    <p:sldId id="274" r:id="rId35"/>
    <p:sldId id="275" r:id="rId36"/>
    <p:sldId id="276" r:id="rId37"/>
    <p:sldId id="278" r:id="rId38"/>
    <p:sldId id="277" r:id="rId39"/>
    <p:sldId id="279" r:id="rId40"/>
    <p:sldId id="280" r:id="rId41"/>
    <p:sldId id="281" r:id="rId42"/>
    <p:sldId id="282" r:id="rId43"/>
    <p:sldId id="283" r:id="rId44"/>
    <p:sldId id="284" r:id="rId45"/>
    <p:sldId id="28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73" autoAdjust="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cs typeface="Calibri Light"/>
              </a:rPr>
              <a:t>Algoritmi</a:t>
            </a:r>
            <a:r>
              <a:rPr lang="en-US" dirty="0">
                <a:cs typeface="Calibri Light"/>
              </a:rPr>
              <a:t> </a:t>
            </a:r>
            <a:r>
              <a:rPr lang="ro-RO" dirty="0">
                <a:cs typeface="Calibri Light"/>
              </a:rPr>
              <a:t>probabiliști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Monte Carlo &amp; Las Vegas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 exact, vom arata ca Prob[Dr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≠ 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O]≥1/2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 arata ca pentru fiecare r, cu proprietatea ca Dr=O, exista un r’ “croit” pentru r astfel incat Dr’ ≠</a:t>
            </a:r>
            <a:r>
              <a:rPr lang="ro-RO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O.</a:t>
            </a:r>
            <a:endParaRPr lang="ro-RO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Daca D≠O, exista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astfel încât di,j≠0.  </a:t>
            </a:r>
          </a:p>
          <a:p>
            <a:pPr marL="0" indent="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Alegem v - un vector de lungime n cu toate elementele 0, mai puțin elementul de pe poziția j.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84A840-23E0-C3DA-175B-FB460C69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86" y="3667736"/>
            <a:ext cx="6035706" cy="31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5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 exact, vom arata ca Prob[Dr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≠ 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O]≥1/2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45711"/>
              </a:xfrm>
            </p:spPr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 r un vector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=O. </a:t>
                </a:r>
                <a:b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o-RO" sz="28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Putem calcula un vector r’=</a:t>
                </a:r>
                <a:r>
                  <a:rPr lang="ro-RO" sz="28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r+v</a:t>
                </a:r>
                <a:r>
                  <a:rPr lang="ro-RO" sz="28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sz="28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Deoarece v este 0 peste tot mai puțin pe poziția j, r’ va fi identic cu r peste tot, mai puțin pe poziția j, unde va fi </a:t>
                </a:r>
                <a14:m>
                  <m:oMath xmlns:m="http://schemas.openxmlformats.org/officeDocument/2006/math">
                    <m:r>
                      <a:rPr lang="ro-RO" sz="28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’</m:t>
                        </m:r>
                      </m:e>
                      <m:sub>
                        <m:r>
                          <a:rPr lang="ro-RO" sz="28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err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err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err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800" b="0" i="1" u="none" strike="noStrike" dirty="0" err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o-RO" sz="28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2.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45711"/>
              </a:xfrm>
              <a:blipFill>
                <a:blip r:embed="rId2"/>
                <a:stretch>
                  <a:fillRect l="-1217" t="-5923" b="-313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D84A840-23E0-C3DA-175B-FB460C69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86" y="3667736"/>
            <a:ext cx="6035706" cy="31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75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 exact, vom arata ca Prob[Dr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≠ 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O]≥1/2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45711"/>
              </a:xfrm>
            </p:spPr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 r un vector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=O. </a:t>
                </a:r>
                <a:b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 fiecare vector astfel generat, putem calcula un vector r’=</a:t>
                </a:r>
                <a:r>
                  <a:rPr lang="ro-RO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r+v</a:t>
                </a: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sz="28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Deoarece v este 0 peste tot mai puțin pe poziția j, r’ va fi identic cu r peste tot, mai puțin pe poziția j, unde va fi </a:t>
                </a:r>
                <a14:m>
                  <m:oMath xmlns:m="http://schemas.openxmlformats.org/officeDocument/2006/math">
                    <m:r>
                      <a:rPr lang="ro-RO" sz="28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’</m:t>
                        </m:r>
                      </m:e>
                      <m:sub>
                        <m:r>
                          <a:rPr lang="ro-RO" sz="28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err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err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err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800" b="0" i="1" u="none" strike="noStrike" dirty="0" err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o-RO" sz="28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2.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45711"/>
              </a:xfrm>
              <a:blipFill>
                <a:blip r:embed="rId2"/>
                <a:stretch>
                  <a:fillRect l="-1217" t="-5923" b="-313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D84A840-23E0-C3DA-175B-FB460C69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86" y="3667736"/>
            <a:ext cx="6035706" cy="31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28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 exact, vom arata ca Prob[Dr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≠ 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O]≥1/2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45711"/>
              </a:xfrm>
            </p:spPr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 r un vector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=O. </a:t>
                </a:r>
                <a:b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 fiecare vector astfel generat, putem calcula un vector r’=</a:t>
                </a:r>
                <a:r>
                  <a:rPr lang="ro-RO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r+v</a:t>
                </a: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Deoarece v este 0 peste tot mai puțin pe poziția j, r’ va fi identic cu r peste tot, mai puțin pe poziția j, unde va fi </a:t>
                </a:r>
                <a14:m>
                  <m:oMath xmlns:m="http://schemas.openxmlformats.org/officeDocument/2006/math">
                    <m:r>
                      <a:rPr lang="ro-RO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’</m:t>
                        </m:r>
                      </m:e>
                      <m:sub>
                        <m: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800" b="0" i="1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2.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45711"/>
              </a:xfrm>
              <a:blipFill>
                <a:blip r:embed="rId2"/>
                <a:stretch>
                  <a:fillRect l="-1217" t="-5923" b="-313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D84A840-23E0-C3DA-175B-FB460C69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86" y="3667736"/>
            <a:ext cx="6035706" cy="31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4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 exact, vom arata ca Prob[Dr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≠ 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O]≥1/2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45711"/>
              </a:xfrm>
            </p:spPr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 r un vector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=O. </a:t>
                </a:r>
                <a:b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 fiecare vector astfel generat, putem calcula un vector r’=</a:t>
                </a:r>
                <a:r>
                  <a:rPr lang="ro-RO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r+v</a:t>
                </a: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Deoarece v este 0 peste tot mai puțin pe poziția j, r’ va fi identic cu r peste tot, mai puțin pe poziția j, unde va fi </a:t>
                </a:r>
                <a14:m>
                  <m:oMath xmlns:m="http://schemas.openxmlformats.org/officeDocument/2006/math">
                    <m:r>
                      <a:rPr lang="ro-RO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’</m:t>
                        </m:r>
                      </m:e>
                      <m:sub>
                        <m: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800" b="0" i="1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2.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45711"/>
              </a:xfrm>
              <a:blipFill>
                <a:blip r:embed="rId2"/>
                <a:stretch>
                  <a:fillRect l="-1217" t="-5923" b="-313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D84A840-23E0-C3DA-175B-FB460C69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86" y="3667736"/>
            <a:ext cx="6035706" cy="31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2A7D3-F70C-BBAF-29F2-57A08EFCAB6D}"/>
              </a:ext>
            </a:extLst>
          </p:cNvPr>
          <p:cNvSpPr txBox="1"/>
          <p:nvPr/>
        </p:nvSpPr>
        <p:spPr>
          <a:xfrm>
            <a:off x="923026" y="3968151"/>
            <a:ext cx="4002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 cale de consecință avem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Dr’=D(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r+v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)≠O.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Am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aratat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ca: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fiecare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 cu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proprietatea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 ne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furnizeaza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un false positive (Dr=O),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construim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macar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un r’,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unic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astfel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incat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Dr’≠O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Deci Prob[Dr=O,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iar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D≠O]&lt;½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q.e.d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5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 exact, vom arata ca Prob[Dr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≠ 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O]≥1/2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45711"/>
              </a:xfrm>
            </p:spPr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 r un vector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=O. </a:t>
                </a:r>
                <a:b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 fiecare vector astfel generat, putem calcula un vector r’=</a:t>
                </a:r>
                <a:r>
                  <a:rPr lang="ro-RO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r+v</a:t>
                </a: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Deoarece v este 0 peste tot mai puțin pe poziția j, r’ va fi identic cu r peste tot, mai puțin pe poziția j, unde va fi </a:t>
                </a:r>
                <a14:m>
                  <m:oMath xmlns:m="http://schemas.openxmlformats.org/officeDocument/2006/math">
                    <m:r>
                      <a:rPr lang="ro-RO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’</m:t>
                        </m:r>
                      </m:e>
                      <m:sub>
                        <m: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800" b="0" i="1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2.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45711"/>
              </a:xfrm>
              <a:blipFill>
                <a:blip r:embed="rId2"/>
                <a:stretch>
                  <a:fillRect l="-1217" t="-5923" b="-313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D84A840-23E0-C3DA-175B-FB460C69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86" y="3667736"/>
            <a:ext cx="6035706" cy="31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2A7D3-F70C-BBAF-29F2-57A08EFCAB6D}"/>
              </a:ext>
            </a:extLst>
          </p:cNvPr>
          <p:cNvSpPr txBox="1"/>
          <p:nvPr/>
        </p:nvSpPr>
        <p:spPr>
          <a:xfrm>
            <a:off x="923026" y="3968151"/>
            <a:ext cx="4002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 cale de consecință avem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Dr’=D(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r+v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)≠O.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aratat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fiecare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 cu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proprietatea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 ne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furnizeaza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 false positive (Dr=O),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construim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 r’,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astfel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Dr’≠O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Deci Prob[Dr=O,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iar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D≠O]&lt;½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q.e.d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0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 exact, vom arata ca Prob[Dr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≠ 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O]≥1/2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45711"/>
              </a:xfrm>
            </p:spPr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 r un vector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r>
                  <a:rPr lang="es-ES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=O. </a:t>
                </a:r>
                <a:b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 fiecare vector astfel generat, putem calcula un vector r’=</a:t>
                </a:r>
                <a:r>
                  <a:rPr lang="ro-RO" sz="28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r+v</a:t>
                </a: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Deoarece v este 0 peste tot mai puțin pe poziția j, r’ va fi identic cu r peste tot, mai puțin pe poziția j, unde va fi </a:t>
                </a:r>
                <a14:m>
                  <m:oMath xmlns:m="http://schemas.openxmlformats.org/officeDocument/2006/math">
                    <m:r>
                      <a:rPr lang="ro-RO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’</m:t>
                        </m:r>
                      </m:e>
                      <m:sub>
                        <m: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o-RO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o-RO" sz="28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800" b="0" i="1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800" b="0" i="1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o-RO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o-RO" sz="2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2.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45711"/>
              </a:xfrm>
              <a:blipFill>
                <a:blip r:embed="rId2"/>
                <a:stretch>
                  <a:fillRect l="-1217" t="-5923" b="-313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D84A840-23E0-C3DA-175B-FB460C69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86" y="3667736"/>
            <a:ext cx="6035706" cy="31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2A7D3-F70C-BBAF-29F2-57A08EFCAB6D}"/>
              </a:ext>
            </a:extLst>
          </p:cNvPr>
          <p:cNvSpPr txBox="1"/>
          <p:nvPr/>
        </p:nvSpPr>
        <p:spPr>
          <a:xfrm>
            <a:off x="923026" y="3968151"/>
            <a:ext cx="4002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 cale de consecință avem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Dr’=D(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r+v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)≠O.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aratat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fiecare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 cu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proprietatea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 ne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furnizeaza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 false positive (Dr=O),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construim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 r’,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astfel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Dr’≠O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Deci Prob[Dr=O,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D≠O]&lt;½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q.e.d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741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F9E-117B-8BB2-DEEA-8CC0B37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Solovay</a:t>
            </a:r>
            <a:r>
              <a:rPr lang="en-US" dirty="0"/>
              <a:t>-Strassen Test</a:t>
            </a:r>
            <a:r>
              <a:rPr lang="ro-RO" dirty="0"/>
              <a:t> (</a:t>
            </a:r>
            <a:r>
              <a:rPr lang="ro-RO" dirty="0" err="1"/>
              <a:t>slides</a:t>
            </a:r>
            <a:r>
              <a:rPr lang="ro-RO" dirty="0"/>
              <a:t> 27-28)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Defintitii:</a:t>
                </a:r>
              </a:p>
              <a:p>
                <a:r>
                  <a:rPr lang="en-US" dirty="0" err="1"/>
                  <a:t>Simbolul</a:t>
                </a:r>
                <a:r>
                  <a:rPr lang="en-US" dirty="0"/>
                  <a:t> Legendre – </a:t>
                </a:r>
                <a:r>
                  <a:rPr lang="en-US" sz="2200" dirty="0" err="1"/>
                  <a:t>pentru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orice</a:t>
                </a:r>
                <a:r>
                  <a:rPr lang="en-US" sz="2200" dirty="0"/>
                  <a:t> nu</a:t>
                </a:r>
                <a:r>
                  <a:rPr lang="ro-RO" sz="2200" dirty="0"/>
                  <a:t>măr prim </a:t>
                </a:r>
                <a:r>
                  <a:rPr lang="ro-RO" sz="2200" i="1" dirty="0"/>
                  <a:t>p, </a:t>
                </a:r>
                <a:r>
                  <a:rPr lang="ro-RO" sz="2200" dirty="0"/>
                  <a:t>avem:</a:t>
                </a:r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𝑐𝑚𝑚𝑑𝑐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|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.î. </m:t>
                            </m:r>
                            <m:sSup>
                              <m:sSupPr>
                                <m:ctrlP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|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𝑎𝑙𝑓𝑒𝑙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1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F9E-117B-8BB2-DEEA-8CC0B37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Solovay</a:t>
            </a:r>
            <a:r>
              <a:rPr lang="en-US" dirty="0"/>
              <a:t>-Strassen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Defintitii:</a:t>
                </a:r>
              </a:p>
              <a:p>
                <a:r>
                  <a:rPr lang="en-US" dirty="0" err="1"/>
                  <a:t>Simbolul</a:t>
                </a:r>
                <a:r>
                  <a:rPr lang="en-US" dirty="0"/>
                  <a:t> Legendre – </a:t>
                </a:r>
                <a:r>
                  <a:rPr lang="en-US" sz="2200" dirty="0" err="1"/>
                  <a:t>pentru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orice</a:t>
                </a:r>
                <a:r>
                  <a:rPr lang="en-US" sz="2200" dirty="0"/>
                  <a:t> nu</a:t>
                </a:r>
                <a:r>
                  <a:rPr lang="ro-RO" sz="2200" dirty="0"/>
                  <a:t>măr prim </a:t>
                </a:r>
                <a:r>
                  <a:rPr lang="ro-RO" sz="2200" i="1" dirty="0"/>
                  <a:t>p, </a:t>
                </a:r>
                <a:r>
                  <a:rPr lang="ro-RO" sz="2200" dirty="0"/>
                  <a:t>avem:</a:t>
                </a:r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𝑐𝑚𝑚𝑑𝑐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|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.î. </m:t>
                            </m:r>
                            <m:sSup>
                              <m:sSupPr>
                                <m:ctrlP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|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𝑎𝑙𝑓𝑒𝑙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o-RO" dirty="0"/>
                  <a:t>Ex: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𝑐𝑚𝑚𝑑𝑐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7,10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=1;10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𝑟𝑒𝑧𝑖𝑑𝑢𝑢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𝑞𝑢𝑎𝑑𝑟𝑎𝑡𝑖𝑐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o-RO" dirty="0"/>
                  <a:t>Ex: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𝑐𝑚𝑚𝑑𝑐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5,11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o-R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699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F9E-117B-8BB2-DEEA-8CC0B37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Solovay</a:t>
            </a:r>
            <a:r>
              <a:rPr lang="en-US" dirty="0"/>
              <a:t>-Strassen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Defintitii:</a:t>
                </a:r>
              </a:p>
              <a:p>
                <a:r>
                  <a:rPr lang="en-US" dirty="0" err="1"/>
                  <a:t>Simbolul</a:t>
                </a:r>
                <a:r>
                  <a:rPr lang="en-US" dirty="0"/>
                  <a:t> Legendre – </a:t>
                </a:r>
                <a:r>
                  <a:rPr lang="en-US" sz="2200" dirty="0" err="1"/>
                  <a:t>pentru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orice</a:t>
                </a:r>
                <a:r>
                  <a:rPr lang="en-US" sz="2200" dirty="0"/>
                  <a:t> nu</a:t>
                </a:r>
                <a:r>
                  <a:rPr lang="ro-RO" sz="2200" dirty="0"/>
                  <a:t>măr prim </a:t>
                </a:r>
                <a:r>
                  <a:rPr lang="ro-RO" sz="2200" i="1" dirty="0"/>
                  <a:t>p, </a:t>
                </a:r>
                <a:r>
                  <a:rPr lang="ro-RO" sz="2200" dirty="0"/>
                  <a:t>avem:</a:t>
                </a:r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𝑐𝑚𝑚𝑑𝑐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|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.î. </m:t>
                            </m:r>
                            <m:sSup>
                              <m:sSupPr>
                                <m:ctrlP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| 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𝑎𝑙𝑓𝑒𝑙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ro-RO" dirty="0"/>
                  <a:t>Simbolul Jacobi – </a:t>
                </a:r>
                <a:r>
                  <a:rPr lang="ro-RO" sz="2200" dirty="0"/>
                  <a:t>generalizare pentru un </a:t>
                </a:r>
                <a:r>
                  <a:rPr lang="ro-RO" sz="2200" i="1" dirty="0"/>
                  <a:t>n</a:t>
                </a:r>
                <a:r>
                  <a:rPr lang="ro-RO" sz="2200" dirty="0"/>
                  <a:t> </a:t>
                </a:r>
                <a:r>
                  <a:rPr lang="en-US" sz="2200" dirty="0"/>
                  <a:t>impar</a:t>
                </a:r>
                <a:r>
                  <a:rPr lang="ro-RO" sz="2200" dirty="0"/>
                  <a:t>, nu neapărat prim</a:t>
                </a:r>
              </a:p>
              <a:p>
                <a:r>
                  <a:rPr lang="ro-RO" sz="2200" dirty="0"/>
                  <a:t>Fie descompunerea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lui</a:t>
                </a:r>
                <a:r>
                  <a:rPr lang="en-US" sz="2200" dirty="0"/>
                  <a:t> </a:t>
                </a:r>
                <a:r>
                  <a:rPr lang="en-US" sz="2200" i="1" dirty="0"/>
                  <a:t>n</a:t>
                </a:r>
                <a:r>
                  <a:rPr lang="en-US" sz="2200" dirty="0"/>
                  <a:t> </a:t>
                </a:r>
                <a:r>
                  <a:rPr lang="ro-RO" sz="2200" dirty="0"/>
                  <a:t>în factori primi: </a:t>
                </a:r>
                <a14:m>
                  <m:oMath xmlns:m="http://schemas.openxmlformats.org/officeDocument/2006/math"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ro-RO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ro-RO" sz="2200" dirty="0"/>
                  <a:t> 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atunci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avem</a:t>
                </a:r>
                <a:r>
                  <a:rPr lang="en-US" sz="2200" dirty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o-RO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17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AB05-1BC8-0977-DE8A-790037AE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26.</a:t>
            </a:r>
            <a:b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Observatie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Daca </a:t>
            </a:r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=C, atunci algoritmul returnează mereu “DA”</a:t>
            </a:r>
            <a:b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A(Br)=(AB)r=Cr - deci algoritmul va returna “DA”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FA7F-9AF9-25AC-6118-DFC252A1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Afirmatie 2: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Daca AB≠C, atunci Prob[ABr≠Cr]≥1/2</a:t>
            </a:r>
          </a:p>
          <a:p>
            <a:pPr marL="0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28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F9E-117B-8BB2-DEEA-8CC0B37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Solovay</a:t>
            </a:r>
            <a:r>
              <a:rPr lang="en-US" dirty="0"/>
              <a:t>-Strassen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Simbolul Jacobi – </a:t>
                </a:r>
                <a:r>
                  <a:rPr lang="ro-RO" sz="2200" dirty="0"/>
                  <a:t>generalizare pentru un </a:t>
                </a:r>
                <a:r>
                  <a:rPr lang="ro-RO" sz="2200" i="1" dirty="0"/>
                  <a:t>n</a:t>
                </a:r>
                <a:r>
                  <a:rPr lang="ro-RO" sz="2200" dirty="0"/>
                  <a:t> </a:t>
                </a:r>
                <a:r>
                  <a:rPr lang="en-US" sz="2200" dirty="0"/>
                  <a:t>impar</a:t>
                </a:r>
                <a:r>
                  <a:rPr lang="ro-RO" sz="2200" dirty="0"/>
                  <a:t>, nu neapărat prim</a:t>
                </a:r>
              </a:p>
              <a:p>
                <a:r>
                  <a:rPr lang="ro-RO" sz="2200" dirty="0"/>
                  <a:t>Fie descompunerea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lui</a:t>
                </a:r>
                <a:r>
                  <a:rPr lang="en-US" sz="2200" dirty="0"/>
                  <a:t> </a:t>
                </a:r>
                <a:r>
                  <a:rPr lang="en-US" sz="2200" i="1" dirty="0"/>
                  <a:t>n</a:t>
                </a:r>
                <a:r>
                  <a:rPr lang="en-US" sz="2200" dirty="0"/>
                  <a:t> </a:t>
                </a:r>
                <a:r>
                  <a:rPr lang="ro-RO" sz="2200" dirty="0"/>
                  <a:t>în factori primi: </a:t>
                </a:r>
                <a14:m>
                  <m:oMath xmlns:m="http://schemas.openxmlformats.org/officeDocument/2006/math"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ro-RO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ro-RO" sz="2200" dirty="0"/>
                  <a:t> 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atunci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avem</a:t>
                </a:r>
                <a:r>
                  <a:rPr lang="en-US" sz="2200" dirty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o-RO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Ex: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:21=3∗7;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𝑑𝑒𝑐𝑖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200" dirty="0"/>
                      <m:t>=</m:t>
                    </m:r>
                    <m:r>
                      <m:rPr>
                        <m:nor/>
                      </m:rPr>
                      <a:rPr lang="en-US" sz="2200" b="0" i="0" dirty="0" smtClean="0"/>
                      <m:t> [</m:t>
                    </m:r>
                    <m:f>
                      <m:f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sz="2200" b="0" i="0" dirty="0" smtClean="0"/>
                      <m:t>] ∗</m:t>
                    </m:r>
                    <m:r>
                      <m:rPr>
                        <m:nor/>
                      </m:rPr>
                      <a:rPr lang="en-US" sz="2200" dirty="0"/>
                      <m:t>[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m:rPr>
                        <m:nor/>
                      </m:rPr>
                      <a:rPr lang="en-US" sz="2200" dirty="0"/>
                      <m:t>]</m:t>
                    </m:r>
                    <m:r>
                      <m:rPr>
                        <m:nor/>
                      </m:rPr>
                      <a:rPr lang="en-US" sz="2200" b="0" i="0" dirty="0" smtClean="0"/>
                      <m:t>=</m:t>
                    </m:r>
                    <m:r>
                      <m:rPr>
                        <m:nor/>
                      </m:rPr>
                      <a:rPr lang="en-US" sz="2200" b="0" i="0" dirty="0" smtClean="0">
                        <a:solidFill>
                          <a:srgbClr val="FF0000"/>
                        </a:solidFill>
                      </a:rPr>
                      <m:t>0</m:t>
                    </m:r>
                  </m:oMath>
                </a14:m>
                <a:r>
                  <a:rPr lang="en-US" sz="2200" dirty="0"/>
                  <a:t>;</a:t>
                </a:r>
              </a:p>
              <a:p>
                <a:r>
                  <a:rPr lang="en-US" sz="2200" dirty="0"/>
                  <a:t>Ex: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:21=3∗7;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𝑑𝑒𝑐𝑖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200" dirty="0"/>
                      <m:t>=</m:t>
                    </m:r>
                    <m:r>
                      <m:rPr>
                        <m:nor/>
                      </m:rPr>
                      <a:rPr lang="en-US" sz="2200" b="0" i="0" dirty="0" smtClean="0"/>
                      <m:t> [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sz="2200" b="0" i="0" dirty="0" smtClean="0"/>
                      <m:t>] ∗</m:t>
                    </m:r>
                    <m:r>
                      <m:rPr>
                        <m:nor/>
                      </m:rPr>
                      <a:rPr lang="en-US" sz="2200" dirty="0"/>
                      <m:t>[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m:rPr>
                        <m:nor/>
                      </m:rPr>
                      <a:rPr lang="en-US" sz="2200" dirty="0"/>
                      <m:t>]</m:t>
                    </m:r>
                    <m:r>
                      <m:rPr>
                        <m:nor/>
                      </m:rPr>
                      <a:rPr lang="en-US" sz="2200" b="0" i="0" dirty="0" smtClean="0"/>
                      <m:t>=1∗−1=−1</m:t>
                    </m:r>
                  </m:oMath>
                </a14:m>
                <a:r>
                  <a:rPr lang="en-US" sz="2200" dirty="0"/>
                  <a:t>;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87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F9E-117B-8BB2-DEEA-8CC0B37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Solovay</a:t>
            </a:r>
            <a:r>
              <a:rPr lang="en-US" dirty="0"/>
              <a:t>-Strassen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Simbolul Jacobi – </a:t>
                </a:r>
                <a:r>
                  <a:rPr lang="ro-RO" sz="2200" dirty="0"/>
                  <a:t>generalizare pentru un </a:t>
                </a:r>
                <a:r>
                  <a:rPr lang="ro-RO" sz="2200" i="1" dirty="0"/>
                  <a:t>n</a:t>
                </a:r>
                <a:r>
                  <a:rPr lang="ro-RO" sz="2200" dirty="0"/>
                  <a:t> </a:t>
                </a:r>
                <a:r>
                  <a:rPr lang="en-US" sz="2200" dirty="0"/>
                  <a:t>impar</a:t>
                </a:r>
                <a:r>
                  <a:rPr lang="ro-RO" sz="2200" dirty="0"/>
                  <a:t>, nu neapărat prim</a:t>
                </a:r>
              </a:p>
              <a:p>
                <a:r>
                  <a:rPr lang="ro-RO" sz="2200" dirty="0"/>
                  <a:t>Fie descompunerea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lui</a:t>
                </a:r>
                <a:r>
                  <a:rPr lang="en-US" sz="2200" dirty="0"/>
                  <a:t> </a:t>
                </a:r>
                <a:r>
                  <a:rPr lang="en-US" sz="2200" i="1" dirty="0"/>
                  <a:t>n</a:t>
                </a:r>
                <a:r>
                  <a:rPr lang="en-US" sz="2200" dirty="0"/>
                  <a:t> </a:t>
                </a:r>
                <a:r>
                  <a:rPr lang="ro-RO" sz="2200" dirty="0"/>
                  <a:t>în factori primi: </a:t>
                </a:r>
                <a14:m>
                  <m:oMath xmlns:m="http://schemas.openxmlformats.org/officeDocument/2006/math"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ro-RO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ro-RO" sz="2200" dirty="0"/>
                  <a:t> 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atunci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avem</a:t>
                </a:r>
                <a:r>
                  <a:rPr lang="en-US" sz="2200" dirty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o-RO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 err="1"/>
                  <a:t>Dac</a:t>
                </a:r>
                <a:r>
                  <a:rPr lang="ro-RO" sz="2200" dirty="0"/>
                  <a:t>ă </a:t>
                </a:r>
                <a:r>
                  <a:rPr lang="ro-RO" sz="2200" i="1" dirty="0"/>
                  <a:t>n</a:t>
                </a:r>
                <a:r>
                  <a:rPr lang="ro-RO" sz="2200" dirty="0"/>
                  <a:t> este prim, atunci simbolul Jacobi este egal cu simbolul Legendre. 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788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B0F9E-117B-8BB2-DEEA-8CC0B37A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/>
              <a:t>The Solovay-Strassen 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2366" y="2194102"/>
                <a:ext cx="3427001" cy="3908586"/>
              </a:xfrm>
            </p:spPr>
            <p:txBody>
              <a:bodyPr>
                <a:normAutofit/>
              </a:bodyPr>
              <a:lstStyle/>
              <a:p>
                <a:r>
                  <a:rPr lang="ro-RO" sz="2000" dirty="0"/>
                  <a:t>Simbolul Jacobi – generalizare pentru un </a:t>
                </a:r>
                <a:r>
                  <a:rPr lang="ro-RO" sz="2000" i="1" dirty="0"/>
                  <a:t>n</a:t>
                </a:r>
                <a:r>
                  <a:rPr lang="ro-RO" sz="2000" dirty="0"/>
                  <a:t> </a:t>
                </a:r>
                <a:r>
                  <a:rPr lang="en-US" sz="2000" dirty="0"/>
                  <a:t>impar</a:t>
                </a:r>
                <a:r>
                  <a:rPr lang="ro-RO" sz="2000" dirty="0"/>
                  <a:t>, nu neapărat prim</a:t>
                </a:r>
              </a:p>
              <a:p>
                <a:r>
                  <a:rPr lang="ro-RO" sz="2000" dirty="0"/>
                  <a:t>Fie descompunerea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lui</a:t>
                </a:r>
                <a:r>
                  <a:rPr lang="en-US" sz="2000" dirty="0"/>
                  <a:t> </a:t>
                </a:r>
                <a:r>
                  <a:rPr lang="en-US" sz="2000" i="1" dirty="0"/>
                  <a:t>n</a:t>
                </a:r>
                <a:r>
                  <a:rPr lang="en-US" sz="2000" dirty="0"/>
                  <a:t> </a:t>
                </a:r>
                <a:r>
                  <a:rPr lang="ro-RO" sz="2000" dirty="0"/>
                  <a:t>în factori primi: </a:t>
                </a:r>
                <a14:m>
                  <m:oMath xmlns:m="http://schemas.openxmlformats.org/officeDocument/2006/math">
                    <m:r>
                      <a:rPr lang="ro-RO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ro-RO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ro-RO" sz="2000" dirty="0"/>
                  <a:t> 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atunci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avem</a:t>
                </a:r>
                <a:r>
                  <a:rPr lang="en-US" sz="2000" dirty="0"/>
                  <a:t>:</a:t>
                </a:r>
              </a:p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o-RO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Dac</a:t>
                </a:r>
                <a:r>
                  <a:rPr lang="ro-RO" sz="2000" dirty="0"/>
                  <a:t>ă </a:t>
                </a:r>
                <a:r>
                  <a:rPr lang="ro-RO" sz="2000" i="1" dirty="0"/>
                  <a:t>n</a:t>
                </a:r>
                <a:r>
                  <a:rPr lang="ro-RO" sz="2000" dirty="0"/>
                  <a:t> este prim, atunci simbolul Jacobi este egal cu simbolul Legendre.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366" y="2194102"/>
                <a:ext cx="3427001" cy="3908586"/>
              </a:xfrm>
              <a:blipFill>
                <a:blip r:embed="rId2"/>
                <a:stretch>
                  <a:fillRect l="-1599" t="-1716" b="-26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FE64415-98E6-03EE-B81E-AA247EFA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40" y="1334706"/>
            <a:ext cx="7403053" cy="43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2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F9E-117B-8BB2-DEEA-8CC0B37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Solovay</a:t>
            </a:r>
            <a:r>
              <a:rPr lang="en-US" dirty="0"/>
              <a:t>-Strassen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o-RO" dirty="0"/>
                  <a:t>Simbolul Jacobi</a:t>
                </a:r>
                <a:r>
                  <a:rPr lang="en-GB" dirty="0"/>
                  <a:t>; </a:t>
                </a:r>
                <a:endParaRPr lang="en-US" dirty="0"/>
              </a:p>
              <a:p>
                <a:r>
                  <a:rPr lang="en-US" sz="2200" dirty="0" err="1"/>
                  <a:t>Propriet</a:t>
                </a:r>
                <a:r>
                  <a:rPr lang="ro-RO" sz="2200" dirty="0" err="1"/>
                  <a:t>ăți</a:t>
                </a:r>
                <a:r>
                  <a:rPr lang="ro-RO" sz="2200" dirty="0"/>
                  <a:t>: </a:t>
                </a:r>
              </a:p>
              <a:p>
                <a:r>
                  <a:rPr lang="ro-RO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ro-RO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≡±1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8 </m:t>
                            </m:r>
                          </m: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 |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 ±3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</m: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 |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𝑎𝑙𝑡𝑓𝑒𝑙</m:t>
                            </m:r>
                          </m:e>
                        </m:eqArr>
                      </m:e>
                    </m:d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15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F9E-117B-8BB2-DEEA-8CC0B37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Solovay</a:t>
            </a:r>
            <a:r>
              <a:rPr lang="en-US" dirty="0"/>
              <a:t>-Strassen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o-RO" dirty="0"/>
                  <a:t>Simbolul Jacobi</a:t>
                </a:r>
                <a:r>
                  <a:rPr lang="en-GB" dirty="0"/>
                  <a:t>; </a:t>
                </a:r>
                <a:endParaRPr lang="en-US" dirty="0"/>
              </a:p>
              <a:p>
                <a:r>
                  <a:rPr lang="en-US" sz="2200" dirty="0" err="1"/>
                  <a:t>Propriet</a:t>
                </a:r>
                <a:r>
                  <a:rPr lang="ro-RO" sz="2200" dirty="0" err="1"/>
                  <a:t>ăți</a:t>
                </a:r>
                <a:r>
                  <a:rPr lang="ro-RO" sz="2200" dirty="0"/>
                  <a:t>: </a:t>
                </a:r>
              </a:p>
              <a:p>
                <a:r>
                  <a:rPr lang="ro-RO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ro-RO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o-RO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≡±1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8 </m:t>
                            </m:r>
                          </m: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 |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 ±3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</m: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 |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𝑎𝑙𝑡𝑓𝑒𝑙</m:t>
                            </m:r>
                          </m:e>
                        </m:eqArr>
                      </m:e>
                    </m:d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pentru</a:t>
                </a:r>
                <a:r>
                  <a:rPr lang="en-US" sz="2200" dirty="0"/>
                  <a:t> </a:t>
                </a:r>
                <a:r>
                  <a:rPr lang="en-US" sz="2200" i="1" dirty="0"/>
                  <a:t>k</a:t>
                </a:r>
                <a:r>
                  <a:rPr lang="en-US" sz="2200" dirty="0"/>
                  <a:t> </a:t>
                </a:r>
                <a:r>
                  <a:rPr lang="ro-RO" sz="2200" dirty="0"/>
                  <a:t>și </a:t>
                </a:r>
                <a:r>
                  <a:rPr lang="en-GB" sz="2200" i="1" dirty="0"/>
                  <a:t>n</a:t>
                </a:r>
                <a:r>
                  <a:rPr lang="en-GB" sz="2200" dirty="0"/>
                  <a:t> </a:t>
                </a:r>
                <a:r>
                  <a:rPr lang="en-GB" sz="2200" dirty="0" err="1"/>
                  <a:t>impare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0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F9E-117B-8BB2-DEEA-8CC0B37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Solovay</a:t>
            </a:r>
            <a:r>
              <a:rPr lang="en-US" dirty="0"/>
              <a:t>-Strassen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Criteriul </a:t>
                </a:r>
                <a:r>
                  <a:rPr lang="en-US" dirty="0" err="1"/>
                  <a:t>lui</a:t>
                </a:r>
                <a:r>
                  <a:rPr lang="en-US" dirty="0"/>
                  <a:t> Euler </a:t>
                </a:r>
                <a:r>
                  <a:rPr lang="ro-RO" dirty="0"/>
                  <a:t>–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orice</a:t>
                </a:r>
                <a:r>
                  <a:rPr lang="en-US" dirty="0"/>
                  <a:t> num</a:t>
                </a:r>
                <a:r>
                  <a:rPr lang="ro-RO" dirty="0" err="1"/>
                  <a:t>ăr</a:t>
                </a:r>
                <a:r>
                  <a:rPr lang="ro-RO" dirty="0"/>
                  <a:t> prim impar </a:t>
                </a:r>
                <a:r>
                  <a:rPr lang="ro-RO" i="1" dirty="0"/>
                  <a:t>p </a:t>
                </a:r>
                <a:r>
                  <a:rPr lang="ro-RO" dirty="0"/>
                  <a:t>și un număr întreg </a:t>
                </a:r>
                <a:r>
                  <a:rPr lang="en-GB" dirty="0"/>
                  <a:t>impar </a:t>
                </a:r>
                <a:r>
                  <a:rPr lang="ro-RO" i="1" dirty="0"/>
                  <a:t>b</a:t>
                </a:r>
                <a:r>
                  <a:rPr lang="ro-RO" dirty="0"/>
                  <a:t>, avem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2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r>
                              <a:rPr lang="ro-RO" sz="2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b="1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f>
                          <m:fPr>
                            <m:ctrlPr>
                              <a:rPr lang="en-US" sz="22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sz="22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2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200" b="1" dirty="0">
                    <a:solidFill>
                      <a:schemeClr val="tx2"/>
                    </a:solidFill>
                  </a:rPr>
                  <a:t> </a:t>
                </a:r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51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F9E-117B-8BB2-DEEA-8CC0B37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Solovay</a:t>
            </a:r>
            <a:r>
              <a:rPr lang="en-US" dirty="0"/>
              <a:t>-Strassen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538" y="1825625"/>
                <a:ext cx="10812262" cy="4351338"/>
              </a:xfrm>
            </p:spPr>
            <p:txBody>
              <a:bodyPr/>
              <a:lstStyle/>
              <a:p>
                <a:r>
                  <a:rPr lang="en-US" dirty="0"/>
                  <a:t>Criteriul </a:t>
                </a:r>
                <a:r>
                  <a:rPr lang="en-US" dirty="0" err="1"/>
                  <a:t>lui</a:t>
                </a:r>
                <a:r>
                  <a:rPr lang="en-US" dirty="0"/>
                  <a:t> Euler </a:t>
                </a:r>
                <a:r>
                  <a:rPr lang="ro-RO" dirty="0"/>
                  <a:t>–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orice</a:t>
                </a:r>
                <a:r>
                  <a:rPr lang="en-US" dirty="0"/>
                  <a:t> num</a:t>
                </a:r>
                <a:r>
                  <a:rPr lang="ro-RO" dirty="0" err="1"/>
                  <a:t>ăr</a:t>
                </a:r>
                <a:r>
                  <a:rPr lang="ro-RO" dirty="0"/>
                  <a:t> prim impar </a:t>
                </a:r>
                <a:r>
                  <a:rPr lang="ro-RO" i="1" dirty="0"/>
                  <a:t>p </a:t>
                </a:r>
                <a:r>
                  <a:rPr lang="ro-RO" dirty="0"/>
                  <a:t>și un număr întreg</a:t>
                </a:r>
                <a:r>
                  <a:rPr lang="en-GB"/>
                  <a:t> impar</a:t>
                </a:r>
                <a:r>
                  <a:rPr lang="ro-RO"/>
                  <a:t> </a:t>
                </a:r>
                <a:r>
                  <a:rPr lang="ro-RO" i="1" dirty="0"/>
                  <a:t>b</a:t>
                </a:r>
                <a:r>
                  <a:rPr lang="ro-RO" dirty="0"/>
                  <a:t>, avem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2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o-RO" sz="2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2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r>
                              <a:rPr lang="ro-RO" sz="22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</m:e>
                    </m:d>
                    <m:r>
                      <a:rPr lang="en-US" sz="2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f>
                          <m:fPr>
                            <m:ctrlPr>
                              <a:rPr lang="en-US" sz="22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sz="22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2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200" b="1" dirty="0">
                    <a:solidFill>
                      <a:schemeClr val="tx2"/>
                    </a:solidFill>
                  </a:rPr>
                  <a:t> </a:t>
                </a:r>
              </a:p>
              <a:p>
                <a:endParaRPr lang="en-US" sz="2200" dirty="0"/>
              </a:p>
              <a:p>
                <a:r>
                  <a:rPr lang="en-US" sz="2200" dirty="0" err="1"/>
                  <a:t>Dac</a:t>
                </a:r>
                <a:r>
                  <a:rPr lang="ro-RO" sz="2200" dirty="0"/>
                  <a:t>ă </a:t>
                </a:r>
                <a:r>
                  <a:rPr lang="ro-RO" sz="2200" i="1" dirty="0"/>
                  <a:t>p</a:t>
                </a:r>
                <a:r>
                  <a:rPr lang="ro-RO" sz="2200" dirty="0"/>
                  <a:t> </a:t>
                </a:r>
                <a:r>
                  <a:rPr lang="ro-RO" sz="2200" b="1" dirty="0"/>
                  <a:t>nu este prim </a:t>
                </a:r>
                <a:r>
                  <a:rPr lang="ro-RO" sz="2200" dirty="0"/>
                  <a:t>iar </a:t>
                </a:r>
                <a:r>
                  <a:rPr lang="ro-RO" sz="2200" i="1" dirty="0"/>
                  <a:t>b</a:t>
                </a:r>
                <a:r>
                  <a:rPr lang="ro-RO" sz="2200" dirty="0"/>
                  <a:t> </a:t>
                </a:r>
                <a:r>
                  <a:rPr lang="ro-RO" sz="2200" b="1" dirty="0"/>
                  <a:t>verifică criteriul lui Euler</a:t>
                </a:r>
                <a:r>
                  <a:rPr lang="ro-RO" sz="2200" dirty="0"/>
                  <a:t> atunci </a:t>
                </a:r>
                <a:r>
                  <a:rPr lang="ro-RO" sz="2200" b="1" i="1" dirty="0">
                    <a:solidFill>
                      <a:schemeClr val="tx2"/>
                    </a:solidFill>
                  </a:rPr>
                  <a:t>b</a:t>
                </a:r>
                <a:r>
                  <a:rPr lang="ro-RO" sz="2200" b="1" dirty="0">
                    <a:solidFill>
                      <a:schemeClr val="tx2"/>
                    </a:solidFill>
                  </a:rPr>
                  <a:t> este numit Euler </a:t>
                </a:r>
                <a:r>
                  <a:rPr lang="ro-RO" sz="2200" b="1" dirty="0" err="1">
                    <a:solidFill>
                      <a:schemeClr val="tx2"/>
                    </a:solidFill>
                  </a:rPr>
                  <a:t>Liar</a:t>
                </a:r>
                <a:r>
                  <a:rPr lang="ro-RO" sz="2200" b="1" dirty="0">
                    <a:solidFill>
                      <a:schemeClr val="tx2"/>
                    </a:solidFill>
                  </a:rPr>
                  <a:t> pentru </a:t>
                </a:r>
                <a:r>
                  <a:rPr lang="ro-RO" sz="2200" b="1" i="1" dirty="0">
                    <a:solidFill>
                      <a:schemeClr val="tx2"/>
                    </a:solidFill>
                  </a:rPr>
                  <a:t>p</a:t>
                </a:r>
              </a:p>
              <a:p>
                <a:r>
                  <a:rPr lang="ro-RO" sz="2200" dirty="0"/>
                  <a:t>Dacă </a:t>
                </a:r>
                <a:r>
                  <a:rPr lang="ro-RO" sz="2200" i="1" dirty="0"/>
                  <a:t>p</a:t>
                </a:r>
                <a:r>
                  <a:rPr lang="ro-RO" sz="2200" dirty="0"/>
                  <a:t> nu este prim, va exista cel puțin un element </a:t>
                </a:r>
                <a:r>
                  <a:rPr lang="ro-RO" sz="2200" i="1" dirty="0"/>
                  <a:t>b</a:t>
                </a:r>
                <a:r>
                  <a:rPr lang="ro-RO" sz="2200" dirty="0"/>
                  <a:t> din mulțimea </a:t>
                </a:r>
                <a:r>
                  <a:rPr lang="en-US" sz="2200" dirty="0"/>
                  <a:t>{</a:t>
                </a:r>
                <a:r>
                  <a:rPr lang="ro-RO" sz="2200" dirty="0"/>
                  <a:t>1, 2, ... </a:t>
                </a:r>
                <a:r>
                  <a:rPr lang="en-US" sz="2200" dirty="0"/>
                  <a:t>p</a:t>
                </a:r>
                <a:r>
                  <a:rPr lang="ro-RO" sz="2200" dirty="0"/>
                  <a:t>-1</a:t>
                </a:r>
                <a:r>
                  <a:rPr lang="en-US" sz="2200" dirty="0"/>
                  <a:t>} care s</a:t>
                </a:r>
                <a:r>
                  <a:rPr lang="ro-RO" sz="2200" dirty="0"/>
                  <a:t>ă nu verifice criteriul lui Euler</a:t>
                </a:r>
              </a:p>
              <a:p>
                <a:r>
                  <a:rPr lang="ro-RO" sz="2200" dirty="0"/>
                  <a:t>Ba mai mult, numărul </a:t>
                </a:r>
                <a:r>
                  <a:rPr lang="en-US" sz="2200" dirty="0"/>
                  <a:t>“</a:t>
                </a:r>
                <a:r>
                  <a:rPr lang="en-US" sz="2200" dirty="0" err="1"/>
                  <a:t>mincino</a:t>
                </a:r>
                <a:r>
                  <a:rPr lang="ro-RO" sz="2200" dirty="0" err="1"/>
                  <a:t>șilor</a:t>
                </a:r>
                <a:r>
                  <a:rPr lang="en-US" sz="2200" dirty="0"/>
                  <a:t>” </a:t>
                </a:r>
                <a:r>
                  <a:rPr lang="en-US" sz="2200" dirty="0" err="1"/>
                  <a:t>va</a:t>
                </a:r>
                <a:r>
                  <a:rPr lang="en-US" sz="2200" dirty="0"/>
                  <a:t> fi &lt;50%</a:t>
                </a:r>
                <a:endParaRPr lang="ro-RO" sz="2200" dirty="0"/>
              </a:p>
              <a:p>
                <a:pPr marL="0" indent="0">
                  <a:buNone/>
                </a:pPr>
                <a:endParaRPr lang="en-US" sz="2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538" y="1825625"/>
                <a:ext cx="10812262" cy="4351338"/>
              </a:xfrm>
              <a:blipFill>
                <a:blip r:embed="rId2"/>
                <a:stretch>
                  <a:fillRect l="-1015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093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F9E-117B-8BB2-DEEA-8CC0B37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Solovay</a:t>
            </a:r>
            <a:r>
              <a:rPr lang="en-US" dirty="0"/>
              <a:t>-Strassen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538" y="1825625"/>
                <a:ext cx="10812262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600" b="1" dirty="0" smtClean="0"/>
                        <m:t>Solovay</m:t>
                      </m:r>
                      <m:r>
                        <m:rPr>
                          <m:nor/>
                        </m:rPr>
                        <a:rPr lang="en-US" sz="2600" b="1" dirty="0" smtClean="0"/>
                        <m:t>−</m:t>
                      </m:r>
                      <m:r>
                        <m:rPr>
                          <m:nor/>
                        </m:rPr>
                        <a:rPr lang="en-US" sz="2600" b="1" dirty="0" smtClean="0"/>
                        <m:t>Strassen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(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n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𝑎𝑙𝑒𝑔𝑒𝑚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sPre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𝑎𝑙𝑒𝑎𝑡𝑜𝑟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1,2,…,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𝑐𝑚𝑚𝑑𝑐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&gt;1: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nu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prim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nu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prim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𝑝𝑟𝑖𝑚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538" y="1825625"/>
                <a:ext cx="10812262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02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0F9E-117B-8BB2-DEEA-8CC0B37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Solovay</a:t>
            </a:r>
            <a:r>
              <a:rPr lang="en-US" dirty="0"/>
              <a:t>-Strassen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538" y="1825625"/>
                <a:ext cx="10812262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600" b="1" dirty="0" smtClean="0"/>
                        <m:t>Solovay</m:t>
                      </m:r>
                      <m:r>
                        <m:rPr>
                          <m:nor/>
                        </m:rPr>
                        <a:rPr lang="en-US" sz="2600" b="1" dirty="0" smtClean="0"/>
                        <m:t>−</m:t>
                      </m:r>
                      <m:r>
                        <m:rPr>
                          <m:nor/>
                        </m:rPr>
                        <a:rPr lang="en-US" sz="2600" b="1" dirty="0" smtClean="0"/>
                        <m:t>Strassen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 (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n</m:t>
                      </m:r>
                      <m:r>
                        <m:rPr>
                          <m:nor/>
                        </m:rPr>
                        <a:rPr lang="en-US" sz="2600" b="0" i="0" dirty="0" smtClean="0"/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𝑎𝑙𝑒𝑔𝑒𝑚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sPre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𝑎𝑙𝑒𝑎𝑡𝑜𝑟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1,2,…,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𝑐𝑚𝑚𝑑𝑐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&gt;1: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nu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prim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nu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prim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𝑝𝑟𝑖𝑚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r>
                  <a:rPr lang="en-US" sz="2200" b="1" dirty="0"/>
                  <a:t>50% </a:t>
                </a:r>
                <a:r>
                  <a:rPr lang="ro-RO" sz="2200" b="1" dirty="0"/>
                  <a:t>șanse de ”false </a:t>
                </a:r>
                <a:r>
                  <a:rPr lang="ro-RO" sz="2200" b="1" dirty="0" err="1"/>
                  <a:t>positive</a:t>
                </a:r>
                <a:r>
                  <a:rPr lang="ro-RO" sz="2200" b="1" dirty="0"/>
                  <a:t>” – </a:t>
                </a:r>
                <a:r>
                  <a:rPr lang="ro-RO" sz="2200" b="1" i="1" dirty="0"/>
                  <a:t>a</a:t>
                </a:r>
                <a:r>
                  <a:rPr lang="ro-RO" sz="2200" b="1" dirty="0"/>
                  <a:t> să fie </a:t>
                </a:r>
                <a:r>
                  <a:rPr lang="ro-RO" sz="2200" b="1" dirty="0" err="1"/>
                  <a:t>Eulerian</a:t>
                </a:r>
                <a:r>
                  <a:rPr lang="ro-RO" sz="2200" b="1" dirty="0"/>
                  <a:t> </a:t>
                </a:r>
                <a:r>
                  <a:rPr lang="ro-RO" sz="2200" b="1" dirty="0" err="1"/>
                  <a:t>Liar</a:t>
                </a:r>
                <a:endParaRPr lang="ro-RO" sz="2200" b="1" dirty="0"/>
              </a:p>
              <a:p>
                <a:pPr marL="0" indent="0">
                  <a:buNone/>
                </a:pPr>
                <a:r>
                  <a:rPr lang="ro-RO" sz="2200" b="1" dirty="0"/>
                  <a:t>Complexitate: </a:t>
                </a:r>
                <a14:m>
                  <m:oMath xmlns:m="http://schemas.openxmlformats.org/officeDocument/2006/math">
                    <m:r>
                      <a:rPr lang="ro-RO" sz="22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o-RO" sz="2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200" b="1" i="1" smtClean="0">
                        <a:latin typeface="Cambria Math" panose="02040503050406030204" pitchFamily="18" charset="0"/>
                      </a:rPr>
                      <m:t>𝒍𝒐</m:t>
                    </m:r>
                    <m:sSup>
                      <m:sSupPr>
                        <m:ctrlPr>
                          <a:rPr lang="ro-RO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2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ro-RO" sz="2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o-RO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/>
                  <a:t> per </a:t>
                </a:r>
                <a:r>
                  <a:rPr lang="en-US" sz="2200" b="1" dirty="0" err="1"/>
                  <a:t>itera</a:t>
                </a:r>
                <a:r>
                  <a:rPr lang="ro-RO" sz="2200" b="1" dirty="0"/>
                  <a:t>ție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4DB32-C746-5254-1473-CAC527FD1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538" y="1825625"/>
                <a:ext cx="10812262" cy="4351338"/>
              </a:xfrm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810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Slide 32</a:t>
            </a:r>
            <a:r>
              <a:rPr lang="ro-RO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28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relatia</a:t>
            </a:r>
            <a:r>
              <a:rPr lang="en-GB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 </a:t>
            </a:r>
            <a:r>
              <a:rPr lang="en-GB" sz="28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recurenta</a:t>
            </a:r>
            <a:r>
              <a:rPr lang="en-GB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worst case pt basic quicksort:</a:t>
            </a:r>
            <a:endParaRPr lang="pt-BR" sz="2800" b="1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67367D-C75A-60D4-27CA-EE81BBEFCB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6458"/>
            <a:ext cx="9482847" cy="289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23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AB05-1BC8-0977-DE8A-790037AE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26.</a:t>
            </a:r>
            <a:b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Observatie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Daca </a:t>
            </a:r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=C, atunci algoritmul returnează mereu “DA”</a:t>
            </a:r>
            <a:b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A(Br)=(AB)r=Cr - deci algoritmul va returna “DA”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FA7F-9AF9-25AC-6118-DFC252A1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Afirmatie 2: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Daca AB≠C, atunci Prob[ABr≠Cr]≥1/2</a:t>
            </a:r>
            <a:endParaRPr 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 D=AB-C.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Ipoteza de lucru spune ca AB≠C, deci D≠On,n. Deci cu siguranta exista vectori r astfel incat Dr≠O. </a:t>
            </a:r>
            <a:endParaRPr lang="ro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Scopul este sa aratam ca exista o multitudine de astfel de valori pentru r. Mai exact, vom arata ca Prob[Dr≠O]≥1/2</a:t>
            </a:r>
          </a:p>
          <a:p>
            <a:pPr marL="0" indent="0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58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“Paranoid Quicksort” slide </a:t>
            </a:r>
            <a:r>
              <a:rPr lang="ro-RO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alege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pana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nimere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 s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alegem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 este un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”?</a:t>
            </a:r>
            <a:endParaRPr lang="ro-RO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cela </a:t>
            </a:r>
            <a:r>
              <a:rPr lang="ro-RO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</a:t>
            </a:r>
            <a:r>
              <a:rPr lang="ro-RO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iile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 si G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ro-RO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ăș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(¾)*n.</a:t>
            </a:r>
            <a:endParaRPr lang="ro-RO" sz="2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2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</a:t>
            </a:r>
            <a:r>
              <a:rPr lang="ro-RO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slab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este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acela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ori L, ori G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depășește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dimensiune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¾ *n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59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“Paranoid Quicksort” slide </a:t>
            </a:r>
            <a:r>
              <a:rPr lang="ro-RO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alege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pana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nimere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 s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alegem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 este un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”?</a:t>
            </a:r>
            <a:endParaRPr lang="ro-RO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cela 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iile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 si G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ro-RO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ăș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(¾)*n.</a:t>
            </a:r>
            <a:endParaRPr lang="ro-RO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</a:t>
            </a:r>
            <a:r>
              <a:rPr lang="ro-RO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slab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este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acela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ori L, ori G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depășește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s-ES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dimensiune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¾ *n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55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“Paranoid Quicksort” slide </a:t>
            </a:r>
            <a:r>
              <a:rPr lang="ro-RO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alege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pana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nimere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 s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alegem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 este un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”?</a:t>
            </a:r>
            <a:endParaRPr lang="ro-RO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cela 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iile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 si G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ro-RO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ăș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(¾)*n.</a:t>
            </a:r>
            <a:endParaRPr lang="ro-RO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slab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este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acela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ori L, ori G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depășește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dimensiune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¾ *n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7B9D8E-030C-1AAE-B13E-17942FFE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247" y="4790917"/>
            <a:ext cx="7433553" cy="170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06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“Paranoid Quicksort” slide </a:t>
            </a:r>
            <a:r>
              <a:rPr lang="ro-RO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Alegând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aleator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pivot, ce probabilitate este ca acel pivot ales sa fie “bun”?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 la fiecare pas al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trebuie sa repet alegerea unui pivot pana când nimeresc unul bun, in medie cate selecții trebuie făcute?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selecții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 T(n) un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numărul de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necesari in paranoid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este compus din: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iterații necesar pentru alegerea pivotului si partiționarea finala după un pivot “bun” (nr de iterații)*c*n</a:t>
            </a:r>
          </a:p>
        </p:txBody>
      </p:sp>
    </p:spTree>
    <p:extLst>
      <p:ext uri="{BB962C8B-B14F-4D97-AF65-F5344CB8AC3E}">
        <p14:creationId xmlns:p14="http://schemas.microsoft.com/office/powerpoint/2010/main" val="2124222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“Paranoid Quicksort” slide </a:t>
            </a:r>
            <a:r>
              <a:rPr lang="ro-RO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Alegând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aleator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pivot, ce probabilitate este ca acel pivot ales sa fie “bun”?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 la fiecare pas al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trebuie sa repet alegerea unui pivot pana când nimeresc unul bun, in medie cate selecții trebuie făcute?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selecții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 T(n) un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numărul de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necesari in paranoid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este compus din: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iterații necesar pentru alegerea pivotului si partiționarea finala după un pivot “bun” (nr de iterații)*c*n</a:t>
            </a:r>
          </a:p>
        </p:txBody>
      </p:sp>
    </p:spTree>
    <p:extLst>
      <p:ext uri="{BB962C8B-B14F-4D97-AF65-F5344CB8AC3E}">
        <p14:creationId xmlns:p14="http://schemas.microsoft.com/office/powerpoint/2010/main" val="2752478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“Paranoid Quicksort” slide 40: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Alegând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aleator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pivot, ce probabilitate este ca acel pivot ales sa fie “bun”?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 la fiecare pas al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trebuie sa repet alegerea unui pivot pana când nimeresc unul bun, in medie cate selecții trebuie făcute?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selecții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 T(n) un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numărul de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necesari in paranoid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este compus din: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iterații necesar pentru alegerea pivotului si partiționarea finala după un pivot “bun” (nr de iterații)*c*n</a:t>
            </a:r>
          </a:p>
        </p:txBody>
      </p:sp>
    </p:spTree>
    <p:extLst>
      <p:ext uri="{BB962C8B-B14F-4D97-AF65-F5344CB8AC3E}">
        <p14:creationId xmlns:p14="http://schemas.microsoft.com/office/powerpoint/2010/main" val="2925669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“Paranoid Quicksort” slide 40: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Alegând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aleator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pivot, ce probabilitate este ca acel pivot ales sa fie “bun”?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 la fiecare pas al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trebuie sa repet alegerea unui pivot pana când nimeresc unul bun, in medie cate selecții trebuie făcute?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selecții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 T(n) un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numărul de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necesari in paranoid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este compus din: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iterații necesar pentru alegerea pivotului si partiționarea finala după un pivot “bun” (nr de iterații)*c*n</a:t>
            </a:r>
          </a:p>
        </p:txBody>
      </p:sp>
    </p:spTree>
    <p:extLst>
      <p:ext uri="{BB962C8B-B14F-4D97-AF65-F5344CB8AC3E}">
        <p14:creationId xmlns:p14="http://schemas.microsoft.com/office/powerpoint/2010/main" val="2452713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“Paranoid Quicksort” slide 40: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Alegând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aleator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pivot, ce probabilitate este ca acel pivot ales sa fie “bun”?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 la fiecare pas al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trebuie sa repet alegerea unui pivot pana când nimeresc unul bun, in medie cate selecții trebuie făcute?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selecții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 T(n) un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numărul de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necesari in paranoid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este compus din: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iterații necesar pentru alegerea pivotului si partiționarea finala după un pivot “bun” (nr de iterații)*c*n</a:t>
            </a:r>
          </a:p>
        </p:txBody>
      </p:sp>
    </p:spTree>
    <p:extLst>
      <p:ext uri="{BB962C8B-B14F-4D97-AF65-F5344CB8AC3E}">
        <p14:creationId xmlns:p14="http://schemas.microsoft.com/office/powerpoint/2010/main" val="3543110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“Paranoid Quicksort” slide 40: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Alegând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aleator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pivot, ce probabilitate este ca acel pivot ales sa fie “bun”?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 la fiecare pas al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trebuie sa repet alegerea unui pivot pana când nimeresc unul bun, in medie cate selecții trebuie făcute?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selecții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 T(n) un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numărul de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necesari in paranoid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este compus din: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iterații necesar pentru alegerea pivotului si partiționarea finala după un pivot “bun” (nr de iterații)*c*n</a:t>
            </a:r>
          </a:p>
        </p:txBody>
      </p:sp>
    </p:spTree>
    <p:extLst>
      <p:ext uri="{BB962C8B-B14F-4D97-AF65-F5344CB8AC3E}">
        <p14:creationId xmlns:p14="http://schemas.microsoft.com/office/powerpoint/2010/main" val="859162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“Paranoid Quicksort” slide 40: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Alegând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aleator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pivot, ce probabilitate este ca acel pivot ales sa fie “bun”?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 la fiecare pas al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trebuie sa repet alegerea unui pivot pana când nimeresc unul bun, in medie cate selecții trebuie făcute?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selecții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 T(n) un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numărul de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necesari in paranoid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este compus din: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iterații necesar pentru alegerea pivotului si partiționarea finala după un pivot “bun” (nr de iterații)*c*n</a:t>
            </a:r>
          </a:p>
        </p:txBody>
      </p:sp>
    </p:spTree>
    <p:extLst>
      <p:ext uri="{BB962C8B-B14F-4D97-AF65-F5344CB8AC3E}">
        <p14:creationId xmlns:p14="http://schemas.microsoft.com/office/powerpoint/2010/main" val="293512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AB05-1BC8-0977-DE8A-790037AE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26.</a:t>
            </a:r>
            <a:b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Observatie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Daca </a:t>
            </a:r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=C, atunci algoritmul returnează mereu “DA”</a:t>
            </a:r>
            <a:b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A(Br)=(AB)r=Cr - deci algoritmul va returna “DA”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FA7F-9AF9-25AC-6118-DFC252A1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Afirmatie 2: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Daca AB≠C, atunci Prob[ABr≠Cr]≥1/2</a:t>
            </a:r>
            <a:endParaRPr 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 D=AB-C.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Ipoteza de lucru spune ca AB≠C, deci D≠On,n. Deci cu siguranta exista vectori r astfel incat Dr≠O.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Scopul este sa aratam ca exista o multitudine de astfel de valori pentru r. Mai exact, vom arata ca Prob[Dr≠O]≥1/2</a:t>
            </a:r>
          </a:p>
          <a:p>
            <a:pPr marL="0" indent="0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35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“Paranoid Quicksort” slide 40: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Alegând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aleator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pivot, ce probabilitate este ca acel pivot ales sa fie “bun”?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 la fiecare pas al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trebuie sa repet alegerea unui pivot pana când nimeresc unul bun, in medie cate selecții trebuie făcute?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selecții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 T(n) un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numărul de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necesari in paranoid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este compus din: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iterații necesar pentru alegerea pivotului si partiționarea finala după un pivot “bun” (nr de iterații)*c*n</a:t>
            </a:r>
          </a:p>
        </p:txBody>
      </p:sp>
    </p:spTree>
    <p:extLst>
      <p:ext uri="{BB962C8B-B14F-4D97-AF65-F5344CB8AC3E}">
        <p14:creationId xmlns:p14="http://schemas.microsoft.com/office/powerpoint/2010/main" val="1327904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“Paranoid Quicksort” slide 40: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 T(n) un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numărul de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necesari in paranoid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este compus din: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pași necesar pentru a sorta </a:t>
            </a:r>
            <a:r>
              <a:rPr lang="ro-RO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partitia</a:t>
            </a: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>
              <a:spcBef>
                <a:spcPts val="0"/>
              </a:spcBef>
            </a:pPr>
            <a:r>
              <a:rPr lang="ro-RO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 de iterații necesar pentru alegerea pivotului si partiționarea finala după un pivot “bun” (nr de iterații)*c*n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4E7C89-165F-2180-0040-5FBA84DB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2" y="4096512"/>
            <a:ext cx="9796896" cy="23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2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“Paranoid Quicksort” slide 40: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0976" y="5806439"/>
                <a:ext cx="10402824" cy="686435"/>
              </a:xfrm>
            </p:spPr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Înălțimea arborelui de derivare nu poate fi mai mult decât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4/3</m:t>
                        </m:r>
                      </m:sub>
                    </m:sSub>
                    <m:r>
                      <a:rPr lang="ro-RO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</m:t>
                    </m:r>
                    <m:r>
                      <a:rPr lang="ro-RO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𝑐𝑛</m:t>
                    </m:r>
                    <m:r>
                      <a:rPr lang="ro-RO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72516-B49A-4D92-76CD-F3E79E7E6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976" y="5806439"/>
                <a:ext cx="10402824" cy="686435"/>
              </a:xfrm>
              <a:blipFill>
                <a:blip r:embed="rId2"/>
                <a:stretch>
                  <a:fillRect l="-879" t="-1061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14E7C89-165F-2180-0040-5FBA84DB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" y="1807533"/>
            <a:ext cx="7935385" cy="194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83BF528-C361-3F5D-9478-0CC231633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39" y="2196647"/>
            <a:ext cx="4027251" cy="360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208F4E6-AD02-530E-E35E-C81133D2B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296" y="6356172"/>
            <a:ext cx="1711065" cy="17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0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AB05-1BC8-0977-DE8A-790037AE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26.</a:t>
            </a:r>
            <a:b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Observatie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Daca </a:t>
            </a:r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=C, atunci algoritmul returnează mereu “DA”</a:t>
            </a:r>
            <a:b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A(Br)=(AB)r=Cr - deci algoritmul va returna “DA”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FA7F-9AF9-25AC-6118-DFC252A1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Afirmatie 2: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Daca AB≠C, atunci Prob[ABr≠Cr]≥1/2</a:t>
            </a:r>
            <a:endParaRPr 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 D=AB-C.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Ipoteza de lucru spune ca AB≠C, deci D≠On,n. Deci cu siguranta exista vectori r astfel incat Dr≠O.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este sa aratam ca exista o multitudine de astfel de valori pentru r. </a:t>
            </a:r>
            <a:r>
              <a:rPr lang="pt-B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 exact, vom arata ca Prob[Dr≠O]≥1/2</a:t>
            </a:r>
          </a:p>
          <a:p>
            <a:pPr marL="0" indent="0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AB05-1BC8-0977-DE8A-790037AE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26.</a:t>
            </a:r>
            <a:b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Observatie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Daca </a:t>
            </a:r>
            <a:r>
              <a:rPr lang="ro-RO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</a:t>
            </a: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=C, atunci algoritmul returnează mereu “DA”</a:t>
            </a:r>
            <a:b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A(Br)=(AB)r=Cr - deci algoritmul va returna “DA”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FA7F-9AF9-25AC-6118-DFC252A1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Afirmatie 2: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Daca AB≠C, atunci Prob[ABr≠Cr]≥1/2</a:t>
            </a:r>
            <a:endParaRPr 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 D=AB-C.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Ipoteza de lucru spune ca AB≠C, deci D≠On,n. Deci cu siguranta exista vectori r astfel incat Dr≠O.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este sa aratam ca exista o multitudine de astfel de valori pentru r.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exact, vom arata ca Prob[Dr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≠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O]≥1/2</a:t>
            </a:r>
          </a:p>
          <a:p>
            <a:pPr marL="0" indent="0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8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 exact, vom arata ca Prob[Dr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≠ 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O]≥1/2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 arata ca pentru fiecare r, cu proprietatea ca Dr=O, exista un r’ “croit” pentru r astfel incat Dr’ ≠</a:t>
            </a:r>
            <a:r>
              <a:rPr lang="ro-RO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O.</a:t>
            </a:r>
            <a:endParaRPr lang="ro-RO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 D≠O, exista </a:t>
            </a:r>
            <a:r>
              <a:rPr lang="ro-RO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astfel încât di,j≠0.  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Alegem v - un vector de lungime n cu toate elementele 0, mai puțin elementul de pe poziția j. </a:t>
            </a:r>
          </a:p>
        </p:txBody>
      </p:sp>
    </p:spTree>
    <p:extLst>
      <p:ext uri="{BB962C8B-B14F-4D97-AF65-F5344CB8AC3E}">
        <p14:creationId xmlns:p14="http://schemas.microsoft.com/office/powerpoint/2010/main" val="111650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 exact, vom arata ca Prob[Dr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≠ 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O]≥1/2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 arata ca pentru fiecare r, cu proprietatea ca Dr=O, exista un r’ “croit” pentru r astfel incat Dr’ ≠</a:t>
            </a:r>
            <a:r>
              <a:rPr lang="ro-RO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O.</a:t>
            </a:r>
            <a:endParaRPr lang="ro-RO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Daca D≠O, exista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astfel încât di,j≠0.  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Alegem v - un vector de lungime n cu toate elementele 0, mai puțin elementul de pe poziția j. </a:t>
            </a:r>
          </a:p>
        </p:txBody>
      </p:sp>
    </p:spTree>
    <p:extLst>
      <p:ext uri="{BB962C8B-B14F-4D97-AF65-F5344CB8AC3E}">
        <p14:creationId xmlns:p14="http://schemas.microsoft.com/office/powerpoint/2010/main" val="303170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833-654C-69AC-55C3-263A35D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 exact, vom arata ca Prob[Dr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≠ </a:t>
            </a:r>
            <a:r>
              <a:rPr lang="pt-BR" sz="2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O]≥1/2</a:t>
            </a:r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2516-B49A-4D92-76CD-F3E79E7E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 arata ca pentru fiecare r, cu proprietatea ca Dr=O, exista un r’ “croit” pentru r astfel incat Dr’ ≠</a:t>
            </a:r>
            <a:r>
              <a:rPr lang="ro-RO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O.</a:t>
            </a:r>
            <a:endParaRPr lang="ro-RO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Daca D≠O, exista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astfel încât di,j≠0.  </a:t>
            </a:r>
          </a:p>
          <a:p>
            <a:pPr marL="0" indent="0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Alegem v - un vector de lungime n cu toate elementele 0, mai puțin elementul de pe poziția j. </a:t>
            </a:r>
          </a:p>
        </p:txBody>
      </p:sp>
    </p:spTree>
    <p:extLst>
      <p:ext uri="{BB962C8B-B14F-4D97-AF65-F5344CB8AC3E}">
        <p14:creationId xmlns:p14="http://schemas.microsoft.com/office/powerpoint/2010/main" val="40281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CEB3A187FE3A4AB3702E696D208065" ma:contentTypeVersion="3" ma:contentTypeDescription="Create a new document." ma:contentTypeScope="" ma:versionID="d04da1af5b407d067fa9a9308f62999d">
  <xsd:schema xmlns:xsd="http://www.w3.org/2001/XMLSchema" xmlns:xs="http://www.w3.org/2001/XMLSchema" xmlns:p="http://schemas.microsoft.com/office/2006/metadata/properties" xmlns:ns2="c39a59f1-6792-4231-8816-bb14b52cf5f1" targetNamespace="http://schemas.microsoft.com/office/2006/metadata/properties" ma:root="true" ma:fieldsID="a4baec85079545a4d247a680d3cfbd14" ns2:_="">
    <xsd:import namespace="c39a59f1-6792-4231-8816-bb14b52cf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a59f1-6792-4231-8816-bb14b52cf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AC9FAE-D3A8-4619-A68F-3E4C0C0506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7CC62A-DD2E-42B5-B8E9-8ADAB6468614}">
  <ds:schemaRefs>
    <ds:schemaRef ds:uri="c39a59f1-6792-4231-8816-bb14b52cf5f1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503C92D-2701-45D1-BE0B-F8EFD9AA79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9a59f1-6792-4231-8816-bb14b52cf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3399</Words>
  <Application>Microsoft Office PowerPoint</Application>
  <PresentationFormat>Widescreen</PresentationFormat>
  <Paragraphs>285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office theme</vt:lpstr>
      <vt:lpstr>Algoritmi probabiliști</vt:lpstr>
      <vt:lpstr>Slide 26. Observatie 1: Daca AxB=C, atunci algoritmul returnează mereu “DA” A(Br)=(AB)r=Cr - deci algoritmul va returna “DA”</vt:lpstr>
      <vt:lpstr>Slide 26. Observatie 1: Daca AxB=C, atunci algoritmul returnează mereu “DA” A(Br)=(AB)r=Cr - deci algoritmul va returna “DA”</vt:lpstr>
      <vt:lpstr>Slide 26. Observatie 1: Daca AxB=C, atunci algoritmul returnează mereu “DA” A(Br)=(AB)r=Cr - deci algoritmul va returna “DA”</vt:lpstr>
      <vt:lpstr>Slide 26. Observatie 1: Daca AxB=C, atunci algoritmul returnează mereu “DA” A(Br)=(AB)r=Cr - deci algoritmul va returna “DA”</vt:lpstr>
      <vt:lpstr>Slide 26. Observatie 1: Daca AxB=C, atunci algoritmul returnează mereu “DA” A(Br)=(AB)r=Cr - deci algoritmul va returna “DA”</vt:lpstr>
      <vt:lpstr>Mai exact, vom arata ca Prob[Dr ≠ O]≥1/2</vt:lpstr>
      <vt:lpstr>Mai exact, vom arata ca Prob[Dr ≠ O]≥1/2</vt:lpstr>
      <vt:lpstr>Mai exact, vom arata ca Prob[Dr ≠ O]≥1/2</vt:lpstr>
      <vt:lpstr>Mai exact, vom arata ca Prob[Dr ≠ O]≥1/2</vt:lpstr>
      <vt:lpstr>Mai exact, vom arata ca Prob[Dr ≠ O]≥1/2</vt:lpstr>
      <vt:lpstr>Mai exact, vom arata ca Prob[Dr ≠ O]≥1/2</vt:lpstr>
      <vt:lpstr>Mai exact, vom arata ca Prob[Dr ≠ O]≥1/2</vt:lpstr>
      <vt:lpstr>Mai exact, vom arata ca Prob[Dr ≠ O]≥1/2</vt:lpstr>
      <vt:lpstr>Mai exact, vom arata ca Prob[Dr ≠ O]≥1/2</vt:lpstr>
      <vt:lpstr>Mai exact, vom arata ca Prob[Dr ≠ O]≥1/2</vt:lpstr>
      <vt:lpstr>The Solovay-Strassen Test (slides 27-28)</vt:lpstr>
      <vt:lpstr>The Solovay-Strassen Test</vt:lpstr>
      <vt:lpstr>The Solovay-Strassen Test</vt:lpstr>
      <vt:lpstr>The Solovay-Strassen Test</vt:lpstr>
      <vt:lpstr>The Solovay-Strassen Test</vt:lpstr>
      <vt:lpstr>The Solovay-Strassen Test</vt:lpstr>
      <vt:lpstr>The Solovay-Strassen Test</vt:lpstr>
      <vt:lpstr>The Solovay-Strassen Test</vt:lpstr>
      <vt:lpstr>The Solovay-Strassen Test</vt:lpstr>
      <vt:lpstr>The Solovay-Strassen Test</vt:lpstr>
      <vt:lpstr>The Solovay-Strassen Test</vt:lpstr>
      <vt:lpstr>The Solovay-Strassen Test</vt:lpstr>
      <vt:lpstr>Slide 32 relatia de recurenta worst case pt basic quicksort:</vt:lpstr>
      <vt:lpstr>“Paranoid Quicksort” slide 40:</vt:lpstr>
      <vt:lpstr>“Paranoid Quicksort” slide 40:</vt:lpstr>
      <vt:lpstr>“Paranoid Quicksort” slide 40:</vt:lpstr>
      <vt:lpstr>“Paranoid Quicksort” slide 40:</vt:lpstr>
      <vt:lpstr>“Paranoid Quicksort” slide 40:</vt:lpstr>
      <vt:lpstr>“Paranoid Quicksort” slide 40:</vt:lpstr>
      <vt:lpstr>“Paranoid Quicksort” slide 40:</vt:lpstr>
      <vt:lpstr>“Paranoid Quicksort” slide 40:</vt:lpstr>
      <vt:lpstr>“Paranoid Quicksort” slide 40:</vt:lpstr>
      <vt:lpstr>“Paranoid Quicksort” slide 40:</vt:lpstr>
      <vt:lpstr>“Paranoid Quicksort” slide 40:</vt:lpstr>
      <vt:lpstr>“Paranoid Quicksort” slide 40:</vt:lpstr>
      <vt:lpstr>“Paranoid Quicksort” slide 40: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stefanpopescu</cp:lastModifiedBy>
  <cp:revision>13</cp:revision>
  <dcterms:created xsi:type="dcterms:W3CDTF">2023-05-16T06:07:06Z</dcterms:created>
  <dcterms:modified xsi:type="dcterms:W3CDTF">2024-04-02T06:37:39Z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0x010100C4CEB3A187FE3A4AB3702E696D208065</vt:lpwstr>
  </property>
</Properties>
</file>