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5" roundtripDataSignature="AMtx7mhacRRbMXdbeuTxa6qnutWA/lVL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customschemas.google.com/relationships/presentationmetadata" Target="meta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o-RO"/>
              <a:t>Algoritmi probabiliști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o-RO"/>
              <a:t>Monte Carlo &amp; Las Vegas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ro-RO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 exact, vom arata ca Prob[Dr</a:t>
            </a:r>
            <a:r>
              <a:rPr b="1" i="0" lang="ro-RO" sz="2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≠ </a:t>
            </a:r>
            <a:r>
              <a:rPr b="1" lang="ro-RO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O]≥1/2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1" i="0" lang="ro-RO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Vom arata ca pentru fiecare r, cu proprietatea ca Dr=O, exista un r’ “croit” pentru r astfel incat Dr’ ≠ O.</a:t>
            </a:r>
            <a:endParaRPr b="1" i="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o-RO">
                <a:latin typeface="Times New Roman"/>
                <a:ea typeface="Times New Roman"/>
                <a:cs typeface="Times New Roman"/>
                <a:sym typeface="Times New Roman"/>
              </a:rPr>
              <a:t>Daca D≠O, exista i,j astfel încât di,j≠0.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o-RO">
                <a:latin typeface="Times New Roman"/>
                <a:ea typeface="Times New Roman"/>
                <a:cs typeface="Times New Roman"/>
                <a:sym typeface="Times New Roman"/>
              </a:rPr>
              <a:t>Alegem v - un vector de lungime n cu toate elementele 0, mai puțin elementul de pe poziția j. </a:t>
            </a:r>
            <a:endParaRPr/>
          </a:p>
        </p:txBody>
      </p:sp>
      <p:pic>
        <p:nvPicPr>
          <p:cNvPr id="140" name="Google Shape;14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5686" y="3667736"/>
            <a:ext cx="6035706" cy="3118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ro-RO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 exact, vom arata ca Prob[Dr</a:t>
            </a:r>
            <a:r>
              <a:rPr b="1" i="0" lang="ro-RO" sz="2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≠ </a:t>
            </a:r>
            <a:r>
              <a:rPr b="1" lang="ro-RO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O]≥1/2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1"/>
          <p:cNvSpPr txBox="1"/>
          <p:nvPr>
            <p:ph idx="1" type="body"/>
          </p:nvPr>
        </p:nvSpPr>
        <p:spPr>
          <a:xfrm>
            <a:off x="838200" y="1825625"/>
            <a:ext cx="10515600" cy="174571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135" l="-1216" r="0" t="-592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o-RO"/>
              <a:t> </a:t>
            </a:r>
            <a:endParaRPr/>
          </a:p>
        </p:txBody>
      </p:sp>
      <p:pic>
        <p:nvPicPr>
          <p:cNvPr id="147" name="Google Shape;14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5686" y="3667736"/>
            <a:ext cx="6035706" cy="3118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ro-RO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 exact, vom arata ca Prob[Dr</a:t>
            </a:r>
            <a:r>
              <a:rPr b="1" i="0" lang="ro-RO" sz="2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≠ </a:t>
            </a:r>
            <a:r>
              <a:rPr b="1" lang="ro-RO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O]≥1/2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2"/>
          <p:cNvSpPr txBox="1"/>
          <p:nvPr>
            <p:ph idx="1" type="body"/>
          </p:nvPr>
        </p:nvSpPr>
        <p:spPr>
          <a:xfrm>
            <a:off x="838200" y="1825625"/>
            <a:ext cx="10515600" cy="174571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135" l="-1216" r="0" t="-592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o-RO"/>
              <a:t> </a:t>
            </a:r>
            <a:endParaRPr/>
          </a:p>
        </p:txBody>
      </p:sp>
      <p:pic>
        <p:nvPicPr>
          <p:cNvPr id="154" name="Google Shape;15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5686" y="3667736"/>
            <a:ext cx="6035706" cy="3118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ro-RO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 exact, vom arata ca Prob[Dr</a:t>
            </a:r>
            <a:r>
              <a:rPr b="1" i="0" lang="ro-RO" sz="2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≠ </a:t>
            </a:r>
            <a:r>
              <a:rPr b="1" lang="ro-RO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O]≥1/2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3"/>
          <p:cNvSpPr txBox="1"/>
          <p:nvPr>
            <p:ph idx="1" type="body"/>
          </p:nvPr>
        </p:nvSpPr>
        <p:spPr>
          <a:xfrm>
            <a:off x="838200" y="1825625"/>
            <a:ext cx="10515600" cy="174571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135" l="-1216" r="0" t="-592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o-RO"/>
              <a:t> </a:t>
            </a:r>
            <a:endParaRPr/>
          </a:p>
        </p:txBody>
      </p:sp>
      <p:pic>
        <p:nvPicPr>
          <p:cNvPr id="161" name="Google Shape;16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5686" y="3667736"/>
            <a:ext cx="6035706" cy="3118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ro-RO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 exact, vom arata ca Prob[Dr</a:t>
            </a:r>
            <a:r>
              <a:rPr b="1" i="0" lang="ro-RO" sz="2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≠ </a:t>
            </a:r>
            <a:r>
              <a:rPr b="1" lang="ro-RO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O]≥1/2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4"/>
          <p:cNvSpPr txBox="1"/>
          <p:nvPr>
            <p:ph idx="1" type="body"/>
          </p:nvPr>
        </p:nvSpPr>
        <p:spPr>
          <a:xfrm>
            <a:off x="838200" y="1825625"/>
            <a:ext cx="10515600" cy="174571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135" l="-1216" r="0" t="-592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o-RO"/>
              <a:t> </a:t>
            </a:r>
            <a:endParaRPr/>
          </a:p>
        </p:txBody>
      </p:sp>
      <p:pic>
        <p:nvPicPr>
          <p:cNvPr id="168" name="Google Shape;16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5686" y="3667736"/>
            <a:ext cx="6035706" cy="311864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4"/>
          <p:cNvSpPr txBox="1"/>
          <p:nvPr/>
        </p:nvSpPr>
        <p:spPr>
          <a:xfrm>
            <a:off x="923026" y="3968151"/>
            <a:ext cx="400266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o-R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 cale de consecință avem Dr’=D(r+v)≠O.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o-R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 aratat ca: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o-R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pentru fiecare r cu proprietatea ca ne furnizeaza un false positive (Dr=O), noi putem sa construim macar un r’, unic pentru r, astfel incat Dr’≠O. Deci Prob[Dr=O, iar D≠O]&lt;½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o-R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q.e.d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ro-RO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 exact, vom arata ca Prob[Dr</a:t>
            </a:r>
            <a:r>
              <a:rPr b="1" i="0" lang="ro-RO" sz="2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≠ </a:t>
            </a:r>
            <a:r>
              <a:rPr b="1" lang="ro-RO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O]≥1/2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15"/>
          <p:cNvSpPr txBox="1"/>
          <p:nvPr>
            <p:ph idx="1" type="body"/>
          </p:nvPr>
        </p:nvSpPr>
        <p:spPr>
          <a:xfrm>
            <a:off x="838200" y="1825625"/>
            <a:ext cx="10515600" cy="174571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135" l="-1216" r="0" t="-592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o-RO"/>
              <a:t> </a:t>
            </a:r>
            <a:endParaRPr/>
          </a:p>
        </p:txBody>
      </p:sp>
      <p:pic>
        <p:nvPicPr>
          <p:cNvPr id="176" name="Google Shape;17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5686" y="3667736"/>
            <a:ext cx="6035706" cy="311864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5"/>
          <p:cNvSpPr txBox="1"/>
          <p:nvPr/>
        </p:nvSpPr>
        <p:spPr>
          <a:xfrm>
            <a:off x="923026" y="3968151"/>
            <a:ext cx="400266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o-R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 cale de consecință avem Dr’=D(r+v)≠O.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o-R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 aratat ca: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o-R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 fiecare r cu proprietatea ca ne furnizeaza un false positive (Dr=O), noi putem sa construim macar un r’, unic pentru r, astfel incat Dr’≠O.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o-R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Deci Prob[Dr=O, iar D≠O]&lt;½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o-R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q.e.d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ro-RO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 exact, vom arata ca Prob[Dr</a:t>
            </a:r>
            <a:r>
              <a:rPr b="1" i="0" lang="ro-RO" sz="2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≠ </a:t>
            </a:r>
            <a:r>
              <a:rPr b="1" lang="ro-RO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O]≥1/2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16"/>
          <p:cNvSpPr txBox="1"/>
          <p:nvPr>
            <p:ph idx="1" type="body"/>
          </p:nvPr>
        </p:nvSpPr>
        <p:spPr>
          <a:xfrm>
            <a:off x="838200" y="1825625"/>
            <a:ext cx="10515600" cy="174571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135" l="-1216" r="0" t="-592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o-RO"/>
              <a:t> </a:t>
            </a:r>
            <a:endParaRPr/>
          </a:p>
        </p:txBody>
      </p:sp>
      <p:pic>
        <p:nvPicPr>
          <p:cNvPr id="184" name="Google Shape;18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5686" y="3667736"/>
            <a:ext cx="6035706" cy="311864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6"/>
          <p:cNvSpPr txBox="1"/>
          <p:nvPr/>
        </p:nvSpPr>
        <p:spPr>
          <a:xfrm>
            <a:off x="923026" y="3968151"/>
            <a:ext cx="400266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o-R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 cale de consecință avem Dr’=D(r+v)≠O.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o-R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 aratat ca: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o-R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 fiecare r cu proprietatea ca ne furnizeaza un false positive (Dr=O), noi putem sa construim macar un r’, unic pentru r, astfel incat Dr’≠O.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o-R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 Prob[Dr=O, iar D≠O]&lt;½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o-R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q.e.d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ro-RO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30 relatia de recurenta worst case pt basic quicksort:</a:t>
            </a:r>
            <a:endParaRPr b="1"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1" name="Google Shape;191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766458"/>
            <a:ext cx="9482847" cy="2899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ro-RO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“Paranoid Quicksort” slide 38:</a:t>
            </a:r>
            <a:endParaRPr/>
          </a:p>
        </p:txBody>
      </p:sp>
      <p:sp>
        <p:nvSpPr>
          <p:cNvPr id="197" name="Google Shape;197;p18"/>
          <p:cNvSpPr txBox="1"/>
          <p:nvPr>
            <p:ph idx="1" type="body"/>
          </p:nvPr>
        </p:nvSpPr>
        <p:spPr>
          <a:xfrm>
            <a:off x="838200" y="1825625"/>
            <a:ext cx="10515600" cy="466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ro-RO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ro-RO" sz="2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tot alege un pivot pana cand se nimerește să alegem un pivot “bun”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ro-RO" sz="2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 este un pivot “bun”?</a:t>
            </a:r>
            <a:endParaRPr b="0" i="0" sz="28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ro-RO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ro-RO" sz="2800" u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cela pentru care partițiile L si G nu depășesc (¾)*n.</a:t>
            </a:r>
            <a:endParaRPr b="0" i="0" sz="2800" u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 sz="2800" u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b="0" i="0" lang="ro-RO" sz="2800" u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pivot slab este acela pentru care ori L, ori G depășește ca dimensiune valoarea ¾ *n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 sz="28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ro-RO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“Paranoid Quicksort” slide 38:</a:t>
            </a:r>
            <a:endParaRPr/>
          </a:p>
        </p:txBody>
      </p:sp>
      <p:sp>
        <p:nvSpPr>
          <p:cNvPr id="203" name="Google Shape;203;p19"/>
          <p:cNvSpPr txBox="1"/>
          <p:nvPr>
            <p:ph idx="1" type="body"/>
          </p:nvPr>
        </p:nvSpPr>
        <p:spPr>
          <a:xfrm>
            <a:off x="838200" y="1825625"/>
            <a:ext cx="10515600" cy="466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ro-RO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ro-RO" sz="2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tot alege un pivot pana cand se nimerește să alegem un pivot “bun”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ro-RO" sz="2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 este un pivot “bun”?</a:t>
            </a:r>
            <a:endParaRPr b="0" i="0" sz="28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ro-RO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ro-RO" sz="2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cela pentru care partițiile L si G nu depășesc (¾)*n.</a:t>
            </a:r>
            <a:endParaRPr b="0" i="0" sz="28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 sz="28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b="0" i="0" lang="ro-RO" sz="2800" u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pivot slab este acela pentru care ori L, ori G depășește ca dimensiune valoarea ¾ *n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 sz="28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o-RO" sz="3100">
                <a:latin typeface="Times New Roman"/>
                <a:ea typeface="Times New Roman"/>
                <a:cs typeface="Times New Roman"/>
                <a:sym typeface="Times New Roman"/>
              </a:rPr>
              <a:t>Slide 26.</a:t>
            </a:r>
            <a:br>
              <a:rPr lang="ro-RO" sz="31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o-RO" sz="3100">
                <a:latin typeface="Times New Roman"/>
                <a:ea typeface="Times New Roman"/>
                <a:cs typeface="Times New Roman"/>
                <a:sym typeface="Times New Roman"/>
              </a:rPr>
              <a:t>Observatie 1: Daca AxB=C, atunci algoritmul returnează mereu “DA”</a:t>
            </a:r>
            <a:br>
              <a:rPr lang="ro-RO" sz="31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o-RO" sz="3100">
                <a:latin typeface="Times New Roman"/>
                <a:ea typeface="Times New Roman"/>
                <a:cs typeface="Times New Roman"/>
                <a:sym typeface="Times New Roman"/>
              </a:rPr>
              <a:t>A(Br)=(AB)r=Cr - deci algoritmul va returna “DA”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o-RO">
                <a:latin typeface="Times New Roman"/>
                <a:ea typeface="Times New Roman"/>
                <a:cs typeface="Times New Roman"/>
                <a:sym typeface="Times New Roman"/>
              </a:rPr>
              <a:t>Afirmatie 2: </a:t>
            </a:r>
            <a:r>
              <a:rPr b="1" lang="ro-RO">
                <a:latin typeface="Times New Roman"/>
                <a:ea typeface="Times New Roman"/>
                <a:cs typeface="Times New Roman"/>
                <a:sym typeface="Times New Roman"/>
              </a:rPr>
              <a:t>Daca AB≠C, atunci Prob[ABr≠Cr]≥1/2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ro-RO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“Paranoid Quicksort” slide 38:</a:t>
            </a:r>
            <a:endParaRPr/>
          </a:p>
        </p:txBody>
      </p:sp>
      <p:sp>
        <p:nvSpPr>
          <p:cNvPr id="209" name="Google Shape;209;p20"/>
          <p:cNvSpPr txBox="1"/>
          <p:nvPr>
            <p:ph idx="1" type="body"/>
          </p:nvPr>
        </p:nvSpPr>
        <p:spPr>
          <a:xfrm>
            <a:off x="838200" y="1825625"/>
            <a:ext cx="10515600" cy="466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ro-RO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ro-RO" sz="2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tot alege un pivot pana cand se nimerește să alegem un pivot “bun”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ro-RO" sz="2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 este un pivot “bun”?</a:t>
            </a:r>
            <a:endParaRPr b="0" i="0" sz="28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ro-RO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ro-RO" sz="2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cela pentru care partițiile L si G nu depășesc (¾)*n.</a:t>
            </a:r>
            <a:endParaRPr b="0" i="0" sz="28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 sz="28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ro-RO" sz="2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pivot slab este acela pentru care ori L, ori G depășește ca dimensiune valoarea ¾ *n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 sz="28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0" name="Google Shape;21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0247" y="4790917"/>
            <a:ext cx="7433553" cy="1701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ro-RO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“Paranoid Quicksort” slide 38:</a:t>
            </a:r>
            <a:endParaRPr/>
          </a:p>
        </p:txBody>
      </p:sp>
      <p:sp>
        <p:nvSpPr>
          <p:cNvPr id="216" name="Google Shape;216;p21"/>
          <p:cNvSpPr txBox="1"/>
          <p:nvPr>
            <p:ph idx="1" type="body"/>
          </p:nvPr>
        </p:nvSpPr>
        <p:spPr>
          <a:xfrm>
            <a:off x="838200" y="1825625"/>
            <a:ext cx="10515600" cy="466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ro-RO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Alegând aleator un pivot, ce probabilitate este ca acel pivot ales sa fie “bun”?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lang="ro-RO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½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ro-RO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Daca la fiecare pas al quicksort trebuie sa repet alegerea unui pivot pana când nimeresc unul bun, in medie cate selecții trebuie făcute?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lang="ro-RO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selecții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ro-RO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 T(n) un upper bound pentru numărul de pasi necesari in paranoid quicksort.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ro-RO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T(n) este compus din: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ro-RO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numărul de pași necesar pentru a sorta partitia 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ro-RO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numărul de pași necesar pentru a sorta partitia 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ro-RO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numărul de iterații necesar pentru alegerea pivotului si partiționarea finala după un pivot “bun” (nr de iterații)*c*n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ro-RO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“Paranoid Quicksort” slide 38:</a:t>
            </a:r>
            <a:endParaRPr/>
          </a:p>
        </p:txBody>
      </p:sp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838200" y="1825625"/>
            <a:ext cx="10515600" cy="466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ro-RO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Alegând aleator un pivot, ce probabilitate este ca acel pivot ales sa fie “bun”?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ro-RO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½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ro-RO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Daca la fiecare pas al quicksort trebuie sa repet alegerea unui pivot pana când nimeresc unul bun, in medie cate selecții trebuie făcute?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lang="ro-RO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selecții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ro-RO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 T(n) un upper bound pentru numărul de pasi necesari in paranoid quicksort.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ro-RO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T(n) este compus din: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ro-RO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numărul de pași necesar pentru a sorta partitia 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ro-RO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numărul de pași necesar pentru a sorta partitia 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ro-RO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numărul de iterații necesar pentru alegerea pivotului si partiționarea finala după un pivot “bun” (nr de iterații)*c*n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ro-RO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“Paranoid Quicksort” slide 38:</a:t>
            </a:r>
            <a:endParaRPr/>
          </a:p>
        </p:txBody>
      </p:sp>
      <p:sp>
        <p:nvSpPr>
          <p:cNvPr id="228" name="Google Shape;228;p23"/>
          <p:cNvSpPr txBox="1"/>
          <p:nvPr>
            <p:ph idx="1" type="body"/>
          </p:nvPr>
        </p:nvSpPr>
        <p:spPr>
          <a:xfrm>
            <a:off x="838200" y="1825625"/>
            <a:ext cx="10515600" cy="466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ro-RO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Alegând aleator un pivot, ce probabilitate este ca acel pivot ales sa fie “bun”?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ro-RO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½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ro-RO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Daca la fiecare pas al quicksort trebuie sa repet alegerea unui pivot pana când nimeresc unul bun, in medie cate selecții trebuie făcute?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lang="ro-RO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selecții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ro-RO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 T(n) un upper bound pentru numărul de pasi necesari in paranoid quicksort.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ro-RO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T(n) este compus din: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ro-RO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numărul de pași necesar pentru a sorta partitia 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ro-RO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numărul de pași necesar pentru a sorta partitia 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ro-RO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numărul de iterații necesar pentru alegerea pivotului si partiționarea finala după un pivot “bun” (nr de iterații)*c*n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ro-RO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“Paranoid Quicksort” slide 38:</a:t>
            </a:r>
            <a:endParaRPr/>
          </a:p>
        </p:txBody>
      </p:sp>
      <p:sp>
        <p:nvSpPr>
          <p:cNvPr id="234" name="Google Shape;234;p24"/>
          <p:cNvSpPr txBox="1"/>
          <p:nvPr>
            <p:ph idx="1" type="body"/>
          </p:nvPr>
        </p:nvSpPr>
        <p:spPr>
          <a:xfrm>
            <a:off x="838200" y="1825625"/>
            <a:ext cx="10515600" cy="466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ro-RO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Alegând aleator un pivot, ce probabilitate este ca acel pivot ales sa fie “bun”?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ro-RO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½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ro-RO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Daca la fiecare pas al quicksort trebuie sa repet alegerea unui pivot pana când nimeresc unul bun, in medie cate selecții trebuie făcute?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ro-RO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selecții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ro-RO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 T(n) un upper bound pentru numărul de pasi necesari in paranoid quicksort.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ro-RO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T(n) este compus din: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ro-RO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numărul de pași necesar pentru a sorta partitia 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ro-RO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numărul de pași necesar pentru a sorta partitia 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ro-RO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numărul de iterații necesar pentru alegerea pivotului si partiționarea finala după un pivot “bun” (nr de iterații)*c*n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ro-RO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“Paranoid Quicksort” slide 38:</a:t>
            </a:r>
            <a:endParaRPr/>
          </a:p>
        </p:txBody>
      </p:sp>
      <p:sp>
        <p:nvSpPr>
          <p:cNvPr id="240" name="Google Shape;240;p25"/>
          <p:cNvSpPr txBox="1"/>
          <p:nvPr>
            <p:ph idx="1" type="body"/>
          </p:nvPr>
        </p:nvSpPr>
        <p:spPr>
          <a:xfrm>
            <a:off x="838200" y="1825625"/>
            <a:ext cx="10515600" cy="466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ro-RO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Alegând aleator un pivot, ce probabilitate este ca acel pivot ales sa fie “bun”?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ro-RO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½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ro-RO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Daca la fiecare pas al quicksort trebuie sa repet alegerea unui pivot pana când nimeresc unul bun, in medie cate selecții trebuie făcute?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ro-RO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selecții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ro-RO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 T(n) un upper bound pentru numărul de pasi necesari in paranoid quicksort.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ro-RO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T(n) este compus din: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ro-RO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numărul de pași necesar pentru a sorta partitia 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ro-RO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numărul de pași necesar pentru a sorta partitia 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ro-RO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numărul de iterații necesar pentru alegerea pivotului si partiționarea finala după un pivot “bun” (nr de iterații)*c*n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ro-RO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“Paranoid Quicksort” slide 38:</a:t>
            </a:r>
            <a:endParaRPr/>
          </a:p>
        </p:txBody>
      </p:sp>
      <p:sp>
        <p:nvSpPr>
          <p:cNvPr id="246" name="Google Shape;246;p26"/>
          <p:cNvSpPr txBox="1"/>
          <p:nvPr>
            <p:ph idx="1" type="body"/>
          </p:nvPr>
        </p:nvSpPr>
        <p:spPr>
          <a:xfrm>
            <a:off x="838200" y="1825625"/>
            <a:ext cx="10515600" cy="466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ro-RO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Alegând aleator un pivot, ce probabilitate este ca acel pivot ales sa fie “bun”?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ro-RO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½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ro-RO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Daca la fiecare pas al quicksort trebuie sa repet alegerea unui pivot pana când nimeresc unul bun, in medie cate selecții trebuie făcute?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ro-RO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selecții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ro-RO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 T(n) un upper bound pentru numărul de pasi necesari in paranoid quicksort.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ro-RO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T(n) este compus din: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ro-RO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numărul de pași necesar pentru a sorta partitia 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ro-RO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numărul de pași necesar pentru a sorta partitia 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ro-RO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numărul de iterații necesar pentru alegerea pivotului si partiționarea finala după un pivot “bun” (nr de iterații)*c*n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ro-RO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“Paranoid Quicksort” slide 38:</a:t>
            </a:r>
            <a:endParaRPr/>
          </a:p>
        </p:txBody>
      </p:sp>
      <p:sp>
        <p:nvSpPr>
          <p:cNvPr id="252" name="Google Shape;252;p27"/>
          <p:cNvSpPr txBox="1"/>
          <p:nvPr>
            <p:ph idx="1" type="body"/>
          </p:nvPr>
        </p:nvSpPr>
        <p:spPr>
          <a:xfrm>
            <a:off x="838200" y="1825625"/>
            <a:ext cx="10515600" cy="466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ro-RO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Alegând aleator un pivot, ce probabilitate este ca acel pivot ales sa fie “bun”?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ro-RO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½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ro-RO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Daca la fiecare pas al quicksort trebuie sa repet alegerea unui pivot pana când nimeresc unul bun, in medie cate selecții trebuie făcute?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ro-RO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selecții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ro-RO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 T(n) un upper bound pentru numărul de pasi necesari in paranoid quicksort.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ro-RO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T(n) este compus din: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ro-RO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numărul de pași necesar pentru a sorta partitia 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ro-RO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numărul de pași necesar pentru a sorta partitia 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ro-RO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numărul de iterații necesar pentru alegerea pivotului si partiționarea finala după un pivot “bun” (nr de iterații)*c*n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ro-RO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“Paranoid Quicksort” slide 38:</a:t>
            </a:r>
            <a:endParaRPr/>
          </a:p>
        </p:txBody>
      </p:sp>
      <p:sp>
        <p:nvSpPr>
          <p:cNvPr id="258" name="Google Shape;258;p28"/>
          <p:cNvSpPr txBox="1"/>
          <p:nvPr>
            <p:ph idx="1" type="body"/>
          </p:nvPr>
        </p:nvSpPr>
        <p:spPr>
          <a:xfrm>
            <a:off x="838200" y="1825625"/>
            <a:ext cx="10515600" cy="466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ro-RO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Alegând aleator un pivot, ce probabilitate este ca acel pivot ales sa fie “bun”?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ro-RO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½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ro-RO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Daca la fiecare pas al quicksort trebuie sa repet alegerea unui pivot pana când nimeresc unul bun, in medie cate selecții trebuie făcute?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ro-RO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selecții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ro-RO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 T(n) un upper bound pentru numărul de pasi necesari in paranoid quicksort.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ro-RO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T(n) este compus din: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ro-RO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numărul de pași necesar pentru a sorta partitia 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ro-RO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numărul de pași necesar pentru a sorta partitia 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ro-RO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numărul de iterații necesar pentru alegerea pivotului si partiționarea finala după un pivot “bun” (nr de iterații)*c*n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ro-RO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“Paranoid Quicksort” slide 38:</a:t>
            </a:r>
            <a:endParaRPr/>
          </a:p>
        </p:txBody>
      </p:sp>
      <p:sp>
        <p:nvSpPr>
          <p:cNvPr id="264" name="Google Shape;264;p29"/>
          <p:cNvSpPr txBox="1"/>
          <p:nvPr>
            <p:ph idx="1" type="body"/>
          </p:nvPr>
        </p:nvSpPr>
        <p:spPr>
          <a:xfrm>
            <a:off x="838200" y="1825625"/>
            <a:ext cx="10515600" cy="466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ro-RO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 T(n) un upper bound pentru numărul de pasi necesari in paranoid quicksort.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ro-RO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T(n) este compus din: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ro-RO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numărul de pași necesar pentru a sorta partitia 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ro-RO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numărul de pași necesar pentru a sorta partitia 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ro-RO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numărul de iterații necesar pentru alegerea pivotului si partiționarea finala după un pivot “bun” (nr de iterații)*c*n</a:t>
            </a:r>
            <a:endParaRPr/>
          </a:p>
        </p:txBody>
      </p:sp>
      <p:pic>
        <p:nvPicPr>
          <p:cNvPr id="265" name="Google Shape;26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8042" y="4096512"/>
            <a:ext cx="9796896" cy="2396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o-RO" sz="3100">
                <a:latin typeface="Times New Roman"/>
                <a:ea typeface="Times New Roman"/>
                <a:cs typeface="Times New Roman"/>
                <a:sym typeface="Times New Roman"/>
              </a:rPr>
              <a:t>Slide 26.</a:t>
            </a:r>
            <a:br>
              <a:rPr lang="ro-RO" sz="31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o-RO" sz="3100">
                <a:latin typeface="Times New Roman"/>
                <a:ea typeface="Times New Roman"/>
                <a:cs typeface="Times New Roman"/>
                <a:sym typeface="Times New Roman"/>
              </a:rPr>
              <a:t>Observatie 1: Daca AxB=C, atunci algoritmul returnează mereu “DA”</a:t>
            </a:r>
            <a:br>
              <a:rPr lang="ro-RO" sz="31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o-RO" sz="3100">
                <a:latin typeface="Times New Roman"/>
                <a:ea typeface="Times New Roman"/>
                <a:cs typeface="Times New Roman"/>
                <a:sym typeface="Times New Roman"/>
              </a:rPr>
              <a:t>A(Br)=(AB)r=Cr - deci algoritmul va returna “DA”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o-RO">
                <a:latin typeface="Times New Roman"/>
                <a:ea typeface="Times New Roman"/>
                <a:cs typeface="Times New Roman"/>
                <a:sym typeface="Times New Roman"/>
              </a:rPr>
              <a:t>Afirmatie 2: </a:t>
            </a:r>
            <a:r>
              <a:rPr b="1" lang="ro-RO">
                <a:latin typeface="Times New Roman"/>
                <a:ea typeface="Times New Roman"/>
                <a:cs typeface="Times New Roman"/>
                <a:sym typeface="Times New Roman"/>
              </a:rPr>
              <a:t>Daca AB≠C, atunci Prob[ABr≠Cr]≥1/2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o-RO">
                <a:latin typeface="Times New Roman"/>
                <a:ea typeface="Times New Roman"/>
                <a:cs typeface="Times New Roman"/>
                <a:sym typeface="Times New Roman"/>
              </a:rPr>
              <a:t>fie D=AB-C.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ro-RO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Ipoteza de lucru spune ca AB≠C, deci D≠On,n. Deci cu siguranta exista vectori r astfel incat Dr≠O.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ro-RO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Scopul este sa aratam ca exista o multitudine de astfel de valori pentru r. Mai exact, vom arata ca Prob[Dr≠O]≥1/2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ro-RO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“Paranoid Quicksort” slide 38:</a:t>
            </a:r>
            <a:endParaRPr/>
          </a:p>
        </p:txBody>
      </p:sp>
      <p:sp>
        <p:nvSpPr>
          <p:cNvPr id="271" name="Google Shape;271;p30"/>
          <p:cNvSpPr txBox="1"/>
          <p:nvPr>
            <p:ph idx="1" type="body"/>
          </p:nvPr>
        </p:nvSpPr>
        <p:spPr>
          <a:xfrm>
            <a:off x="950976" y="5806439"/>
            <a:ext cx="10402824" cy="6864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78" r="0" t="-1061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o-RO"/>
              <a:t> </a:t>
            </a:r>
            <a:endParaRPr/>
          </a:p>
        </p:txBody>
      </p:sp>
      <p:pic>
        <p:nvPicPr>
          <p:cNvPr id="272" name="Google Shape;27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0976" y="1807533"/>
            <a:ext cx="7935385" cy="1941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79739" y="2196647"/>
            <a:ext cx="4027251" cy="3609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75296" y="6356172"/>
            <a:ext cx="1711065" cy="173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o-RO" sz="3100">
                <a:latin typeface="Times New Roman"/>
                <a:ea typeface="Times New Roman"/>
                <a:cs typeface="Times New Roman"/>
                <a:sym typeface="Times New Roman"/>
              </a:rPr>
              <a:t>Slide 26.</a:t>
            </a:r>
            <a:br>
              <a:rPr lang="ro-RO" sz="31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o-RO" sz="3100">
                <a:latin typeface="Times New Roman"/>
                <a:ea typeface="Times New Roman"/>
                <a:cs typeface="Times New Roman"/>
                <a:sym typeface="Times New Roman"/>
              </a:rPr>
              <a:t>Observatie 1: Daca AxB=C, atunci algoritmul returnează mereu “DA”</a:t>
            </a:r>
            <a:br>
              <a:rPr lang="ro-RO" sz="31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o-RO" sz="3100">
                <a:latin typeface="Times New Roman"/>
                <a:ea typeface="Times New Roman"/>
                <a:cs typeface="Times New Roman"/>
                <a:sym typeface="Times New Roman"/>
              </a:rPr>
              <a:t>A(Br)=(AB)r=Cr - deci algoritmul va returna “DA”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o-RO">
                <a:latin typeface="Times New Roman"/>
                <a:ea typeface="Times New Roman"/>
                <a:cs typeface="Times New Roman"/>
                <a:sym typeface="Times New Roman"/>
              </a:rPr>
              <a:t>Afirmatie 2: </a:t>
            </a:r>
            <a:r>
              <a:rPr b="1" lang="ro-RO">
                <a:latin typeface="Times New Roman"/>
                <a:ea typeface="Times New Roman"/>
                <a:cs typeface="Times New Roman"/>
                <a:sym typeface="Times New Roman"/>
              </a:rPr>
              <a:t>Daca AB≠C, atunci Prob[ABr≠Cr]≥1/2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o-RO">
                <a:latin typeface="Times New Roman"/>
                <a:ea typeface="Times New Roman"/>
                <a:cs typeface="Times New Roman"/>
                <a:sym typeface="Times New Roman"/>
              </a:rPr>
              <a:t>fie D=AB-C.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o-RO">
                <a:latin typeface="Times New Roman"/>
                <a:ea typeface="Times New Roman"/>
                <a:cs typeface="Times New Roman"/>
                <a:sym typeface="Times New Roman"/>
              </a:rPr>
              <a:t>Ipoteza de lucru spune ca AB≠C, deci D≠On,n. Deci cu siguranta exista vectori r astfel incat Dr≠O.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ro-RO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Scopul este sa aratam ca exista o multitudine de astfel de valori pentru r. Mai exact, vom arata ca Prob[Dr≠O]≥1/2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o-RO" sz="3100">
                <a:latin typeface="Times New Roman"/>
                <a:ea typeface="Times New Roman"/>
                <a:cs typeface="Times New Roman"/>
                <a:sym typeface="Times New Roman"/>
              </a:rPr>
              <a:t>Slide 26.</a:t>
            </a:r>
            <a:br>
              <a:rPr lang="ro-RO" sz="31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o-RO" sz="3100">
                <a:latin typeface="Times New Roman"/>
                <a:ea typeface="Times New Roman"/>
                <a:cs typeface="Times New Roman"/>
                <a:sym typeface="Times New Roman"/>
              </a:rPr>
              <a:t>Observatie 1: Daca AxB=C, atunci algoritmul returnează mereu “DA”</a:t>
            </a:r>
            <a:br>
              <a:rPr lang="ro-RO" sz="31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o-RO" sz="3100">
                <a:latin typeface="Times New Roman"/>
                <a:ea typeface="Times New Roman"/>
                <a:cs typeface="Times New Roman"/>
                <a:sym typeface="Times New Roman"/>
              </a:rPr>
              <a:t>A(Br)=(AB)r=Cr - deci algoritmul va returna “DA”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o-RO">
                <a:latin typeface="Times New Roman"/>
                <a:ea typeface="Times New Roman"/>
                <a:cs typeface="Times New Roman"/>
                <a:sym typeface="Times New Roman"/>
              </a:rPr>
              <a:t>Afirmatie 2: </a:t>
            </a:r>
            <a:r>
              <a:rPr b="1" lang="ro-RO">
                <a:latin typeface="Times New Roman"/>
                <a:ea typeface="Times New Roman"/>
                <a:cs typeface="Times New Roman"/>
                <a:sym typeface="Times New Roman"/>
              </a:rPr>
              <a:t>Daca AB≠C, atunci Prob[ABr≠Cr]≥1/2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o-RO">
                <a:latin typeface="Times New Roman"/>
                <a:ea typeface="Times New Roman"/>
                <a:cs typeface="Times New Roman"/>
                <a:sym typeface="Times New Roman"/>
              </a:rPr>
              <a:t>fie D=AB-C.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o-RO">
                <a:latin typeface="Times New Roman"/>
                <a:ea typeface="Times New Roman"/>
                <a:cs typeface="Times New Roman"/>
                <a:sym typeface="Times New Roman"/>
              </a:rPr>
              <a:t>Ipoteza de lucru spune ca AB≠C, deci D≠On,n. Deci cu siguranta exista vectori r astfel incat Dr≠O.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o-RO">
                <a:latin typeface="Times New Roman"/>
                <a:ea typeface="Times New Roman"/>
                <a:cs typeface="Times New Roman"/>
                <a:sym typeface="Times New Roman"/>
              </a:rPr>
              <a:t>Scopul este sa aratam ca exista o multitudine de astfel de valori pentru r. </a:t>
            </a:r>
            <a:r>
              <a:rPr b="1" lang="ro-RO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 exact, vom arata ca Prob[Dr≠O]≥1/2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o-RO" sz="3100">
                <a:latin typeface="Times New Roman"/>
                <a:ea typeface="Times New Roman"/>
                <a:cs typeface="Times New Roman"/>
                <a:sym typeface="Times New Roman"/>
              </a:rPr>
              <a:t>Slide 26.</a:t>
            </a:r>
            <a:br>
              <a:rPr lang="ro-RO" sz="31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o-RO" sz="3100">
                <a:latin typeface="Times New Roman"/>
                <a:ea typeface="Times New Roman"/>
                <a:cs typeface="Times New Roman"/>
                <a:sym typeface="Times New Roman"/>
              </a:rPr>
              <a:t>Observatie 1: Daca AxB=C, atunci algoritmul returnează mereu “DA”</a:t>
            </a:r>
            <a:br>
              <a:rPr lang="ro-RO" sz="31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o-RO" sz="3100">
                <a:latin typeface="Times New Roman"/>
                <a:ea typeface="Times New Roman"/>
                <a:cs typeface="Times New Roman"/>
                <a:sym typeface="Times New Roman"/>
              </a:rPr>
              <a:t>A(Br)=(AB)r=Cr - deci algoritmul va returna “DA”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o-RO">
                <a:latin typeface="Times New Roman"/>
                <a:ea typeface="Times New Roman"/>
                <a:cs typeface="Times New Roman"/>
                <a:sym typeface="Times New Roman"/>
              </a:rPr>
              <a:t>Afirmatie 2: </a:t>
            </a:r>
            <a:r>
              <a:rPr b="1" lang="ro-RO">
                <a:latin typeface="Times New Roman"/>
                <a:ea typeface="Times New Roman"/>
                <a:cs typeface="Times New Roman"/>
                <a:sym typeface="Times New Roman"/>
              </a:rPr>
              <a:t>Daca AB≠C, atunci Prob[ABr≠Cr]≥1/2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o-RO">
                <a:latin typeface="Times New Roman"/>
                <a:ea typeface="Times New Roman"/>
                <a:cs typeface="Times New Roman"/>
                <a:sym typeface="Times New Roman"/>
              </a:rPr>
              <a:t>fie D=AB-C.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o-RO">
                <a:latin typeface="Times New Roman"/>
                <a:ea typeface="Times New Roman"/>
                <a:cs typeface="Times New Roman"/>
                <a:sym typeface="Times New Roman"/>
              </a:rPr>
              <a:t>Ipoteza de lucru spune ca AB≠C, deci D≠On,n. Deci cu siguranta exista vectori r astfel incat Dr≠O.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o-RO">
                <a:latin typeface="Times New Roman"/>
                <a:ea typeface="Times New Roman"/>
                <a:cs typeface="Times New Roman"/>
                <a:sym typeface="Times New Roman"/>
              </a:rPr>
              <a:t>Scopul este sa aratam ca exista o multitudine de astfel de valori pentru r. </a:t>
            </a:r>
            <a:r>
              <a:rPr b="1" lang="ro-RO">
                <a:latin typeface="Times New Roman"/>
                <a:ea typeface="Times New Roman"/>
                <a:cs typeface="Times New Roman"/>
                <a:sym typeface="Times New Roman"/>
              </a:rPr>
              <a:t>Mai exact, vom arata ca Prob[Dr</a:t>
            </a:r>
            <a:r>
              <a:rPr b="1" i="0" lang="ro-RO" sz="2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≠ </a:t>
            </a:r>
            <a:r>
              <a:rPr b="1" lang="ro-RO">
                <a:latin typeface="Times New Roman"/>
                <a:ea typeface="Times New Roman"/>
                <a:cs typeface="Times New Roman"/>
                <a:sym typeface="Times New Roman"/>
              </a:rPr>
              <a:t>O]≥1/2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ro-RO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 exact, vom arata ca Prob[Dr</a:t>
            </a:r>
            <a:r>
              <a:rPr b="1" i="0" lang="ro-RO" sz="2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≠ </a:t>
            </a:r>
            <a:r>
              <a:rPr b="1" lang="ro-RO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O]≥1/2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1" i="0" lang="ro-RO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Vom arata ca pentru fiecare r, cu proprietatea ca Dr=O, exista un r’ “croit” pentru r astfel incat Dr’ ≠ O.</a:t>
            </a:r>
            <a:endParaRPr b="1" i="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ro-RO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Daca D≠O, exista i,j astfel încât di,j≠0.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ro-RO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Alegem v - un vector de lungime n cu toate elementele 0, mai puțin elementul de pe poziția j.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ro-RO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 exact, vom arata ca Prob[Dr</a:t>
            </a:r>
            <a:r>
              <a:rPr b="1" i="0" lang="ro-RO" sz="2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≠ </a:t>
            </a:r>
            <a:r>
              <a:rPr b="1" lang="ro-RO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O]≥1/2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1" i="0" lang="ro-RO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Vom arata ca pentru fiecare r, cu proprietatea ca Dr=O, exista un r’ “croit” pentru r astfel incat Dr’ ≠ O.</a:t>
            </a:r>
            <a:endParaRPr b="1" i="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o-RO">
                <a:latin typeface="Times New Roman"/>
                <a:ea typeface="Times New Roman"/>
                <a:cs typeface="Times New Roman"/>
                <a:sym typeface="Times New Roman"/>
              </a:rPr>
              <a:t>Daca D≠O, exista i,j astfel încât di,j≠0.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ro-RO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Alegem v - un vector de lungime n cu toate elementele 0, mai puțin elementul de pe poziția j.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ro-RO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 exact, vom arata ca Prob[Dr</a:t>
            </a:r>
            <a:r>
              <a:rPr b="1" i="0" lang="ro-RO" sz="2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≠ </a:t>
            </a:r>
            <a:r>
              <a:rPr b="1" lang="ro-RO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O]≥1/2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1" i="0" lang="ro-RO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Vom arata ca pentru fiecare r, cu proprietatea ca Dr=O, exista un r’ “croit” pentru r astfel incat Dr’ ≠ O.</a:t>
            </a:r>
            <a:endParaRPr b="1" i="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o-RO">
                <a:latin typeface="Times New Roman"/>
                <a:ea typeface="Times New Roman"/>
                <a:cs typeface="Times New Roman"/>
                <a:sym typeface="Times New Roman"/>
              </a:rPr>
              <a:t>Daca D≠O, exista i,j astfel încât di,j≠0.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o-RO">
                <a:latin typeface="Times New Roman"/>
                <a:ea typeface="Times New Roman"/>
                <a:cs typeface="Times New Roman"/>
                <a:sym typeface="Times New Roman"/>
              </a:rPr>
              <a:t>Alegem v - un vector de lungime n cu toate elementele 0, mai puțin elementul de pe poziția j.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2023-05-16T06:07:06Z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0x010100C4CEB3A187FE3A4AB3702E696D208065</vt:lpwstr>
  </property>
</Properties>
</file>