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60" autoAdjust="0"/>
    <p:restoredTop sz="94660" autoAdjust="0"/>
  </p:normalViewPr>
  <p:slideViewPr>
    <p:cSldViewPr snapToGrid="0">
      <p:cViewPr varScale="1">
        <p:scale>
          <a:sx n="89" d="100"/>
          <a:sy n="89" d="100"/>
        </p:scale>
        <p:origin x="-1548" y="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5425013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72741612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02631827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352356025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CA10BC-748A-462B-9759-1AA312F97DF3}"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19601825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CA10BC-748A-462B-9759-1AA312F97DF3}"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89130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CA10BC-748A-462B-9759-1AA312F97DF3}" type="datetimeFigureOut">
              <a:rPr lang="en-US" smtClean="0"/>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51570798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CA10BC-748A-462B-9759-1AA312F97DF3}" type="datetimeFigureOut">
              <a:rPr lang="en-US" smtClean="0"/>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98314508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A10BC-748A-462B-9759-1AA312F97DF3}" type="datetimeFigureOut">
              <a:rPr lang="en-US" smtClean="0"/>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47907613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7558401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53362979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A10BC-748A-462B-9759-1AA312F97DF3}" type="datetimeFigureOut">
              <a:rPr lang="en-US" smtClean="0"/>
              <a:t>3/15/2021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867FA-3C65-4001-8D81-FB1A0A03E7E0}" type="slidenum">
              <a:rPr lang="en-US" smtClean="0"/>
              <a:t>‹#›</a:t>
            </a:fld>
            <a:endParaRPr lang="en-US"/>
          </a:p>
        </p:txBody>
      </p:sp>
    </p:spTree>
    <p:extLst>
      <p:ext uri="{BB962C8B-B14F-4D97-AF65-F5344CB8AC3E}">
        <p14:creationId xmlns:p14="http://schemas.microsoft.com/office/powerpoint/2010/main" val="166643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lnSpcReduction="10000"/>
          </a:bodyPr>
          <a:lstStyle/>
          <a:p>
            <a:pPr algn="just">
              <a:lnSpc>
                <a:spcPct val="110000"/>
              </a:lnSpc>
              <a:spcBef>
                <a:spcPts val="0"/>
              </a:spcBef>
            </a:pPr>
            <a:r>
              <a:rPr lang="en-US" sz="2400" b="1" u="sng" smtClean="0">
                <a:solidFill>
                  <a:schemeClr val="tx1"/>
                </a:solidFill>
                <a:latin typeface="Times New Roman" pitchFamily="18" charset="0"/>
                <a:cs typeface="Times New Roman" pitchFamily="18" charset="0"/>
              </a:rPr>
              <a:t>RE</a:t>
            </a:r>
            <a:r>
              <a:rPr lang="ro-RO" sz="2400" b="1" u="sng" smtClean="0">
                <a:solidFill>
                  <a:schemeClr val="tx1"/>
                </a:solidFill>
                <a:latin typeface="Times New Roman" pitchFamily="18" charset="0"/>
                <a:cs typeface="Times New Roman" pitchFamily="18" charset="0"/>
              </a:rPr>
              <a:t>Ţ</a:t>
            </a:r>
            <a:r>
              <a:rPr lang="en-US" sz="2400" b="1" u="sng" smtClean="0">
                <a:solidFill>
                  <a:schemeClr val="tx1"/>
                </a:solidFill>
                <a:latin typeface="Times New Roman" pitchFamily="18" charset="0"/>
                <a:cs typeface="Times New Roman" pitchFamily="18" charset="0"/>
              </a:rPr>
              <a:t>ELE </a:t>
            </a:r>
            <a:r>
              <a:rPr lang="en-US" sz="2400" b="1" u="sng">
                <a:solidFill>
                  <a:schemeClr val="tx1"/>
                </a:solidFill>
                <a:latin typeface="Times New Roman" pitchFamily="18" charset="0"/>
                <a:cs typeface="Times New Roman" pitchFamily="18" charset="0"/>
              </a:rPr>
              <a:t>BAYESIENE</a:t>
            </a:r>
            <a:endParaRPr lang="en-US" sz="2400">
              <a:solidFill>
                <a:schemeClr val="tx1"/>
              </a:solidFill>
              <a:latin typeface="Times New Roman" pitchFamily="18" charset="0"/>
              <a:cs typeface="Times New Roman" pitchFamily="18" charset="0"/>
            </a:endParaRPr>
          </a:p>
          <a:p>
            <a:pPr algn="just">
              <a:lnSpc>
                <a:spcPct val="11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Ideea:</a:t>
            </a:r>
            <a:r>
              <a:rPr lang="en-US" sz="2400" b="1">
                <a:solidFill>
                  <a:schemeClr val="tx1"/>
                </a:solidFill>
                <a:latin typeface="Times New Roman" pitchFamily="18" charset="0"/>
                <a:cs typeface="Times New Roman" pitchFamily="18" charset="0"/>
              </a:rPr>
              <a:t> </a:t>
            </a:r>
            <a:r>
              <a:rPr lang="ro-RO" sz="2400" b="1" smtClean="0">
                <a:solidFill>
                  <a:schemeClr val="tx1"/>
                </a:solidFill>
                <a:latin typeface="Times New Roman" pitchFamily="18" charset="0"/>
                <a:cs typeface="Times New Roman" pitchFamily="18" charset="0"/>
              </a:rPr>
              <a:t>Î</a:t>
            </a:r>
            <a:r>
              <a:rPr lang="en-US" sz="2400" b="1" smtClean="0">
                <a:solidFill>
                  <a:schemeClr val="tx1"/>
                </a:solidFill>
                <a:latin typeface="Times New Roman" pitchFamily="18" charset="0"/>
                <a:cs typeface="Times New Roman" pitchFamily="18" charset="0"/>
              </a:rPr>
              <a:t>n </a:t>
            </a:r>
            <a:r>
              <a:rPr lang="en-US" sz="2400" b="1">
                <a:solidFill>
                  <a:schemeClr val="tx1"/>
                </a:solidFill>
                <a:latin typeface="Times New Roman" pitchFamily="18" charset="0"/>
                <a:cs typeface="Times New Roman" pitchFamily="18" charset="0"/>
              </a:rPr>
              <a:t>lumea reală majoritatea evenimentelor sunt </a:t>
            </a:r>
            <a:r>
              <a:rPr lang="en-US" sz="2400" b="1" u="sng">
                <a:solidFill>
                  <a:schemeClr val="tx1"/>
                </a:solidFill>
                <a:latin typeface="Times New Roman" pitchFamily="18" charset="0"/>
                <a:cs typeface="Times New Roman" pitchFamily="18" charset="0"/>
              </a:rPr>
              <a:t>independente</a:t>
            </a:r>
            <a:r>
              <a:rPr lang="en-US" sz="2400" b="1">
                <a:solidFill>
                  <a:schemeClr val="tx1"/>
                </a:solidFill>
                <a:latin typeface="Times New Roman" pitchFamily="18" charset="0"/>
                <a:cs typeface="Times New Roman" pitchFamily="18" charset="0"/>
              </a:rPr>
              <a:t> de celelalte, astfel încât interacţiunile dintre ele nu trebuie luate în consideraţie. În schimb, se poate folosi </a:t>
            </a:r>
            <a:r>
              <a:rPr lang="en-US" sz="2400" b="1" i="1">
                <a:solidFill>
                  <a:schemeClr val="tx1"/>
                </a:solidFill>
                <a:latin typeface="Times New Roman" pitchFamily="18" charset="0"/>
                <a:cs typeface="Times New Roman" pitchFamily="18" charset="0"/>
              </a:rPr>
              <a:t>o</a:t>
            </a:r>
            <a:r>
              <a:rPr lang="en-US" sz="2400" b="1">
                <a:solidFill>
                  <a:schemeClr val="tx1"/>
                </a:solidFill>
                <a:latin typeface="Times New Roman" pitchFamily="18" charset="0"/>
                <a:cs typeface="Times New Roman" pitchFamily="18" charset="0"/>
              </a:rPr>
              <a:t> </a:t>
            </a:r>
            <a:r>
              <a:rPr lang="en-US" sz="2400" b="1" i="1" u="sng">
                <a:solidFill>
                  <a:schemeClr val="tx1"/>
                </a:solidFill>
                <a:latin typeface="Times New Roman" pitchFamily="18" charset="0"/>
                <a:cs typeface="Times New Roman" pitchFamily="18" charset="0"/>
              </a:rPr>
              <a:t>reprezentare locală</a:t>
            </a:r>
            <a:r>
              <a:rPr lang="en-US" sz="2400" b="1">
                <a:solidFill>
                  <a:schemeClr val="tx1"/>
                </a:solidFill>
                <a:latin typeface="Times New Roman" pitchFamily="18" charset="0"/>
                <a:cs typeface="Times New Roman" pitchFamily="18" charset="0"/>
              </a:rPr>
              <a:t> având rolul de a descrie </a:t>
            </a:r>
            <a:r>
              <a:rPr lang="en-US" sz="2400" b="1" u="sng">
                <a:solidFill>
                  <a:schemeClr val="tx1"/>
                </a:solidFill>
                <a:latin typeface="Times New Roman" pitchFamily="18" charset="0"/>
                <a:cs typeface="Times New Roman" pitchFamily="18" charset="0"/>
              </a:rPr>
              <a:t>grupuri de evenimente care interacţionează</a:t>
            </a:r>
            <a:r>
              <a:rPr lang="en-US" sz="2400" b="1">
                <a:solidFill>
                  <a:schemeClr val="tx1"/>
                </a:solidFill>
                <a:latin typeface="Times New Roman" pitchFamily="18" charset="0"/>
                <a:cs typeface="Times New Roman" pitchFamily="18" charset="0"/>
              </a:rPr>
              <a:t> (dependenta locala intre variabile).</a:t>
            </a:r>
            <a:endParaRPr lang="en-US" sz="2400">
              <a:solidFill>
                <a:schemeClr val="tx1"/>
              </a:solidFill>
              <a:latin typeface="Times New Roman" pitchFamily="18" charset="0"/>
              <a:cs typeface="Times New Roman" pitchFamily="18" charset="0"/>
            </a:endParaRPr>
          </a:p>
          <a:p>
            <a:pPr marL="450850" indent="-450850" algn="just">
              <a:lnSpc>
                <a:spcPct val="11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Relaţiile de </a:t>
            </a:r>
            <a:r>
              <a:rPr lang="en-US" sz="2400" b="1" u="sng">
                <a:solidFill>
                  <a:srgbClr val="CC0099"/>
                </a:solidFill>
                <a:latin typeface="Times New Roman" pitchFamily="18" charset="0"/>
                <a:cs typeface="Times New Roman" pitchFamily="18" charset="0"/>
              </a:rPr>
              <a:t>independenţă condiţionată</a:t>
            </a:r>
            <a:r>
              <a:rPr lang="en-US" sz="2400" b="1">
                <a:solidFill>
                  <a:srgbClr val="CC0099"/>
                </a:solidFill>
                <a:latin typeface="Times New Roman" pitchFamily="18" charset="0"/>
                <a:cs typeface="Times New Roman" pitchFamily="18" charset="0"/>
              </a:rPr>
              <a:t> </a:t>
            </a:r>
            <a:r>
              <a:rPr lang="en-US" sz="2400" b="1">
                <a:solidFill>
                  <a:schemeClr val="tx1"/>
                </a:solidFill>
                <a:latin typeface="Times New Roman" pitchFamily="18" charset="0"/>
                <a:cs typeface="Times New Roman" pitchFamily="18" charset="0"/>
              </a:rPr>
              <a:t>dintre variabile pot reduce substanţial numărul </a:t>
            </a:r>
            <a:r>
              <a:rPr lang="en-US" sz="2400" b="1" u="sng">
                <a:solidFill>
                  <a:schemeClr val="tx1"/>
                </a:solidFill>
                <a:latin typeface="Times New Roman" pitchFamily="18" charset="0"/>
                <a:cs typeface="Times New Roman" pitchFamily="18" charset="0"/>
              </a:rPr>
              <a:t>probabilităţilor condiţionate</a:t>
            </a:r>
            <a:r>
              <a:rPr lang="en-US" sz="2400" b="1">
                <a:solidFill>
                  <a:schemeClr val="tx1"/>
                </a:solidFill>
                <a:latin typeface="Times New Roman" pitchFamily="18" charset="0"/>
                <a:cs typeface="Times New Roman" pitchFamily="18" charset="0"/>
              </a:rPr>
              <a:t> care trebuie specificate.</a:t>
            </a:r>
            <a:endParaRPr lang="en-US" sz="2400">
              <a:solidFill>
                <a:schemeClr val="tx1"/>
              </a:solidFill>
              <a:latin typeface="Times New Roman" pitchFamily="18" charset="0"/>
              <a:cs typeface="Times New Roman" pitchFamily="18" charset="0"/>
            </a:endParaRPr>
          </a:p>
          <a:p>
            <a:pPr marL="450850" indent="-450850" algn="just">
              <a:lnSpc>
                <a:spcPct val="11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ro-RO" sz="2400" b="1" u="sng">
                <a:solidFill>
                  <a:schemeClr val="tx1"/>
                </a:solidFill>
                <a:latin typeface="Times New Roman" pitchFamily="18" charset="0"/>
                <a:cs typeface="Times New Roman" pitchFamily="18" charset="0"/>
              </a:rPr>
              <a:t>Structura de date</a:t>
            </a:r>
            <a:r>
              <a:rPr lang="ro-RO" sz="2400" b="1">
                <a:solidFill>
                  <a:schemeClr val="tx1"/>
                </a:solidFill>
                <a:latin typeface="Times New Roman" pitchFamily="18" charset="0"/>
                <a:cs typeface="Times New Roman" pitchFamily="18" charset="0"/>
              </a:rPr>
              <a:t> folosită cel mai frecvent pentru a reprezenta </a:t>
            </a:r>
            <a:r>
              <a:rPr lang="ro-RO" sz="2400" b="1" u="sng">
                <a:solidFill>
                  <a:srgbClr val="CC0099"/>
                </a:solidFill>
                <a:latin typeface="Times New Roman" pitchFamily="18" charset="0"/>
                <a:cs typeface="Times New Roman" pitchFamily="18" charset="0"/>
              </a:rPr>
              <a:t>dependenţa dintre variabile</a:t>
            </a:r>
            <a:r>
              <a:rPr lang="ro-RO" sz="2400" b="1">
                <a:solidFill>
                  <a:schemeClr val="tx1"/>
                </a:solidFill>
                <a:latin typeface="Times New Roman" pitchFamily="18" charset="0"/>
                <a:cs typeface="Times New Roman" pitchFamily="18" charset="0"/>
              </a:rPr>
              <a:t> şi pentru a da o specificaţie concisă a </a:t>
            </a:r>
            <a:r>
              <a:rPr lang="ro-RO" sz="2400" b="1" u="sng">
                <a:solidFill>
                  <a:schemeClr val="tx1"/>
                </a:solidFill>
                <a:latin typeface="Times New Roman" pitchFamily="18" charset="0"/>
                <a:cs typeface="Times New Roman" pitchFamily="18" charset="0"/>
              </a:rPr>
              <a:t>repartiţiei de probabilitate multidimensionale</a:t>
            </a:r>
            <a:r>
              <a:rPr lang="ro-RO" sz="2400" b="1">
                <a:solidFill>
                  <a:schemeClr val="tx1"/>
                </a:solidFill>
                <a:latin typeface="Times New Roman" pitchFamily="18" charset="0"/>
                <a:cs typeface="Times New Roman" pitchFamily="18" charset="0"/>
              </a:rPr>
              <a:t> este </a:t>
            </a:r>
            <a:r>
              <a:rPr lang="ro-RO" sz="2400" b="1" i="1" u="sng">
                <a:solidFill>
                  <a:schemeClr val="tx1"/>
                </a:solidFill>
                <a:latin typeface="Times New Roman" pitchFamily="18" charset="0"/>
                <a:cs typeface="Times New Roman" pitchFamily="18" charset="0"/>
              </a:rPr>
              <a:t>reţeaua Bayesiană</a:t>
            </a:r>
            <a:r>
              <a:rPr lang="ro-RO" sz="2400" b="1">
                <a:solidFill>
                  <a:schemeClr val="tx1"/>
                </a:solidFill>
                <a:latin typeface="Times New Roman" pitchFamily="18" charset="0"/>
                <a:cs typeface="Times New Roman" pitchFamily="18" charset="0"/>
              </a:rPr>
              <a:t>.</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5992209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a:lnSpc>
                <a:spcPct val="130000"/>
              </a:lnSpc>
              <a:spcBef>
                <a:spcPts val="0"/>
              </a:spcBef>
            </a:pPr>
            <a:r>
              <a:rPr lang="en-US" b="1" u="sng">
                <a:solidFill>
                  <a:schemeClr val="tx1"/>
                </a:solidFill>
                <a:latin typeface="Times New Roman" pitchFamily="18" charset="0"/>
                <a:cs typeface="Times New Roman" pitchFamily="18" charset="0"/>
              </a:rPr>
              <a:t>Relaţii de independenţă condiţionată </a:t>
            </a:r>
            <a:endParaRPr lang="en-US">
              <a:solidFill>
                <a:schemeClr val="tx1"/>
              </a:solidFill>
              <a:latin typeface="Times New Roman" pitchFamily="18" charset="0"/>
              <a:cs typeface="Times New Roman" pitchFamily="18" charset="0"/>
            </a:endParaRPr>
          </a:p>
          <a:p>
            <a:pPr>
              <a:lnSpc>
                <a:spcPct val="130000"/>
              </a:lnSpc>
              <a:spcBef>
                <a:spcPts val="0"/>
              </a:spcBef>
            </a:pPr>
            <a:r>
              <a:rPr lang="en-US" b="1" u="sng">
                <a:solidFill>
                  <a:schemeClr val="tx1"/>
                </a:solidFill>
                <a:latin typeface="Times New Roman" pitchFamily="18" charset="0"/>
                <a:cs typeface="Times New Roman" pitchFamily="18" charset="0"/>
              </a:rPr>
              <a:t>în reţele Bayesiene</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b="1">
                <a:solidFill>
                  <a:schemeClr val="tx1"/>
                </a:solidFill>
                <a:latin typeface="Times New Roman" pitchFamily="18" charset="0"/>
                <a:cs typeface="Times New Roman" pitchFamily="18" charset="0"/>
              </a:rPr>
              <a:t>O reţea Bayesiană exprimă </a:t>
            </a:r>
            <a:r>
              <a:rPr lang="en-US" b="1" u="sng">
                <a:solidFill>
                  <a:schemeClr val="tx1"/>
                </a:solidFill>
                <a:latin typeface="Times New Roman" pitchFamily="18" charset="0"/>
                <a:cs typeface="Times New Roman" pitchFamily="18" charset="0"/>
              </a:rPr>
              <a:t>independenţa condiţionată</a:t>
            </a:r>
            <a:r>
              <a:rPr lang="en-US" b="1">
                <a:solidFill>
                  <a:schemeClr val="tx1"/>
                </a:solidFill>
                <a:latin typeface="Times New Roman" pitchFamily="18" charset="0"/>
                <a:cs typeface="Times New Roman" pitchFamily="18" charset="0"/>
              </a:rPr>
              <a:t> a unui nod şi a predecesorilor săi, fiind daţi părinţii acestuia şi foloseşte această independenţă pentru a proiecta o metodă de construcţie a reţelelor.</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Arial" pitchFamily="34" charset="0"/>
              <a:buChar char="•"/>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b="1">
                <a:solidFill>
                  <a:schemeClr val="tx1"/>
                </a:solidFill>
                <a:latin typeface="Times New Roman" pitchFamily="18" charset="0"/>
                <a:cs typeface="Times New Roman" pitchFamily="18" charset="0"/>
              </a:rPr>
              <a:t>Pentru a stabili </a:t>
            </a:r>
            <a:r>
              <a:rPr lang="en-US" b="1" i="1" u="sng">
                <a:solidFill>
                  <a:schemeClr val="tx1"/>
                </a:solidFill>
                <a:latin typeface="Times New Roman" pitchFamily="18" charset="0"/>
                <a:cs typeface="Times New Roman" pitchFamily="18" charset="0"/>
              </a:rPr>
              <a:t>algoritmi de inferenţă</a:t>
            </a:r>
            <a:r>
              <a:rPr lang="en-US" b="1">
                <a:solidFill>
                  <a:schemeClr val="tx1"/>
                </a:solidFill>
                <a:latin typeface="Times New Roman" pitchFamily="18" charset="0"/>
                <a:cs typeface="Times New Roman" pitchFamily="18" charset="0"/>
              </a:rPr>
              <a:t>  trebuie însă să ştim dacă se verifică independenţe condiţionate mai generale, adica:</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Wingdings" pitchFamily="2" charset="2"/>
              <a:buChar char="ü"/>
            </a:pPr>
            <a:r>
              <a:rPr lang="en-US" b="1">
                <a:solidFill>
                  <a:schemeClr val="tx1"/>
                </a:solidFill>
                <a:latin typeface="Times New Roman" pitchFamily="18" charset="0"/>
                <a:cs typeface="Times New Roman" pitchFamily="18" charset="0"/>
              </a:rPr>
              <a:t>Fiind dată o reţea, dorim să putem ”citi” dacă o mulţime de noduri </a:t>
            </a:r>
            <a:r>
              <a:rPr lang="ro-RO" b="1" i="1" smtClean="0">
                <a:solidFill>
                  <a:schemeClr val="tx1"/>
                </a:solidFill>
                <a:latin typeface="Times New Roman" pitchFamily="18" charset="0"/>
                <a:cs typeface="Times New Roman" pitchFamily="18" charset="0"/>
              </a:rPr>
              <a:t>X</a:t>
            </a:r>
            <a:r>
              <a:rPr lang="en-US" b="1" smtClean="0">
                <a:solidFill>
                  <a:schemeClr val="tx1"/>
                </a:solidFill>
                <a:latin typeface="Times New Roman" pitchFamily="18" charset="0"/>
                <a:cs typeface="Times New Roman" pitchFamily="18" charset="0"/>
              </a:rPr>
              <a:t> </a:t>
            </a:r>
            <a:r>
              <a:rPr lang="en-US" b="1">
                <a:solidFill>
                  <a:schemeClr val="tx1"/>
                </a:solidFill>
                <a:latin typeface="Times New Roman" pitchFamily="18" charset="0"/>
                <a:cs typeface="Times New Roman" pitchFamily="18" charset="0"/>
              </a:rPr>
              <a:t>este independentă de o altă mulţime </a:t>
            </a:r>
            <a:r>
              <a:rPr lang="ro-RO" b="1" i="1" smtClean="0">
                <a:solidFill>
                  <a:schemeClr val="tx1"/>
                </a:solidFill>
                <a:latin typeface="Times New Roman" pitchFamily="18" charset="0"/>
                <a:cs typeface="Times New Roman" pitchFamily="18" charset="0"/>
              </a:rPr>
              <a:t>Y</a:t>
            </a:r>
            <a:r>
              <a:rPr lang="en-US" b="1" smtClean="0">
                <a:solidFill>
                  <a:schemeClr val="tx1"/>
                </a:solidFill>
                <a:latin typeface="Times New Roman" pitchFamily="18" charset="0"/>
                <a:cs typeface="Times New Roman" pitchFamily="18" charset="0"/>
              </a:rPr>
              <a:t> </a:t>
            </a:r>
            <a:r>
              <a:rPr lang="en-US" b="1">
                <a:solidFill>
                  <a:schemeClr val="tx1"/>
                </a:solidFill>
                <a:latin typeface="Times New Roman" pitchFamily="18" charset="0"/>
                <a:cs typeface="Times New Roman" pitchFamily="18" charset="0"/>
              </a:rPr>
              <a:t>fiind dată o mulţime de ”noduri dovezi” </a:t>
            </a:r>
            <a:r>
              <a:rPr lang="ro-RO" b="1" i="1" smtClean="0">
                <a:solidFill>
                  <a:schemeClr val="tx1"/>
                </a:solidFill>
                <a:latin typeface="Times New Roman" pitchFamily="18" charset="0"/>
                <a:cs typeface="Times New Roman" pitchFamily="18" charset="0"/>
              </a:rPr>
              <a:t>E</a:t>
            </a:r>
            <a:r>
              <a:rPr lang="en-US" b="1" smtClean="0">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en-US"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b="1">
                <a:solidFill>
                  <a:schemeClr val="tx1"/>
                </a:solidFill>
                <a:latin typeface="Times New Roman" pitchFamily="18" charset="0"/>
                <a:cs typeface="Times New Roman" pitchFamily="18" charset="0"/>
              </a:rPr>
              <a:t>Metoda de stabilire a acestui fapt se bazează pe noţiunea de </a:t>
            </a:r>
            <a:r>
              <a:rPr lang="en-US" b="1" i="1" u="sng">
                <a:solidFill>
                  <a:schemeClr val="tx1"/>
                </a:solidFill>
                <a:latin typeface="Times New Roman" pitchFamily="18" charset="0"/>
                <a:cs typeface="Times New Roman" pitchFamily="18" charset="0"/>
              </a:rPr>
              <a:t>separare dependentă de direcţie</a:t>
            </a:r>
            <a:r>
              <a:rPr lang="en-US" b="1" i="1">
                <a:solidFill>
                  <a:schemeClr val="tx1"/>
                </a:solidFill>
                <a:latin typeface="Times New Roman" pitchFamily="18" charset="0"/>
                <a:cs typeface="Times New Roman" pitchFamily="18" charset="0"/>
              </a:rPr>
              <a:t> </a:t>
            </a:r>
            <a:r>
              <a:rPr lang="en-US" b="1">
                <a:solidFill>
                  <a:schemeClr val="tx1"/>
                </a:solidFill>
                <a:latin typeface="Times New Roman" pitchFamily="18" charset="0"/>
                <a:cs typeface="Times New Roman" pitchFamily="18" charset="0"/>
              </a:rPr>
              <a:t>sau </a:t>
            </a:r>
            <a:r>
              <a:rPr lang="en-US" b="1" i="1" u="sng" smtClean="0">
                <a:solidFill>
                  <a:schemeClr val="tx1"/>
                </a:solidFill>
                <a:latin typeface="Times New Roman" pitchFamily="18" charset="0"/>
                <a:cs typeface="Times New Roman" pitchFamily="18" charset="0"/>
              </a:rPr>
              <a:t>d-separare</a:t>
            </a:r>
            <a:r>
              <a:rPr lang="ro-RO" b="1" i="1" smtClean="0">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4051762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ro-RO" b="1" u="sng">
                <a:solidFill>
                  <a:schemeClr val="tx1"/>
                </a:solidFill>
                <a:latin typeface="Times New Roman" pitchFamily="18" charset="0"/>
                <a:cs typeface="Times New Roman" pitchFamily="18" charset="0"/>
              </a:rPr>
              <a:t>Definiţia 2</a:t>
            </a:r>
            <a:endParaRPr lang="en-US">
              <a:solidFill>
                <a:schemeClr val="tx1"/>
              </a:solidFill>
              <a:latin typeface="Times New Roman" pitchFamily="18" charset="0"/>
              <a:cs typeface="Times New Roman" pitchFamily="18" charset="0"/>
            </a:endParaRPr>
          </a:p>
          <a:p>
            <a:pPr algn="just">
              <a:lnSpc>
                <a:spcPct val="11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algn="just">
              <a:lnSpc>
                <a:spcPct val="110000"/>
              </a:lnSpc>
              <a:spcBef>
                <a:spcPts val="0"/>
              </a:spcBef>
            </a:pPr>
            <a:r>
              <a:rPr lang="ro-RO" b="1">
                <a:solidFill>
                  <a:schemeClr val="tx1"/>
                </a:solidFill>
                <a:latin typeface="Times New Roman" pitchFamily="18" charset="0"/>
                <a:cs typeface="Times New Roman" pitchFamily="18" charset="0"/>
              </a:rPr>
              <a:t>O mulţime de noduri </a:t>
            </a:r>
            <a:r>
              <a:rPr lang="ro-RO" b="1" i="1" smtClean="0">
                <a:solidFill>
                  <a:schemeClr val="tx1"/>
                </a:solidFill>
                <a:latin typeface="Times New Roman" pitchFamily="18" charset="0"/>
                <a:cs typeface="Times New Roman" pitchFamily="18" charset="0"/>
              </a:rPr>
              <a:t>E</a:t>
            </a:r>
            <a:r>
              <a:rPr lang="ro-RO" b="1" smtClean="0">
                <a:solidFill>
                  <a:schemeClr val="tx1"/>
                </a:solidFill>
                <a:latin typeface="Times New Roman" pitchFamily="18" charset="0"/>
                <a:cs typeface="Times New Roman" pitchFamily="18" charset="0"/>
              </a:rPr>
              <a:t> </a:t>
            </a:r>
            <a:r>
              <a:rPr lang="ro-RO" b="1" i="1" u="sng">
                <a:solidFill>
                  <a:schemeClr val="tx1"/>
                </a:solidFill>
                <a:latin typeface="Times New Roman" pitchFamily="18" charset="0"/>
                <a:cs typeface="Times New Roman" pitchFamily="18" charset="0"/>
              </a:rPr>
              <a:t>d-separă</a:t>
            </a:r>
            <a:r>
              <a:rPr lang="ro-RO" b="1">
                <a:solidFill>
                  <a:schemeClr val="tx1"/>
                </a:solidFill>
                <a:latin typeface="Times New Roman" pitchFamily="18" charset="0"/>
                <a:cs typeface="Times New Roman" pitchFamily="18" charset="0"/>
              </a:rPr>
              <a:t> două mulţimi de noduri </a:t>
            </a:r>
            <a:r>
              <a:rPr lang="ro-RO" b="1" i="1" smtClean="0">
                <a:solidFill>
                  <a:schemeClr val="tx1"/>
                </a:solidFill>
                <a:latin typeface="Times New Roman" pitchFamily="18" charset="0"/>
                <a:cs typeface="Times New Roman" pitchFamily="18" charset="0"/>
              </a:rPr>
              <a:t>X</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şi </a:t>
            </a:r>
            <a:r>
              <a:rPr lang="ro-RO" b="1" i="1" smtClean="0">
                <a:solidFill>
                  <a:schemeClr val="tx1"/>
                </a:solidFill>
                <a:latin typeface="Times New Roman" pitchFamily="18" charset="0"/>
                <a:cs typeface="Times New Roman" pitchFamily="18" charset="0"/>
              </a:rPr>
              <a:t>Y</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dacă orice drum nedirecţionat de la un nod din </a:t>
            </a:r>
            <a:r>
              <a:rPr lang="ro-RO" b="1" i="1" smtClean="0">
                <a:solidFill>
                  <a:schemeClr val="tx1"/>
                </a:solidFill>
                <a:latin typeface="Times New Roman" pitchFamily="18" charset="0"/>
                <a:cs typeface="Times New Roman" pitchFamily="18" charset="0"/>
              </a:rPr>
              <a:t>X</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la un nod din </a:t>
            </a:r>
            <a:r>
              <a:rPr lang="ro-RO" b="1" i="1" smtClean="0">
                <a:solidFill>
                  <a:schemeClr val="tx1"/>
                </a:solidFill>
                <a:latin typeface="Times New Roman" pitchFamily="18" charset="0"/>
                <a:cs typeface="Times New Roman" pitchFamily="18" charset="0"/>
              </a:rPr>
              <a:t>Y</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este </a:t>
            </a:r>
            <a:r>
              <a:rPr lang="ro-RO" b="1" i="1" u="sng">
                <a:solidFill>
                  <a:schemeClr val="tx1"/>
                </a:solidFill>
                <a:latin typeface="Times New Roman" pitchFamily="18" charset="0"/>
                <a:cs typeface="Times New Roman" pitchFamily="18" charset="0"/>
              </a:rPr>
              <a:t>blocat</a:t>
            </a:r>
            <a:r>
              <a:rPr lang="ro-RO" b="1" i="1">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condiţionat de </a:t>
            </a:r>
            <a:r>
              <a:rPr lang="ro-RO" b="1" i="1" smtClean="0">
                <a:solidFill>
                  <a:schemeClr val="tx1"/>
                </a:solidFill>
                <a:latin typeface="Times New Roman" pitchFamily="18" charset="0"/>
                <a:cs typeface="Times New Roman" pitchFamily="18" charset="0"/>
              </a:rPr>
              <a:t>E</a:t>
            </a:r>
            <a:r>
              <a:rPr lang="ro-RO" b="1" smtClean="0">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1385641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t">
            <a:normAutofit/>
          </a:bodyPr>
          <a:lstStyle/>
          <a:p>
            <a:pPr algn="just">
              <a:lnSpc>
                <a:spcPct val="130000"/>
              </a:lnSpc>
              <a:spcBef>
                <a:spcPts val="0"/>
              </a:spcBef>
            </a:pPr>
            <a:r>
              <a:rPr lang="ro-RO" sz="1600" b="1" u="sng">
                <a:solidFill>
                  <a:schemeClr val="tx1"/>
                </a:solidFill>
                <a:latin typeface="Times New Roman" pitchFamily="18" charset="0"/>
                <a:cs typeface="Times New Roman" pitchFamily="18" charset="0"/>
              </a:rPr>
              <a:t>Definiţia 3</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 </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Fiind dată o mulţime de noduri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spunem că un drum este </a:t>
            </a:r>
            <a:r>
              <a:rPr lang="ro-RO" sz="1600" b="1" i="1" u="sng">
                <a:solidFill>
                  <a:schemeClr val="tx1"/>
                </a:solidFill>
                <a:latin typeface="Times New Roman" pitchFamily="18" charset="0"/>
                <a:cs typeface="Times New Roman" pitchFamily="18" charset="0"/>
              </a:rPr>
              <a:t>blocat</a:t>
            </a:r>
            <a:r>
              <a:rPr lang="ro-RO" sz="1600" b="1" u="sng">
                <a:solidFill>
                  <a:schemeClr val="tx1"/>
                </a:solidFill>
                <a:latin typeface="Times New Roman" pitchFamily="18" charset="0"/>
                <a:cs typeface="Times New Roman" pitchFamily="18" charset="0"/>
              </a:rPr>
              <a:t> condiţionat de </a:t>
            </a:r>
            <a:r>
              <a:rPr lang="ro-RO" sz="1600" b="1" i="1" u="sng"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dacă există un nod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aparţinând drumului, pentru care una dintre următoarele trei condiţii se verifică:</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(1) </a:t>
            </a:r>
            <a:r>
              <a:rPr lang="ro-RO" sz="1600" b="1" i="1">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aparţine lui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şi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are o săgeată a drumului intrând </a:t>
            </a:r>
            <a:r>
              <a:rPr lang="ro-RO" sz="1600" b="1" smtClean="0">
                <a:solidFill>
                  <a:schemeClr val="tx1"/>
                </a:solidFill>
                <a:latin typeface="Times New Roman" pitchFamily="18" charset="0"/>
                <a:cs typeface="Times New Roman" pitchFamily="18" charset="0"/>
              </a:rPr>
              <a:t>în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şi </a:t>
            </a:r>
            <a:r>
              <a:rPr lang="ro-RO" sz="1600" b="1">
                <a:solidFill>
                  <a:schemeClr val="tx1"/>
                </a:solidFill>
                <a:latin typeface="Times New Roman" pitchFamily="18" charset="0"/>
                <a:cs typeface="Times New Roman" pitchFamily="18" charset="0"/>
              </a:rPr>
              <a:t>o săgeată a drumului ieşind </a:t>
            </a:r>
            <a:r>
              <a:rPr lang="ro-RO" sz="1600" b="1" smtClean="0">
                <a:solidFill>
                  <a:schemeClr val="tx1"/>
                </a:solidFill>
                <a:latin typeface="Times New Roman" pitchFamily="18" charset="0"/>
                <a:cs typeface="Times New Roman" pitchFamily="18" charset="0"/>
              </a:rPr>
              <a:t>din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(2) </a:t>
            </a:r>
            <a:r>
              <a:rPr lang="ro-RO" sz="1600" b="1" i="1">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aparţine lui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şi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are ambele săgeţi ale drumului ieşind din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(3) Nici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şi nici vreunul dintre descendenţii săi nu aparţin lui </a:t>
            </a:r>
            <a:r>
              <a:rPr lang="ro-RO" sz="1600" b="1" i="1" smtClean="0">
                <a:solidFill>
                  <a:schemeClr val="tx1"/>
                </a:solidFill>
                <a:latin typeface="Times New Roman" pitchFamily="18" charset="0"/>
                <a:cs typeface="Times New Roman" pitchFamily="18" charset="0"/>
              </a:rPr>
              <a:t>E</a:t>
            </a:r>
            <a:r>
              <a:rPr lang="ro-RO" sz="1600" b="1" smtClean="0">
                <a:solidFill>
                  <a:schemeClr val="tx1"/>
                </a:solidFill>
                <a:latin typeface="Times New Roman" pitchFamily="18" charset="0"/>
                <a:cs typeface="Times New Roman" pitchFamily="18" charset="0"/>
              </a:rPr>
              <a:t>, </a:t>
            </a:r>
            <a:r>
              <a:rPr lang="ro-RO" sz="1600" b="1">
                <a:solidFill>
                  <a:schemeClr val="tx1"/>
                </a:solidFill>
                <a:latin typeface="Times New Roman" pitchFamily="18" charset="0"/>
                <a:cs typeface="Times New Roman" pitchFamily="18" charset="0"/>
              </a:rPr>
              <a:t>iar ambele săgeţi ale drumului ţintesc înspre </a:t>
            </a:r>
            <a:r>
              <a:rPr lang="ro-RO" sz="1600" b="1" i="1" smtClean="0">
                <a:solidFill>
                  <a:schemeClr val="tx1"/>
                </a:solidFill>
                <a:latin typeface="Times New Roman" pitchFamily="18" charset="0"/>
                <a:cs typeface="Times New Roman" pitchFamily="18" charset="0"/>
              </a:rPr>
              <a:t>Z</a:t>
            </a:r>
            <a:r>
              <a:rPr lang="ro-RO" sz="1600" b="1" smtClean="0">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 </a:t>
            </a:r>
            <a:endParaRPr lang="en-US" sz="1600">
              <a:solidFill>
                <a:schemeClr val="tx1"/>
              </a:solidFill>
              <a:latin typeface="Times New Roman" pitchFamily="18" charset="0"/>
              <a:cs typeface="Times New Roman" pitchFamily="18" charset="0"/>
            </a:endParaRPr>
          </a:p>
          <a:p>
            <a:pPr algn="just">
              <a:lnSpc>
                <a:spcPct val="130000"/>
              </a:lnSpc>
              <a:spcBef>
                <a:spcPts val="0"/>
              </a:spcBef>
            </a:pPr>
            <a:r>
              <a:rPr lang="ro-RO" sz="1600" b="1">
                <a:solidFill>
                  <a:schemeClr val="tx1"/>
                </a:solidFill>
                <a:latin typeface="Times New Roman" pitchFamily="18" charset="0"/>
                <a:cs typeface="Times New Roman" pitchFamily="18" charset="0"/>
              </a:rPr>
              <a:t>Figura următoare ilustrează cele trei cazuri posibile</a:t>
            </a:r>
            <a:r>
              <a:rPr lang="en-US" sz="1600" b="1">
                <a:solidFill>
                  <a:schemeClr val="tx1"/>
                </a:solidFill>
                <a:latin typeface="Times New Roman" pitchFamily="18" charset="0"/>
                <a:cs typeface="Times New Roman" pitchFamily="18" charset="0"/>
              </a:rPr>
              <a:t>:</a:t>
            </a:r>
            <a:endParaRPr lang="en-US" sz="1600">
              <a:solidFill>
                <a:schemeClr val="tx1"/>
              </a:solidFill>
              <a:latin typeface="Times New Roman" pitchFamily="18" charset="0"/>
              <a:cs typeface="Times New Roman" pitchFamily="18" charset="0"/>
            </a:endParaRPr>
          </a:p>
        </p:txBody>
      </p:sp>
      <p:grpSp>
        <p:nvGrpSpPr>
          <p:cNvPr id="8" name="Group 7"/>
          <p:cNvGrpSpPr>
            <a:grpSpLocks/>
          </p:cNvGrpSpPr>
          <p:nvPr/>
        </p:nvGrpSpPr>
        <p:grpSpPr bwMode="auto">
          <a:xfrm>
            <a:off x="2113659" y="3445356"/>
            <a:ext cx="4916683" cy="3250011"/>
            <a:chOff x="2405" y="7898"/>
            <a:chExt cx="7080" cy="4680"/>
          </a:xfrm>
        </p:grpSpPr>
        <p:sp>
          <p:nvSpPr>
            <p:cNvPr id="9" name="Rectangle 8"/>
            <p:cNvSpPr>
              <a:spLocks noChangeArrowheads="1"/>
            </p:cNvSpPr>
            <p:nvPr/>
          </p:nvSpPr>
          <p:spPr bwMode="auto">
            <a:xfrm>
              <a:off x="2465" y="7898"/>
              <a:ext cx="7020" cy="46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0" name="Text Box 7"/>
            <p:cNvSpPr txBox="1">
              <a:spLocks noChangeArrowheads="1"/>
            </p:cNvSpPr>
            <p:nvPr/>
          </p:nvSpPr>
          <p:spPr bwMode="auto">
            <a:xfrm>
              <a:off x="2405" y="8312"/>
              <a:ext cx="731" cy="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100" b="1">
                  <a:effectLst/>
                  <a:latin typeface="Times New Roman"/>
                  <a:ea typeface="Times New Roman"/>
                </a:rPr>
                <a:t>(1)</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100" b="1">
                  <a:effectLst/>
                  <a:latin typeface="Times New Roman"/>
                  <a:ea typeface="Times New Roman"/>
                </a:rPr>
                <a:t>(2)</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200" b="1">
                  <a:effectLst/>
                  <a:latin typeface="Times New Roman"/>
                  <a:ea typeface="Times New Roman"/>
                </a:rPr>
                <a:t> </a:t>
              </a:r>
              <a:endParaRPr lang="en-US" sz="1200">
                <a:effectLst/>
                <a:latin typeface="Times New Roman"/>
                <a:ea typeface="Times New Roman"/>
              </a:endParaRPr>
            </a:p>
            <a:p>
              <a:pPr algn="ctr">
                <a:spcAft>
                  <a:spcPts val="0"/>
                </a:spcAft>
              </a:pPr>
              <a:r>
                <a:rPr lang="en-US" sz="1100" b="1">
                  <a:effectLst/>
                  <a:latin typeface="Times New Roman"/>
                  <a:ea typeface="Times New Roman"/>
                </a:rPr>
                <a:t>(3)</a:t>
              </a:r>
              <a:endParaRPr lang="en-US" sz="1200">
                <a:effectLst/>
                <a:latin typeface="Times New Roman"/>
                <a:ea typeface="Times New Roman"/>
              </a:endParaRPr>
            </a:p>
          </p:txBody>
        </p:sp>
        <p:sp>
          <p:nvSpPr>
            <p:cNvPr id="11" name="Rectangle 10"/>
            <p:cNvSpPr>
              <a:spLocks noChangeArrowheads="1"/>
            </p:cNvSpPr>
            <p:nvPr/>
          </p:nvSpPr>
          <p:spPr bwMode="auto">
            <a:xfrm>
              <a:off x="2945" y="8312"/>
              <a:ext cx="1260" cy="28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2" name="Rectangle 11"/>
            <p:cNvSpPr>
              <a:spLocks noChangeArrowheads="1"/>
            </p:cNvSpPr>
            <p:nvPr/>
          </p:nvSpPr>
          <p:spPr bwMode="auto">
            <a:xfrm>
              <a:off x="5465" y="8310"/>
              <a:ext cx="1190" cy="1980"/>
            </a:xfrm>
            <a:prstGeom prst="rect">
              <a:avLst/>
            </a:prstGeom>
            <a:solidFill>
              <a:srgbClr val="C0C0C0"/>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3" name="Text Box 10"/>
            <p:cNvSpPr txBox="1">
              <a:spLocks noChangeArrowheads="1"/>
            </p:cNvSpPr>
            <p:nvPr/>
          </p:nvSpPr>
          <p:spPr bwMode="auto">
            <a:xfrm>
              <a:off x="6204" y="8378"/>
              <a:ext cx="432" cy="36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cs typeface="Arial Unicode MS"/>
                </a:rPr>
                <a:t>E</a:t>
              </a:r>
              <a:endParaRPr lang="en-US" sz="1600" b="1">
                <a:effectLst/>
                <a:latin typeface="Calisto MT"/>
                <a:ea typeface="Times New Roman"/>
                <a:cs typeface="Arial Unicode MS"/>
              </a:endParaRPr>
            </a:p>
          </p:txBody>
        </p:sp>
        <p:sp>
          <p:nvSpPr>
            <p:cNvPr id="14" name="Rectangle 13"/>
            <p:cNvSpPr>
              <a:spLocks noChangeArrowheads="1"/>
            </p:cNvSpPr>
            <p:nvPr/>
          </p:nvSpPr>
          <p:spPr bwMode="auto">
            <a:xfrm>
              <a:off x="7985" y="8312"/>
              <a:ext cx="1260" cy="28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5" name="Text Box 12"/>
            <p:cNvSpPr txBox="1">
              <a:spLocks noChangeArrowheads="1"/>
            </p:cNvSpPr>
            <p:nvPr/>
          </p:nvSpPr>
          <p:spPr bwMode="auto">
            <a:xfrm>
              <a:off x="8755" y="8381"/>
              <a:ext cx="49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cs typeface="Arial Unicode MS"/>
                </a:rPr>
                <a:t>Y</a:t>
              </a:r>
              <a:endParaRPr lang="en-US" sz="1600" b="1">
                <a:effectLst/>
                <a:latin typeface="Calisto MT"/>
                <a:ea typeface="Times New Roman"/>
                <a:cs typeface="Arial Unicode MS"/>
              </a:endParaRPr>
            </a:p>
          </p:txBody>
        </p:sp>
        <p:sp>
          <p:nvSpPr>
            <p:cNvPr id="16" name="AutoShape 13"/>
            <p:cNvSpPr>
              <a:spLocks noChangeArrowheads="1"/>
            </p:cNvSpPr>
            <p:nvPr/>
          </p:nvSpPr>
          <p:spPr bwMode="auto">
            <a:xfrm>
              <a:off x="330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7" name="AutoShape 14"/>
            <p:cNvSpPr>
              <a:spLocks noChangeArrowheads="1"/>
            </p:cNvSpPr>
            <p:nvPr/>
          </p:nvSpPr>
          <p:spPr bwMode="auto">
            <a:xfrm>
              <a:off x="330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8" name="AutoShape 15"/>
            <p:cNvSpPr>
              <a:spLocks noChangeArrowheads="1"/>
            </p:cNvSpPr>
            <p:nvPr/>
          </p:nvSpPr>
          <p:spPr bwMode="auto">
            <a:xfrm>
              <a:off x="330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9" name="AutoShape 16"/>
            <p:cNvSpPr>
              <a:spLocks noChangeArrowheads="1"/>
            </p:cNvSpPr>
            <p:nvPr/>
          </p:nvSpPr>
          <p:spPr bwMode="auto">
            <a:xfrm>
              <a:off x="834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0" name="AutoShape 17"/>
            <p:cNvSpPr>
              <a:spLocks noChangeArrowheads="1"/>
            </p:cNvSpPr>
            <p:nvPr/>
          </p:nvSpPr>
          <p:spPr bwMode="auto">
            <a:xfrm>
              <a:off x="834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1" name="AutoShape 18"/>
            <p:cNvSpPr>
              <a:spLocks noChangeArrowheads="1"/>
            </p:cNvSpPr>
            <p:nvPr/>
          </p:nvSpPr>
          <p:spPr bwMode="auto">
            <a:xfrm>
              <a:off x="834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2" name="AutoShape 19"/>
            <p:cNvSpPr>
              <a:spLocks noChangeArrowheads="1"/>
            </p:cNvSpPr>
            <p:nvPr/>
          </p:nvSpPr>
          <p:spPr bwMode="auto">
            <a:xfrm>
              <a:off x="456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3" name="AutoShape 20"/>
            <p:cNvSpPr>
              <a:spLocks noChangeArrowheads="1"/>
            </p:cNvSpPr>
            <p:nvPr/>
          </p:nvSpPr>
          <p:spPr bwMode="auto">
            <a:xfrm>
              <a:off x="456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4" name="AutoShape 21"/>
            <p:cNvSpPr>
              <a:spLocks noChangeArrowheads="1"/>
            </p:cNvSpPr>
            <p:nvPr/>
          </p:nvSpPr>
          <p:spPr bwMode="auto">
            <a:xfrm>
              <a:off x="456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5" name="Freeform 24"/>
            <p:cNvSpPr>
              <a:spLocks/>
            </p:cNvSpPr>
            <p:nvPr/>
          </p:nvSpPr>
          <p:spPr bwMode="auto">
            <a:xfrm>
              <a:off x="3882" y="9057"/>
              <a:ext cx="681" cy="1"/>
            </a:xfrm>
            <a:custGeom>
              <a:avLst/>
              <a:gdLst>
                <a:gd name="T0" fmla="*/ 0 w 681"/>
                <a:gd name="T1" fmla="*/ 0 h 1"/>
                <a:gd name="T2" fmla="*/ 681 w 681"/>
                <a:gd name="T3" fmla="*/ 0 h 1"/>
              </a:gdLst>
              <a:ahLst/>
              <a:cxnLst>
                <a:cxn ang="0">
                  <a:pos x="T0" y="T1"/>
                </a:cxn>
                <a:cxn ang="0">
                  <a:pos x="T2" y="T3"/>
                </a:cxn>
              </a:cxnLst>
              <a:rect l="0" t="0" r="r" b="b"/>
              <a:pathLst>
                <a:path w="681" h="1">
                  <a:moveTo>
                    <a:pt x="0" y="0"/>
                  </a:moveTo>
                  <a:lnTo>
                    <a:pt x="6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 name="Freeform 25"/>
            <p:cNvSpPr>
              <a:spLocks/>
            </p:cNvSpPr>
            <p:nvPr/>
          </p:nvSpPr>
          <p:spPr bwMode="auto">
            <a:xfrm>
              <a:off x="3888" y="9870"/>
              <a:ext cx="678" cy="1"/>
            </a:xfrm>
            <a:custGeom>
              <a:avLst/>
              <a:gdLst>
                <a:gd name="T0" fmla="*/ 0 w 678"/>
                <a:gd name="T1" fmla="*/ 0 h 1"/>
                <a:gd name="T2" fmla="*/ 678 w 678"/>
                <a:gd name="T3" fmla="*/ 0 h 1"/>
              </a:gdLst>
              <a:ahLst/>
              <a:cxnLst>
                <a:cxn ang="0">
                  <a:pos x="T0" y="T1"/>
                </a:cxn>
                <a:cxn ang="0">
                  <a:pos x="T2" y="T3"/>
                </a:cxn>
              </a:cxnLst>
              <a:rect l="0" t="0" r="r" b="b"/>
              <a:pathLst>
                <a:path w="678" h="1">
                  <a:moveTo>
                    <a:pt x="0" y="0"/>
                  </a:moveTo>
                  <a:lnTo>
                    <a:pt x="67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7" name="Freeform 26"/>
            <p:cNvSpPr>
              <a:spLocks/>
            </p:cNvSpPr>
            <p:nvPr/>
          </p:nvSpPr>
          <p:spPr bwMode="auto">
            <a:xfrm>
              <a:off x="3885" y="10665"/>
              <a:ext cx="678" cy="1"/>
            </a:xfrm>
            <a:custGeom>
              <a:avLst/>
              <a:gdLst>
                <a:gd name="T0" fmla="*/ 0 w 678"/>
                <a:gd name="T1" fmla="*/ 0 h 1"/>
                <a:gd name="T2" fmla="*/ 678 w 678"/>
                <a:gd name="T3" fmla="*/ 0 h 1"/>
              </a:gdLst>
              <a:ahLst/>
              <a:cxnLst>
                <a:cxn ang="0">
                  <a:pos x="T0" y="T1"/>
                </a:cxn>
                <a:cxn ang="0">
                  <a:pos x="T2" y="T3"/>
                </a:cxn>
              </a:cxnLst>
              <a:rect l="0" t="0" r="r" b="b"/>
              <a:pathLst>
                <a:path w="678" h="1">
                  <a:moveTo>
                    <a:pt x="0" y="0"/>
                  </a:moveTo>
                  <a:lnTo>
                    <a:pt x="67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8" name="AutoShape 25"/>
            <p:cNvSpPr>
              <a:spLocks noChangeArrowheads="1"/>
            </p:cNvSpPr>
            <p:nvPr/>
          </p:nvSpPr>
          <p:spPr bwMode="auto">
            <a:xfrm>
              <a:off x="7085" y="8770"/>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9" name="AutoShape 26"/>
            <p:cNvSpPr>
              <a:spLocks noChangeArrowheads="1"/>
            </p:cNvSpPr>
            <p:nvPr/>
          </p:nvSpPr>
          <p:spPr bwMode="auto">
            <a:xfrm>
              <a:off x="708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0" name="AutoShape 27"/>
            <p:cNvSpPr>
              <a:spLocks noChangeArrowheads="1"/>
            </p:cNvSpPr>
            <p:nvPr/>
          </p:nvSpPr>
          <p:spPr bwMode="auto">
            <a:xfrm>
              <a:off x="7085" y="10375"/>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1" name="Freeform 30"/>
            <p:cNvSpPr>
              <a:spLocks/>
            </p:cNvSpPr>
            <p:nvPr/>
          </p:nvSpPr>
          <p:spPr bwMode="auto">
            <a:xfrm>
              <a:off x="7674" y="9054"/>
              <a:ext cx="672" cy="1"/>
            </a:xfrm>
            <a:custGeom>
              <a:avLst/>
              <a:gdLst>
                <a:gd name="T0" fmla="*/ 672 w 672"/>
                <a:gd name="T1" fmla="*/ 0 h 1"/>
                <a:gd name="T2" fmla="*/ 0 w 672"/>
                <a:gd name="T3" fmla="*/ 0 h 1"/>
              </a:gdLst>
              <a:ahLst/>
              <a:cxnLst>
                <a:cxn ang="0">
                  <a:pos x="T0" y="T1"/>
                </a:cxn>
                <a:cxn ang="0">
                  <a:pos x="T2" y="T3"/>
                </a:cxn>
              </a:cxnLst>
              <a:rect l="0" t="0" r="r" b="b"/>
              <a:pathLst>
                <a:path w="672" h="1">
                  <a:moveTo>
                    <a:pt x="672" y="0"/>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2" name="Freeform 31"/>
            <p:cNvSpPr>
              <a:spLocks/>
            </p:cNvSpPr>
            <p:nvPr/>
          </p:nvSpPr>
          <p:spPr bwMode="auto">
            <a:xfrm>
              <a:off x="7668" y="9855"/>
              <a:ext cx="678" cy="3"/>
            </a:xfrm>
            <a:custGeom>
              <a:avLst/>
              <a:gdLst>
                <a:gd name="T0" fmla="*/ 678 w 678"/>
                <a:gd name="T1" fmla="*/ 0 h 3"/>
                <a:gd name="T2" fmla="*/ 0 w 678"/>
                <a:gd name="T3" fmla="*/ 3 h 3"/>
              </a:gdLst>
              <a:ahLst/>
              <a:cxnLst>
                <a:cxn ang="0">
                  <a:pos x="T0" y="T1"/>
                </a:cxn>
                <a:cxn ang="0">
                  <a:pos x="T2" y="T3"/>
                </a:cxn>
              </a:cxnLst>
              <a:rect l="0" t="0" r="r" b="b"/>
              <a:pathLst>
                <a:path w="678" h="3">
                  <a:moveTo>
                    <a:pt x="678" y="0"/>
                  </a:moveTo>
                  <a:lnTo>
                    <a:pt x="0" y="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3" name="Freeform 32"/>
            <p:cNvSpPr>
              <a:spLocks/>
            </p:cNvSpPr>
            <p:nvPr/>
          </p:nvSpPr>
          <p:spPr bwMode="auto">
            <a:xfrm>
              <a:off x="7671" y="10662"/>
              <a:ext cx="672" cy="3"/>
            </a:xfrm>
            <a:custGeom>
              <a:avLst/>
              <a:gdLst>
                <a:gd name="T0" fmla="*/ 672 w 672"/>
                <a:gd name="T1" fmla="*/ 0 h 3"/>
                <a:gd name="T2" fmla="*/ 0 w 672"/>
                <a:gd name="T3" fmla="*/ 3 h 3"/>
              </a:gdLst>
              <a:ahLst/>
              <a:cxnLst>
                <a:cxn ang="0">
                  <a:pos x="T0" y="T1"/>
                </a:cxn>
                <a:cxn ang="0">
                  <a:pos x="T2" y="T3"/>
                </a:cxn>
              </a:cxnLst>
              <a:rect l="0" t="0" r="r" b="b"/>
              <a:pathLst>
                <a:path w="672" h="3">
                  <a:moveTo>
                    <a:pt x="672" y="0"/>
                  </a:moveTo>
                  <a:lnTo>
                    <a:pt x="0" y="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4" name="AutoShape 31"/>
            <p:cNvSpPr>
              <a:spLocks noChangeArrowheads="1"/>
            </p:cNvSpPr>
            <p:nvPr/>
          </p:nvSpPr>
          <p:spPr bwMode="auto">
            <a:xfrm>
              <a:off x="5825" y="9572"/>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Z</a:t>
              </a:r>
              <a:endParaRPr lang="en-US" sz="1400" b="1">
                <a:effectLst/>
                <a:latin typeface="Times New Roman"/>
                <a:ea typeface="Times New Roman"/>
              </a:endParaRPr>
            </a:p>
          </p:txBody>
        </p:sp>
        <p:sp>
          <p:nvSpPr>
            <p:cNvPr id="35" name="AutoShape 32"/>
            <p:cNvSpPr>
              <a:spLocks noChangeArrowheads="1"/>
            </p:cNvSpPr>
            <p:nvPr/>
          </p:nvSpPr>
          <p:spPr bwMode="auto">
            <a:xfrm>
              <a:off x="5825" y="10377"/>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Z</a:t>
              </a:r>
              <a:endParaRPr lang="en-US" sz="1400" b="1">
                <a:effectLst/>
                <a:latin typeface="Times New Roman"/>
                <a:ea typeface="Times New Roman"/>
              </a:endParaRPr>
            </a:p>
          </p:txBody>
        </p:sp>
        <p:sp>
          <p:nvSpPr>
            <p:cNvPr id="36" name="Freeform 35"/>
            <p:cNvSpPr>
              <a:spLocks/>
            </p:cNvSpPr>
            <p:nvPr/>
          </p:nvSpPr>
          <p:spPr bwMode="auto">
            <a:xfrm>
              <a:off x="5151" y="9060"/>
              <a:ext cx="669" cy="3"/>
            </a:xfrm>
            <a:custGeom>
              <a:avLst/>
              <a:gdLst>
                <a:gd name="T0" fmla="*/ 0 w 669"/>
                <a:gd name="T1" fmla="*/ 3 h 3"/>
                <a:gd name="T2" fmla="*/ 669 w 669"/>
                <a:gd name="T3" fmla="*/ 0 h 3"/>
              </a:gdLst>
              <a:ahLst/>
              <a:cxnLst>
                <a:cxn ang="0">
                  <a:pos x="T0" y="T1"/>
                </a:cxn>
                <a:cxn ang="0">
                  <a:pos x="T2" y="T3"/>
                </a:cxn>
              </a:cxnLst>
              <a:rect l="0" t="0" r="r" b="b"/>
              <a:pathLst>
                <a:path w="669" h="3">
                  <a:moveTo>
                    <a:pt x="0" y="3"/>
                  </a:moveTo>
                  <a:lnTo>
                    <a:pt x="669"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7" name="Freeform 36"/>
            <p:cNvSpPr>
              <a:spLocks/>
            </p:cNvSpPr>
            <p:nvPr/>
          </p:nvSpPr>
          <p:spPr bwMode="auto">
            <a:xfrm>
              <a:off x="6405" y="9051"/>
              <a:ext cx="681" cy="3"/>
            </a:xfrm>
            <a:custGeom>
              <a:avLst/>
              <a:gdLst>
                <a:gd name="T0" fmla="*/ 0 w 681"/>
                <a:gd name="T1" fmla="*/ 0 h 3"/>
                <a:gd name="T2" fmla="*/ 681 w 681"/>
                <a:gd name="T3" fmla="*/ 3 h 3"/>
              </a:gdLst>
              <a:ahLst/>
              <a:cxnLst>
                <a:cxn ang="0">
                  <a:pos x="T0" y="T1"/>
                </a:cxn>
                <a:cxn ang="0">
                  <a:pos x="T2" y="T3"/>
                </a:cxn>
              </a:cxnLst>
              <a:rect l="0" t="0" r="r" b="b"/>
              <a:pathLst>
                <a:path w="681" h="3">
                  <a:moveTo>
                    <a:pt x="0" y="0"/>
                  </a:moveTo>
                  <a:lnTo>
                    <a:pt x="681"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8" name="Freeform 37"/>
            <p:cNvSpPr>
              <a:spLocks/>
            </p:cNvSpPr>
            <p:nvPr/>
          </p:nvSpPr>
          <p:spPr bwMode="auto">
            <a:xfrm>
              <a:off x="5145" y="9855"/>
              <a:ext cx="681" cy="3"/>
            </a:xfrm>
            <a:custGeom>
              <a:avLst/>
              <a:gdLst>
                <a:gd name="T0" fmla="*/ 681 w 681"/>
                <a:gd name="T1" fmla="*/ 0 h 3"/>
                <a:gd name="T2" fmla="*/ 0 w 681"/>
                <a:gd name="T3" fmla="*/ 3 h 3"/>
              </a:gdLst>
              <a:ahLst/>
              <a:cxnLst>
                <a:cxn ang="0">
                  <a:pos x="T0" y="T1"/>
                </a:cxn>
                <a:cxn ang="0">
                  <a:pos x="T2" y="T3"/>
                </a:cxn>
              </a:cxnLst>
              <a:rect l="0" t="0" r="r" b="b"/>
              <a:pathLst>
                <a:path w="681" h="3">
                  <a:moveTo>
                    <a:pt x="681" y="0"/>
                  </a:moveTo>
                  <a:lnTo>
                    <a:pt x="0"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9" name="Freeform 38"/>
            <p:cNvSpPr>
              <a:spLocks/>
            </p:cNvSpPr>
            <p:nvPr/>
          </p:nvSpPr>
          <p:spPr bwMode="auto">
            <a:xfrm>
              <a:off x="6402" y="9858"/>
              <a:ext cx="681" cy="3"/>
            </a:xfrm>
            <a:custGeom>
              <a:avLst/>
              <a:gdLst>
                <a:gd name="T0" fmla="*/ 0 w 681"/>
                <a:gd name="T1" fmla="*/ 0 h 3"/>
                <a:gd name="T2" fmla="*/ 681 w 681"/>
                <a:gd name="T3" fmla="*/ 3 h 3"/>
              </a:gdLst>
              <a:ahLst/>
              <a:cxnLst>
                <a:cxn ang="0">
                  <a:pos x="T0" y="T1"/>
                </a:cxn>
                <a:cxn ang="0">
                  <a:pos x="T2" y="T3"/>
                </a:cxn>
              </a:cxnLst>
              <a:rect l="0" t="0" r="r" b="b"/>
              <a:pathLst>
                <a:path w="681" h="3">
                  <a:moveTo>
                    <a:pt x="0" y="0"/>
                  </a:moveTo>
                  <a:lnTo>
                    <a:pt x="681"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0" name="Freeform 39"/>
            <p:cNvSpPr>
              <a:spLocks/>
            </p:cNvSpPr>
            <p:nvPr/>
          </p:nvSpPr>
          <p:spPr bwMode="auto">
            <a:xfrm>
              <a:off x="5151" y="10674"/>
              <a:ext cx="678" cy="1"/>
            </a:xfrm>
            <a:custGeom>
              <a:avLst/>
              <a:gdLst>
                <a:gd name="T0" fmla="*/ 0 w 678"/>
                <a:gd name="T1" fmla="*/ 0 h 1"/>
                <a:gd name="T2" fmla="*/ 678 w 678"/>
                <a:gd name="T3" fmla="*/ 0 h 1"/>
              </a:gdLst>
              <a:ahLst/>
              <a:cxnLst>
                <a:cxn ang="0">
                  <a:pos x="T0" y="T1"/>
                </a:cxn>
                <a:cxn ang="0">
                  <a:pos x="T2" y="T3"/>
                </a:cxn>
              </a:cxnLst>
              <a:rect l="0" t="0" r="r" b="b"/>
              <a:pathLst>
                <a:path w="678" h="1">
                  <a:moveTo>
                    <a:pt x="0" y="0"/>
                  </a:moveTo>
                  <a:lnTo>
                    <a:pt x="678"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1" name="Freeform 40"/>
            <p:cNvSpPr>
              <a:spLocks/>
            </p:cNvSpPr>
            <p:nvPr/>
          </p:nvSpPr>
          <p:spPr bwMode="auto">
            <a:xfrm>
              <a:off x="6408" y="10668"/>
              <a:ext cx="681" cy="3"/>
            </a:xfrm>
            <a:custGeom>
              <a:avLst/>
              <a:gdLst>
                <a:gd name="T0" fmla="*/ 681 w 681"/>
                <a:gd name="T1" fmla="*/ 0 h 3"/>
                <a:gd name="T2" fmla="*/ 0 w 681"/>
                <a:gd name="T3" fmla="*/ 3 h 3"/>
              </a:gdLst>
              <a:ahLst/>
              <a:cxnLst>
                <a:cxn ang="0">
                  <a:pos x="T0" y="T1"/>
                </a:cxn>
                <a:cxn ang="0">
                  <a:pos x="T2" y="T3"/>
                </a:cxn>
              </a:cxnLst>
              <a:rect l="0" t="0" r="r" b="b"/>
              <a:pathLst>
                <a:path w="681" h="3">
                  <a:moveTo>
                    <a:pt x="681" y="0"/>
                  </a:moveTo>
                  <a:lnTo>
                    <a:pt x="0" y="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2" name="AutoShape 39"/>
            <p:cNvSpPr>
              <a:spLocks noChangeArrowheads="1"/>
            </p:cNvSpPr>
            <p:nvPr/>
          </p:nvSpPr>
          <p:spPr bwMode="auto">
            <a:xfrm>
              <a:off x="5105" y="11678"/>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3" name="AutoShape 40"/>
            <p:cNvSpPr>
              <a:spLocks noChangeArrowheads="1"/>
            </p:cNvSpPr>
            <p:nvPr/>
          </p:nvSpPr>
          <p:spPr bwMode="auto">
            <a:xfrm>
              <a:off x="6545" y="11678"/>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4" name="Freeform 43"/>
            <p:cNvSpPr>
              <a:spLocks/>
            </p:cNvSpPr>
            <p:nvPr/>
          </p:nvSpPr>
          <p:spPr bwMode="auto">
            <a:xfrm>
              <a:off x="6120" y="10962"/>
              <a:ext cx="717" cy="714"/>
            </a:xfrm>
            <a:custGeom>
              <a:avLst/>
              <a:gdLst>
                <a:gd name="T0" fmla="*/ 0 w 717"/>
                <a:gd name="T1" fmla="*/ 0 h 714"/>
                <a:gd name="T2" fmla="*/ 717 w 717"/>
                <a:gd name="T3" fmla="*/ 714 h 714"/>
              </a:gdLst>
              <a:ahLst/>
              <a:cxnLst>
                <a:cxn ang="0">
                  <a:pos x="T0" y="T1"/>
                </a:cxn>
                <a:cxn ang="0">
                  <a:pos x="T2" y="T3"/>
                </a:cxn>
              </a:cxnLst>
              <a:rect l="0" t="0" r="r" b="b"/>
              <a:pathLst>
                <a:path w="717" h="714">
                  <a:moveTo>
                    <a:pt x="0" y="0"/>
                  </a:moveTo>
                  <a:lnTo>
                    <a:pt x="717" y="714"/>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5" name="Freeform 44"/>
            <p:cNvSpPr>
              <a:spLocks/>
            </p:cNvSpPr>
            <p:nvPr/>
          </p:nvSpPr>
          <p:spPr bwMode="auto">
            <a:xfrm>
              <a:off x="5397" y="10956"/>
              <a:ext cx="714" cy="720"/>
            </a:xfrm>
            <a:custGeom>
              <a:avLst/>
              <a:gdLst>
                <a:gd name="T0" fmla="*/ 714 w 714"/>
                <a:gd name="T1" fmla="*/ 0 h 720"/>
                <a:gd name="T2" fmla="*/ 0 w 714"/>
                <a:gd name="T3" fmla="*/ 720 h 720"/>
              </a:gdLst>
              <a:ahLst/>
              <a:cxnLst>
                <a:cxn ang="0">
                  <a:pos x="T0" y="T1"/>
                </a:cxn>
                <a:cxn ang="0">
                  <a:pos x="T2" y="T3"/>
                </a:cxn>
              </a:cxnLst>
              <a:rect l="0" t="0" r="r" b="b"/>
              <a:pathLst>
                <a:path w="714" h="720">
                  <a:moveTo>
                    <a:pt x="714" y="0"/>
                  </a:moveTo>
                  <a:lnTo>
                    <a:pt x="0" y="720"/>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6" name="AutoShape 43"/>
            <p:cNvSpPr>
              <a:spLocks noChangeArrowheads="1"/>
            </p:cNvSpPr>
            <p:nvPr/>
          </p:nvSpPr>
          <p:spPr bwMode="auto">
            <a:xfrm>
              <a:off x="5825" y="8768"/>
              <a:ext cx="578" cy="578"/>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Z</a:t>
              </a:r>
              <a:endParaRPr lang="en-US" sz="1400" b="1">
                <a:effectLst/>
                <a:latin typeface="Times New Roman"/>
                <a:ea typeface="Times New Roman"/>
              </a:endParaRPr>
            </a:p>
          </p:txBody>
        </p:sp>
        <p:sp>
          <p:nvSpPr>
            <p:cNvPr id="47" name="Text Box 44"/>
            <p:cNvSpPr txBox="1">
              <a:spLocks noChangeArrowheads="1"/>
            </p:cNvSpPr>
            <p:nvPr/>
          </p:nvSpPr>
          <p:spPr bwMode="auto">
            <a:xfrm>
              <a:off x="3709" y="8378"/>
              <a:ext cx="49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cs typeface="Arial Unicode MS"/>
                </a:rPr>
                <a:t>X</a:t>
              </a:r>
              <a:endParaRPr lang="en-US" sz="1600" b="1">
                <a:effectLst/>
                <a:latin typeface="Calisto MT"/>
                <a:ea typeface="Times New Roman"/>
                <a:cs typeface="Arial Unicode MS"/>
              </a:endParaRPr>
            </a:p>
          </p:txBody>
        </p:sp>
      </p:grpSp>
    </p:spTree>
    <p:extLst>
      <p:ext uri="{BB962C8B-B14F-4D97-AF65-F5344CB8AC3E}">
        <p14:creationId xmlns:p14="http://schemas.microsoft.com/office/powerpoint/2010/main" val="80204864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spcBef>
                <a:spcPts val="0"/>
              </a:spcBef>
              <a:buFont typeface="Arial" pitchFamily="34" charset="0"/>
              <a:buChar char="•"/>
            </a:pPr>
            <a:r>
              <a:rPr lang="en-US" sz="2800" b="1">
                <a:solidFill>
                  <a:schemeClr val="tx1"/>
                </a:solidFill>
                <a:latin typeface="Times New Roman" pitchFamily="18" charset="0"/>
                <a:cs typeface="Times New Roman" pitchFamily="18" charset="0"/>
              </a:rPr>
              <a:t>S-a demonstrat că (</a:t>
            </a:r>
            <a:r>
              <a:rPr lang="en-US" sz="2800" b="1" u="sng">
                <a:solidFill>
                  <a:schemeClr val="tx1"/>
                </a:solidFill>
                <a:latin typeface="Times New Roman" pitchFamily="18" charset="0"/>
                <a:cs typeface="Times New Roman" pitchFamily="18" charset="0"/>
              </a:rPr>
              <a:t>teorema fundamentală a reţelelor Bayesiene</a:t>
            </a:r>
            <a:r>
              <a:rPr lang="en-US" sz="2800" b="1">
                <a:solidFill>
                  <a:schemeClr val="tx1"/>
                </a:solidFill>
                <a:latin typeface="Times New Roman" pitchFamily="18" charset="0"/>
                <a:cs typeface="Times New Roman" pitchFamily="18" charset="0"/>
              </a:rPr>
              <a:t>, demonstrată de Verma şi Pearl):</a:t>
            </a:r>
            <a:endParaRPr lang="en-US" sz="2800">
              <a:solidFill>
                <a:schemeClr val="tx1"/>
              </a:solidFill>
              <a:latin typeface="Times New Roman" pitchFamily="18" charset="0"/>
              <a:cs typeface="Times New Roman" pitchFamily="18" charset="0"/>
            </a:endParaRPr>
          </a:p>
          <a:p>
            <a:pPr marL="893763" lvl="0" indent="-457200" algn="just">
              <a:lnSpc>
                <a:spcPct val="110000"/>
              </a:lnSpc>
              <a:spcBef>
                <a:spcPts val="0"/>
              </a:spcBef>
              <a:buFont typeface="Wingdings" pitchFamily="2" charset="2"/>
              <a:buChar char="ü"/>
            </a:pPr>
            <a:r>
              <a:rPr lang="en-US" sz="2800" b="1" i="1">
                <a:solidFill>
                  <a:schemeClr val="tx1"/>
                </a:solidFill>
                <a:latin typeface="Times New Roman" pitchFamily="18" charset="0"/>
                <a:cs typeface="Times New Roman" pitchFamily="18" charset="0"/>
              </a:rPr>
              <a:t>dacă orice drum nedirecţionat de la un nod din </a:t>
            </a:r>
            <a:r>
              <a:rPr lang="ro-RO" sz="2800" b="1" i="1" smtClean="0">
                <a:solidFill>
                  <a:schemeClr val="tx1"/>
                </a:solidFill>
                <a:latin typeface="Times New Roman" pitchFamily="18" charset="0"/>
                <a:cs typeface="Times New Roman" pitchFamily="18" charset="0"/>
              </a:rPr>
              <a:t>X</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la un nod din </a:t>
            </a:r>
            <a:r>
              <a:rPr lang="ro-RO" sz="2800" b="1" i="1" smtClean="0">
                <a:solidFill>
                  <a:schemeClr val="tx1"/>
                </a:solidFill>
                <a:latin typeface="Times New Roman" pitchFamily="18" charset="0"/>
                <a:cs typeface="Times New Roman" pitchFamily="18" charset="0"/>
              </a:rPr>
              <a:t>Y</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este d-separat de </a:t>
            </a:r>
            <a:r>
              <a:rPr lang="ro-RO" sz="2800" b="1" i="1" smtClean="0">
                <a:solidFill>
                  <a:schemeClr val="tx1"/>
                </a:solidFill>
                <a:latin typeface="Times New Roman" pitchFamily="18" charset="0"/>
                <a:cs typeface="Times New Roman" pitchFamily="18" charset="0"/>
              </a:rPr>
              <a:t>E</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atunci </a:t>
            </a:r>
            <a:r>
              <a:rPr lang="ro-RO" sz="2800" b="1" i="1" smtClean="0">
                <a:solidFill>
                  <a:schemeClr val="tx1"/>
                </a:solidFill>
                <a:latin typeface="Times New Roman" pitchFamily="18" charset="0"/>
                <a:cs typeface="Times New Roman" pitchFamily="18" charset="0"/>
              </a:rPr>
              <a:t>X</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şi </a:t>
            </a:r>
            <a:r>
              <a:rPr lang="ro-RO" sz="2800" b="1" i="1" smtClean="0">
                <a:solidFill>
                  <a:schemeClr val="tx1"/>
                </a:solidFill>
                <a:latin typeface="Times New Roman" pitchFamily="18" charset="0"/>
                <a:cs typeface="Times New Roman" pitchFamily="18" charset="0"/>
              </a:rPr>
              <a:t>Y</a:t>
            </a:r>
            <a:r>
              <a:rPr lang="en-US" sz="2800" b="1" i="1" smtClean="0">
                <a:solidFill>
                  <a:schemeClr val="tx1"/>
                </a:solidFill>
                <a:latin typeface="Times New Roman" pitchFamily="18" charset="0"/>
                <a:cs typeface="Times New Roman" pitchFamily="18" charset="0"/>
              </a:rPr>
              <a:t> </a:t>
            </a:r>
            <a:r>
              <a:rPr lang="en-US" sz="2800" b="1" i="1">
                <a:solidFill>
                  <a:schemeClr val="tx1"/>
                </a:solidFill>
                <a:latin typeface="Times New Roman" pitchFamily="18" charset="0"/>
                <a:cs typeface="Times New Roman" pitchFamily="18" charset="0"/>
              </a:rPr>
              <a:t>sunt independente condiţionat de </a:t>
            </a:r>
            <a:r>
              <a:rPr lang="ro-RO" sz="2800" b="1" i="1" smtClean="0">
                <a:solidFill>
                  <a:schemeClr val="tx1"/>
                </a:solidFill>
                <a:latin typeface="Times New Roman" pitchFamily="18" charset="0"/>
                <a:cs typeface="Times New Roman" pitchFamily="18" charset="0"/>
              </a:rPr>
              <a:t>E</a:t>
            </a:r>
            <a:r>
              <a:rPr lang="en-US" sz="2800" b="1" smtClean="0">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algn="just">
              <a:lnSpc>
                <a:spcPct val="110000"/>
              </a:lnSpc>
              <a:spcBef>
                <a:spcPts val="0"/>
              </a:spcBef>
            </a:pPr>
            <a:r>
              <a:rPr lang="ro-RO" sz="2800">
                <a:solidFill>
                  <a:schemeClr val="tx1"/>
                </a:solidFill>
                <a:latin typeface="Times New Roman" pitchFamily="18" charset="0"/>
                <a:cs typeface="Times New Roman" pitchFamily="18" charset="0"/>
              </a:rPr>
              <a:t> </a:t>
            </a:r>
            <a:endParaRPr lang="en-US" sz="280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Procesul construirii şi folosirii reţelelor Bayesiene nu utilizează </a:t>
            </a:r>
            <a:r>
              <a:rPr lang="ro-RO" sz="2800" b="1" smtClean="0">
                <a:solidFill>
                  <a:schemeClr val="tx1"/>
                </a:solidFill>
                <a:latin typeface="Times New Roman" pitchFamily="18" charset="0"/>
                <a:cs typeface="Times New Roman" pitchFamily="18" charset="0"/>
              </a:rPr>
              <a:t>d-separarea</a:t>
            </a:r>
            <a:r>
              <a:rPr lang="ro-RO"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Noţiunea de d-separare este fundamentală în construcţia </a:t>
            </a:r>
            <a:r>
              <a:rPr lang="ro-RO" sz="2800" b="1" u="sng">
                <a:solidFill>
                  <a:schemeClr val="tx1"/>
                </a:solidFill>
                <a:latin typeface="Times New Roman" pitchFamily="18" charset="0"/>
                <a:cs typeface="Times New Roman" pitchFamily="18" charset="0"/>
              </a:rPr>
              <a:t>algoritmilor de inferenţă</a:t>
            </a:r>
            <a:r>
              <a:rPr lang="ro-RO"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8467295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a:lnSpc>
                <a:spcPct val="130000"/>
              </a:lnSpc>
              <a:spcBef>
                <a:spcPts val="0"/>
              </a:spcBef>
            </a:pPr>
            <a:r>
              <a:rPr lang="en-US" sz="2800" b="1" u="sng" dirty="0" err="1">
                <a:solidFill>
                  <a:schemeClr val="tx1"/>
                </a:solidFill>
                <a:latin typeface="Times New Roman" pitchFamily="18" charset="0"/>
                <a:cs typeface="Times New Roman" pitchFamily="18" charset="0"/>
              </a:rPr>
              <a:t>Inferenţa</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în</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reţele</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Bayesiene</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Sarcina principală a oricărui sistem probabilist de inferenţă este aceea de a calcula </a:t>
            </a:r>
            <a:r>
              <a:rPr lang="ro-RO" sz="2800" b="1" u="sng" dirty="0">
                <a:solidFill>
                  <a:schemeClr val="tx1"/>
                </a:solidFill>
                <a:latin typeface="Times New Roman" pitchFamily="18" charset="0"/>
                <a:cs typeface="Times New Roman" pitchFamily="18" charset="0"/>
              </a:rPr>
              <a:t>probabilităţi a posteriori</a:t>
            </a:r>
            <a:r>
              <a:rPr lang="ro-RO" sz="2800" b="1" dirty="0">
                <a:solidFill>
                  <a:schemeClr val="tx1"/>
                </a:solidFill>
                <a:latin typeface="Times New Roman" pitchFamily="18" charset="0"/>
                <a:cs typeface="Times New Roman" pitchFamily="18" charset="0"/>
              </a:rPr>
              <a:t>  de tipul</a:t>
            </a:r>
            <a:endParaRPr lang="en-US" sz="2800" dirty="0">
              <a:solidFill>
                <a:schemeClr val="tx1"/>
              </a:solidFill>
              <a:latin typeface="Times New Roman" pitchFamily="18" charset="0"/>
              <a:cs typeface="Times New Roman" pitchFamily="18" charset="0"/>
            </a:endParaRPr>
          </a:p>
          <a:p>
            <a:pPr marL="452438">
              <a:lnSpc>
                <a:spcPct val="130000"/>
              </a:lnSpc>
              <a:spcBef>
                <a:spcPts val="0"/>
              </a:spcBef>
            </a:pPr>
            <a:r>
              <a:rPr lang="ro-RO" sz="2800" b="1" dirty="0">
                <a:solidFill>
                  <a:schemeClr val="tx1"/>
                </a:solidFill>
                <a:latin typeface="Times New Roman" pitchFamily="18" charset="0"/>
                <a:cs typeface="Times New Roman" pitchFamily="18" charset="0"/>
              </a:rPr>
              <a:t>P(Interogare|Dovezi)</a:t>
            </a:r>
            <a:endParaRPr lang="en-US" sz="2800" dirty="0">
              <a:solidFill>
                <a:schemeClr val="tx1"/>
              </a:solidFill>
              <a:latin typeface="Times New Roman" pitchFamily="18" charset="0"/>
              <a:cs typeface="Times New Roman" pitchFamily="18" charset="0"/>
            </a:endParaRPr>
          </a:p>
          <a:p>
            <a:pPr marL="452438" algn="just">
              <a:lnSpc>
                <a:spcPct val="130000"/>
              </a:lnSpc>
              <a:spcBef>
                <a:spcPts val="0"/>
              </a:spcBef>
            </a:pPr>
            <a:r>
              <a:rPr lang="en-US" sz="2800" b="1" dirty="0" err="1">
                <a:solidFill>
                  <a:schemeClr val="tx1"/>
                </a:solidFill>
                <a:latin typeface="Times New Roman" pitchFamily="18" charset="0"/>
                <a:cs typeface="Times New Roman" pitchFamily="18" charset="0"/>
              </a:rPr>
              <a:t>corespunzător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unei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mulţimi</a:t>
            </a:r>
            <a:r>
              <a:rPr lang="en-US" sz="2800" b="1" dirty="0">
                <a:solidFill>
                  <a:schemeClr val="tx1"/>
                </a:solidFill>
                <a:latin typeface="Times New Roman" pitchFamily="18" charset="0"/>
                <a:cs typeface="Times New Roman" pitchFamily="18" charset="0"/>
              </a:rPr>
              <a:t> de </a:t>
            </a:r>
            <a:r>
              <a:rPr lang="en-US" sz="2800" b="1" i="1" u="sng" dirty="0" err="1">
                <a:solidFill>
                  <a:schemeClr val="tx1"/>
                </a:solidFill>
                <a:latin typeface="Times New Roman" pitchFamily="18" charset="0"/>
                <a:cs typeface="Times New Roman" pitchFamily="18" charset="0"/>
              </a:rPr>
              <a:t>variabile</a:t>
            </a:r>
            <a:r>
              <a:rPr lang="en-US" sz="2800" b="1" i="1" u="sng" dirty="0">
                <a:solidFill>
                  <a:schemeClr val="tx1"/>
                </a:solidFill>
                <a:latin typeface="Times New Roman" pitchFamily="18" charset="0"/>
                <a:cs typeface="Times New Roman" pitchFamily="18" charset="0"/>
              </a:rPr>
              <a:t> de </a:t>
            </a:r>
            <a:r>
              <a:rPr lang="en-US" sz="2800" b="1" i="1" u="sng"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condiţionat</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valori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exacte</a:t>
            </a:r>
            <a:r>
              <a:rPr lang="en-US" sz="2800" b="1" dirty="0">
                <a:solidFill>
                  <a:schemeClr val="tx1"/>
                </a:solidFill>
                <a:latin typeface="Times New Roman" pitchFamily="18" charset="0"/>
                <a:cs typeface="Times New Roman" pitchFamily="18" charset="0"/>
              </a:rPr>
              <a:t> ale </a:t>
            </a:r>
            <a:r>
              <a:rPr lang="en-US" sz="2800" b="1" dirty="0" err="1">
                <a:solidFill>
                  <a:schemeClr val="tx1"/>
                </a:solidFill>
                <a:latin typeface="Times New Roman" pitchFamily="18" charset="0"/>
                <a:cs typeface="Times New Roman" pitchFamily="18" charset="0"/>
              </a:rPr>
              <a:t>unor</a:t>
            </a:r>
            <a:r>
              <a:rPr lang="en-US" sz="2800" b="1"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variabile</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dovezi</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dirty="0">
                <a:solidFill>
                  <a:schemeClr val="tx1"/>
                </a:solidFill>
                <a:latin typeface="Times New Roman" pitchFamily="18" charset="0"/>
                <a:cs typeface="Times New Roman" pitchFamily="18" charset="0"/>
              </a:rPr>
              <a:t> </a:t>
            </a:r>
          </a:p>
          <a:p>
            <a:pPr marL="892175" lvl="0" indent="-452438" algn="just">
              <a:lnSpc>
                <a:spcPct val="130000"/>
              </a:lnSpc>
              <a:spcBef>
                <a:spcPts val="0"/>
              </a:spcBef>
              <a:buFont typeface="Wingdings" pitchFamily="2" charset="2"/>
              <a:buChar char="ü"/>
            </a:pPr>
            <a:r>
              <a:rPr lang="en-US" sz="2800" b="1" u="sng" dirty="0" err="1">
                <a:solidFill>
                  <a:schemeClr val="tx1"/>
                </a:solidFill>
                <a:latin typeface="Times New Roman" pitchFamily="18" charset="0"/>
                <a:cs typeface="Times New Roman" pitchFamily="18" charset="0"/>
              </a:rPr>
              <a:t>Exemplu</a:t>
            </a:r>
            <a:r>
              <a:rPr lang="en-US" sz="2800" b="1" dirty="0">
                <a:solidFill>
                  <a:schemeClr val="tx1"/>
                </a:solidFill>
                <a:latin typeface="Times New Roman" pitchFamily="18" charset="0"/>
                <a:cs typeface="Times New Roman" pitchFamily="18" charset="0"/>
              </a:rPr>
              <a:t>:</a:t>
            </a:r>
            <a:r>
              <a:rPr lang="en-US" sz="2800"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exemplul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considerat</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Ud</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variabilă</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iar</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Stropitoare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şi</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Sezon_ploios</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putea</a:t>
            </a:r>
            <a:r>
              <a:rPr lang="en-US" sz="2800" b="1" dirty="0">
                <a:solidFill>
                  <a:schemeClr val="tx1"/>
                </a:solidFill>
                <a:latin typeface="Times New Roman" pitchFamily="18" charset="0"/>
                <a:cs typeface="Times New Roman" pitchFamily="18" charset="0"/>
              </a:rPr>
              <a:t> fi </a:t>
            </a:r>
            <a:r>
              <a:rPr lang="en-US" sz="2800" b="1" dirty="0" err="1">
                <a:solidFill>
                  <a:schemeClr val="tx1"/>
                </a:solidFill>
                <a:latin typeface="Times New Roman" pitchFamily="18" charset="0"/>
                <a:cs typeface="Times New Roman" pitchFamily="18" charset="0"/>
              </a:rPr>
              <a:t>variabile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dovezi</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sz="2800" b="1" dirty="0" err="1">
                <a:solidFill>
                  <a:schemeClr val="tx1"/>
                </a:solidFill>
                <a:latin typeface="Times New Roman" pitchFamily="18" charset="0"/>
                <a:cs typeface="Times New Roman" pitchFamily="18" charset="0"/>
              </a:rPr>
              <a:t>Reţelele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Bayesiene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sunt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suficient</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flexibile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pentru</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ca</a:t>
            </a:r>
            <a:r>
              <a:rPr lang="en-US" sz="2800" b="1"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orice</a:t>
            </a:r>
            <a:r>
              <a:rPr lang="en-US" sz="2800" b="1" u="sng" dirty="0">
                <a:solidFill>
                  <a:schemeClr val="tx1"/>
                </a:solidFill>
                <a:latin typeface="Times New Roman" pitchFamily="18" charset="0"/>
                <a:cs typeface="Times New Roman" pitchFamily="18" charset="0"/>
              </a:rPr>
              <a:t> nod</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poată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servi</a:t>
            </a:r>
            <a:r>
              <a:rPr lang="en-US" sz="2800" b="1" dirty="0">
                <a:solidFill>
                  <a:schemeClr val="tx1"/>
                </a:solidFill>
                <a:latin typeface="Times New Roman" pitchFamily="18" charset="0"/>
                <a:cs typeface="Times New Roman" pitchFamily="18" charset="0"/>
              </a:rPr>
              <a:t> </a:t>
            </a:r>
            <a:r>
              <a:rPr lang="en-US" sz="2800" b="1" u="sng" dirty="0">
                <a:solidFill>
                  <a:schemeClr val="tx1"/>
                </a:solidFill>
                <a:latin typeface="Times New Roman" pitchFamily="18" charset="0"/>
                <a:cs typeface="Times New Roman" pitchFamily="18" charset="0"/>
              </a:rPr>
              <a:t>fie </a:t>
            </a:r>
            <a:r>
              <a:rPr lang="en-US" sz="2800" b="1" u="sng" dirty="0" err="1">
                <a:solidFill>
                  <a:schemeClr val="tx1"/>
                </a:solidFill>
                <a:latin typeface="Times New Roman" pitchFamily="18" charset="0"/>
                <a:cs typeface="Times New Roman" pitchFamily="18" charset="0"/>
              </a:rPr>
              <a:t>ca</a:t>
            </a:r>
            <a:r>
              <a:rPr lang="en-US" sz="2800" b="1" u="sng" dirty="0">
                <a:solidFill>
                  <a:schemeClr val="tx1"/>
                </a:solidFill>
                <a:latin typeface="Times New Roman" pitchFamily="18" charset="0"/>
                <a:cs typeface="Times New Roman" pitchFamily="18" charset="0"/>
              </a:rPr>
              <a:t> o </a:t>
            </a:r>
            <a:r>
              <a:rPr lang="en-US" sz="2800" b="1" u="sng" dirty="0" err="1">
                <a:solidFill>
                  <a:schemeClr val="tx1"/>
                </a:solidFill>
                <a:latin typeface="Times New Roman" pitchFamily="18" charset="0"/>
                <a:cs typeface="Times New Roman" pitchFamily="18" charset="0"/>
              </a:rPr>
              <a:t>variabilă</a:t>
            </a:r>
            <a:r>
              <a:rPr lang="en-US" sz="2800" b="1" u="sng" dirty="0">
                <a:solidFill>
                  <a:schemeClr val="tx1"/>
                </a:solidFill>
                <a:latin typeface="Times New Roman" pitchFamily="18" charset="0"/>
                <a:cs typeface="Times New Roman" pitchFamily="18" charset="0"/>
              </a:rPr>
              <a:t> de </a:t>
            </a:r>
            <a:r>
              <a:rPr lang="en-US" sz="2800" b="1" u="sng" dirty="0" err="1">
                <a:solidFill>
                  <a:schemeClr val="tx1"/>
                </a:solidFill>
                <a:latin typeface="Times New Roman" pitchFamily="18" charset="0"/>
                <a:cs typeface="Times New Roman" pitchFamily="18" charset="0"/>
              </a:rPr>
              <a:t>interogare</a:t>
            </a:r>
            <a:r>
              <a:rPr lang="en-US" sz="2800" b="1" u="sng" dirty="0">
                <a:solidFill>
                  <a:schemeClr val="tx1"/>
                </a:solidFill>
                <a:latin typeface="Times New Roman" pitchFamily="18" charset="0"/>
                <a:cs typeface="Times New Roman" pitchFamily="18" charset="0"/>
              </a:rPr>
              <a:t>, fie </a:t>
            </a:r>
            <a:r>
              <a:rPr lang="en-US" sz="2800" b="1" u="sng" dirty="0" err="1">
                <a:solidFill>
                  <a:schemeClr val="tx1"/>
                </a:solidFill>
                <a:latin typeface="Times New Roman" pitchFamily="18" charset="0"/>
                <a:cs typeface="Times New Roman" pitchFamily="18" charset="0"/>
              </a:rPr>
              <a:t>ca</a:t>
            </a:r>
            <a:r>
              <a:rPr lang="en-US" sz="2800" b="1" u="sng" dirty="0">
                <a:solidFill>
                  <a:schemeClr val="tx1"/>
                </a:solidFill>
                <a:latin typeface="Times New Roman" pitchFamily="18" charset="0"/>
                <a:cs typeface="Times New Roman" pitchFamily="18" charset="0"/>
              </a:rPr>
              <a:t> o </a:t>
            </a:r>
            <a:r>
              <a:rPr lang="en-US" sz="2800" b="1" u="sng" dirty="0" err="1">
                <a:solidFill>
                  <a:schemeClr val="tx1"/>
                </a:solidFill>
                <a:latin typeface="Times New Roman" pitchFamily="18" charset="0"/>
                <a:cs typeface="Times New Roman" pitchFamily="18" charset="0"/>
              </a:rPr>
              <a:t>variabilă</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dovadă</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Un agent primeşte valori ale variabilelor dovezi de la senzorii săi (sau în urma altor raţionamente) şi întreabă despre posibilele valori ale altor variabile astfel încât să poată decide ce acţiune trebuie întreprinsă.</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644104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spcBef>
                <a:spcPts val="0"/>
              </a:spcBef>
              <a:buFont typeface="Arial" pitchFamily="34" charset="0"/>
              <a:buChar char="•"/>
            </a:pPr>
            <a:r>
              <a:rPr lang="ro-RO" b="1" dirty="0">
                <a:solidFill>
                  <a:schemeClr val="tx1"/>
                </a:solidFill>
                <a:latin typeface="Times New Roman" pitchFamily="18" charset="0"/>
                <a:cs typeface="Times New Roman" pitchFamily="18" charset="0"/>
              </a:rPr>
              <a:t>Sarcina cea mai frecventă şi mai utilă a reţelelor Bayesiene:</a:t>
            </a:r>
            <a:endParaRPr lang="en-US" dirty="0">
              <a:solidFill>
                <a:schemeClr val="tx1"/>
              </a:solidFill>
              <a:latin typeface="Times New Roman" pitchFamily="18" charset="0"/>
              <a:cs typeface="Times New Roman" pitchFamily="18" charset="0"/>
            </a:endParaRPr>
          </a:p>
          <a:p>
            <a:pPr marL="896938" lvl="0" indent="-457200" algn="just">
              <a:lnSpc>
                <a:spcPct val="110000"/>
              </a:lnSpc>
              <a:spcBef>
                <a:spcPts val="0"/>
              </a:spcBef>
              <a:buFont typeface="Wingdings" pitchFamily="2" charset="2"/>
              <a:buChar char="ü"/>
            </a:pPr>
            <a:r>
              <a:rPr lang="ro-RO" b="1" dirty="0">
                <a:solidFill>
                  <a:schemeClr val="tx1"/>
                </a:solidFill>
                <a:latin typeface="Times New Roman" pitchFamily="18" charset="0"/>
                <a:cs typeface="Times New Roman" pitchFamily="18" charset="0"/>
              </a:rPr>
              <a:t>determinarea probabilităţilor condiţionate a posteriori ale variabilelor de interogare.</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0488155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algn="just">
              <a:lnSpc>
                <a:spcPct val="120000"/>
              </a:lnSpc>
              <a:spcBef>
                <a:spcPts val="0"/>
              </a:spcBef>
            </a:pPr>
            <a:r>
              <a:rPr lang="ro-RO" sz="2800" b="1" dirty="0">
                <a:solidFill>
                  <a:schemeClr val="tx1"/>
                </a:solidFill>
                <a:latin typeface="Times New Roman" pitchFamily="18" charset="0"/>
                <a:cs typeface="Times New Roman" pitchFamily="18" charset="0"/>
              </a:rPr>
              <a:t>Literatura de specialitate discută </a:t>
            </a:r>
            <a:r>
              <a:rPr lang="ro-RO" sz="2800" b="1" u="sng" dirty="0">
                <a:solidFill>
                  <a:schemeClr val="tx1"/>
                </a:solidFill>
                <a:latin typeface="Times New Roman" pitchFamily="18" charset="0"/>
                <a:cs typeface="Times New Roman" pitchFamily="18" charset="0"/>
              </a:rPr>
              <a:t>patru tipuri distincte de inferenţă</a:t>
            </a:r>
            <a:r>
              <a:rPr lang="ro-RO" sz="2800" b="1" dirty="0">
                <a:solidFill>
                  <a:schemeClr val="tx1"/>
                </a:solidFill>
                <a:latin typeface="Times New Roman" pitchFamily="18" charset="0"/>
                <a:cs typeface="Times New Roman" pitchFamily="18" charset="0"/>
              </a:rPr>
              <a:t>, care poate fi realizată de </a:t>
            </a:r>
            <a:r>
              <a:rPr lang="ro-RO" sz="2800" b="1" u="sng" dirty="0">
                <a:solidFill>
                  <a:schemeClr val="tx1"/>
                </a:solidFill>
                <a:latin typeface="Times New Roman" pitchFamily="18" charset="0"/>
                <a:cs typeface="Times New Roman" pitchFamily="18" charset="0"/>
              </a:rPr>
              <a:t>reţelele Bayesiene</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20000"/>
              </a:lnSpc>
              <a:spcBef>
                <a:spcPts val="0"/>
              </a:spcBef>
            </a:pP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inferenţă </a:t>
            </a:r>
            <a:r>
              <a:rPr lang="ro-RO" sz="2800" b="1" u="sng" dirty="0">
                <a:solidFill>
                  <a:schemeClr val="tx1"/>
                </a:solidFill>
                <a:latin typeface="Times New Roman" pitchFamily="18" charset="0"/>
                <a:cs typeface="Times New Roman" pitchFamily="18" charset="0"/>
              </a:rPr>
              <a:t>de tip diagnostic</a:t>
            </a:r>
            <a:r>
              <a:rPr lang="ro-RO" sz="2800" b="1" dirty="0">
                <a:solidFill>
                  <a:schemeClr val="tx1"/>
                </a:solidFill>
                <a:latin typeface="Times New Roman" pitchFamily="18" charset="0"/>
                <a:cs typeface="Times New Roman" pitchFamily="18" charset="0"/>
              </a:rPr>
              <a:t> (de la efecte la cauze);</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inferenţă </a:t>
            </a:r>
            <a:r>
              <a:rPr lang="ro-RO" sz="2800" b="1" u="sng" dirty="0">
                <a:solidFill>
                  <a:schemeClr val="tx1"/>
                </a:solidFill>
                <a:latin typeface="Times New Roman" pitchFamily="18" charset="0"/>
                <a:cs typeface="Times New Roman" pitchFamily="18" charset="0"/>
              </a:rPr>
              <a:t>cauzală</a:t>
            </a:r>
            <a:r>
              <a:rPr lang="ro-RO" sz="2800" b="1" dirty="0">
                <a:solidFill>
                  <a:schemeClr val="tx1"/>
                </a:solidFill>
                <a:latin typeface="Times New Roman" pitchFamily="18" charset="0"/>
                <a:cs typeface="Times New Roman" pitchFamily="18" charset="0"/>
              </a:rPr>
              <a:t> (de la cauze la efecte);</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inferenţă </a:t>
            </a:r>
            <a:r>
              <a:rPr lang="ro-RO" sz="2800" b="1" u="sng" dirty="0">
                <a:solidFill>
                  <a:schemeClr val="tx1"/>
                </a:solidFill>
                <a:latin typeface="Times New Roman" pitchFamily="18" charset="0"/>
                <a:cs typeface="Times New Roman" pitchFamily="18" charset="0"/>
              </a:rPr>
              <a:t>intercauzală</a:t>
            </a:r>
            <a:r>
              <a:rPr lang="ro-RO" sz="2800" b="1" dirty="0">
                <a:solidFill>
                  <a:schemeClr val="tx1"/>
                </a:solidFill>
                <a:latin typeface="Times New Roman" pitchFamily="18" charset="0"/>
                <a:cs typeface="Times New Roman" pitchFamily="18" charset="0"/>
              </a:rPr>
              <a:t> (între cauze ale unui efect comun);</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inferenţe </a:t>
            </a:r>
            <a:r>
              <a:rPr lang="ro-RO" sz="2800" b="1" u="sng" dirty="0">
                <a:solidFill>
                  <a:schemeClr val="tx1"/>
                </a:solidFill>
                <a:latin typeface="Times New Roman" pitchFamily="18" charset="0"/>
                <a:cs typeface="Times New Roman" pitchFamily="18" charset="0"/>
              </a:rPr>
              <a:t>mixte</a:t>
            </a:r>
            <a:r>
              <a:rPr lang="ro-RO" sz="2800" b="1" dirty="0">
                <a:solidFill>
                  <a:schemeClr val="tx1"/>
                </a:solidFill>
                <a:latin typeface="Times New Roman" pitchFamily="18" charset="0"/>
                <a:cs typeface="Times New Roman" pitchFamily="18" charset="0"/>
              </a:rPr>
              <a:t> (reprezentând combinaţii a două sau mai multe dintre inferenţele anterioare).</a:t>
            </a:r>
            <a:endParaRPr lang="en-US" sz="2800" dirty="0">
              <a:solidFill>
                <a:schemeClr val="tx1"/>
              </a:solidFill>
              <a:latin typeface="Times New Roman" pitchFamily="18" charset="0"/>
              <a:cs typeface="Times New Roman" pitchFamily="18" charset="0"/>
            </a:endParaRPr>
          </a:p>
          <a:p>
            <a:pPr algn="just">
              <a:lnSpc>
                <a:spcPct val="120000"/>
              </a:lnSpc>
              <a:spcBef>
                <a:spcPts val="0"/>
              </a:spcBef>
            </a:pPr>
            <a:endParaRPr lang="en-US" sz="2800" dirty="0">
              <a:solidFill>
                <a:schemeClr val="tx1"/>
              </a:solidFill>
              <a:latin typeface="Times New Roman" pitchFamily="18" charset="0"/>
              <a:cs typeface="Times New Roman" pitchFamily="18" charset="0"/>
            </a:endParaRPr>
          </a:p>
          <a:p>
            <a:pPr indent="452438" algn="just">
              <a:lnSpc>
                <a:spcPct val="120000"/>
              </a:lnSpc>
              <a:spcBef>
                <a:spcPts val="0"/>
              </a:spcBef>
            </a:pPr>
            <a:r>
              <a:rPr lang="ro-RO" sz="2800" b="1" i="1" u="sng" dirty="0" smtClean="0">
                <a:solidFill>
                  <a:schemeClr val="tx1"/>
                </a:solidFill>
                <a:latin typeface="Times New Roman" pitchFamily="18" charset="0"/>
                <a:cs typeface="Times New Roman" pitchFamily="18" charset="0"/>
              </a:rPr>
              <a:t>Exemplu</a:t>
            </a:r>
            <a:r>
              <a:rPr lang="ro-RO" sz="2800" b="1" u="sng" dirty="0">
                <a:solidFill>
                  <a:schemeClr val="tx1"/>
                </a:solidFill>
                <a:latin typeface="Times New Roman" pitchFamily="18" charset="0"/>
                <a:cs typeface="Times New Roman" pitchFamily="18" charset="0"/>
              </a:rPr>
              <a:t>:</a:t>
            </a:r>
            <a:r>
              <a:rPr lang="ro-RO" sz="2800" b="1" dirty="0">
                <a:solidFill>
                  <a:schemeClr val="tx1"/>
                </a:solidFill>
                <a:latin typeface="Times New Roman" pitchFamily="18" charset="0"/>
                <a:cs typeface="Times New Roman" pitchFamily="18" charset="0"/>
              </a:rPr>
              <a:t> Setând efectul </a:t>
            </a:r>
            <a:r>
              <a:rPr lang="ro-RO" sz="2800" b="1" i="1" dirty="0">
                <a:solidFill>
                  <a:schemeClr val="tx1"/>
                </a:solidFill>
                <a:latin typeface="Times New Roman" pitchFamily="18" charset="0"/>
                <a:cs typeface="Times New Roman" pitchFamily="18" charset="0"/>
              </a:rPr>
              <a:t>Stropitoare</a:t>
            </a:r>
            <a:r>
              <a:rPr lang="ro-RO" sz="2800" b="1" dirty="0">
                <a:solidFill>
                  <a:schemeClr val="tx1"/>
                </a:solidFill>
                <a:latin typeface="Times New Roman" pitchFamily="18" charset="0"/>
                <a:cs typeface="Times New Roman" pitchFamily="18" charset="0"/>
              </a:rPr>
              <a:t> la valoarea ”adevărat” şi cauza </a:t>
            </a:r>
            <a:r>
              <a:rPr lang="ro-RO" sz="2800" b="1" i="1" dirty="0">
                <a:solidFill>
                  <a:schemeClr val="tx1"/>
                </a:solidFill>
                <a:latin typeface="Times New Roman" pitchFamily="18" charset="0"/>
                <a:cs typeface="Times New Roman" pitchFamily="18" charset="0"/>
              </a:rPr>
              <a:t>Sezon_ploios</a:t>
            </a:r>
            <a:r>
              <a:rPr lang="ro-RO" sz="2800" b="1" dirty="0">
                <a:solidFill>
                  <a:schemeClr val="tx1"/>
                </a:solidFill>
                <a:latin typeface="Times New Roman" pitchFamily="18" charset="0"/>
                <a:cs typeface="Times New Roman" pitchFamily="18" charset="0"/>
              </a:rPr>
              <a:t> la valoarea ”fals”, ne propunem să calculăm</a:t>
            </a:r>
            <a:endParaRPr lang="en-US" sz="2800" dirty="0">
              <a:solidFill>
                <a:schemeClr val="tx1"/>
              </a:solidFill>
              <a:latin typeface="Times New Roman" pitchFamily="18" charset="0"/>
              <a:cs typeface="Times New Roman" pitchFamily="18" charset="0"/>
            </a:endParaRPr>
          </a:p>
          <a:p>
            <a:pPr>
              <a:lnSpc>
                <a:spcPct val="120000"/>
              </a:lnSpc>
              <a:spcBef>
                <a:spcPts val="0"/>
              </a:spcBef>
            </a:pPr>
            <a:r>
              <a:rPr lang="ro-RO" sz="2800" b="1" dirty="0">
                <a:solidFill>
                  <a:schemeClr val="tx1"/>
                </a:solidFill>
                <a:latin typeface="Times New Roman" pitchFamily="18" charset="0"/>
                <a:cs typeface="Times New Roman" pitchFamily="18" charset="0"/>
              </a:rPr>
              <a:t>P(Ud|Stropitoare, </a:t>
            </a:r>
            <a:r>
              <a:rPr lang="ro-RO" sz="2800" b="1" dirty="0" smtClean="0">
                <a:solidFill>
                  <a:schemeClr val="tx1"/>
                </a:solidFill>
                <a:latin typeface="Times New Roman" pitchFamily="18" charset="0"/>
                <a:cs typeface="Times New Roman" pitchFamily="18" charset="0"/>
                <a:sym typeface="Symbol"/>
              </a:rPr>
              <a:t></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Sezon_ploios).</a:t>
            </a:r>
            <a:endParaRPr lang="en-US" sz="2800" dirty="0">
              <a:solidFill>
                <a:schemeClr val="tx1"/>
              </a:solidFill>
              <a:latin typeface="Times New Roman" pitchFamily="18" charset="0"/>
              <a:cs typeface="Times New Roman" pitchFamily="18" charset="0"/>
            </a:endParaRPr>
          </a:p>
          <a:p>
            <a:pPr algn="just">
              <a:lnSpc>
                <a:spcPct val="120000"/>
              </a:lnSpc>
              <a:spcBef>
                <a:spcPts val="0"/>
              </a:spcBef>
            </a:pPr>
            <a:r>
              <a:rPr lang="ro-RO" sz="2800" b="1" dirty="0">
                <a:solidFill>
                  <a:schemeClr val="tx1"/>
                </a:solidFill>
                <a:latin typeface="Times New Roman" pitchFamily="18" charset="0"/>
                <a:cs typeface="Times New Roman" pitchFamily="18" charset="0"/>
              </a:rPr>
              <a:t>Aceasta este o inferenţă mixtă, care reprezintă o utilizare simultană a inferenţei de tip diagnostic şi a celei cauzale.</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2986341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a:lnSpc>
                <a:spcPct val="120000"/>
              </a:lnSpc>
              <a:spcBef>
                <a:spcPts val="0"/>
              </a:spcBef>
            </a:pPr>
            <a:r>
              <a:rPr lang="en-US" sz="2800" b="1" u="sng" dirty="0">
                <a:solidFill>
                  <a:schemeClr val="tx1"/>
                </a:solidFill>
                <a:latin typeface="Times New Roman" pitchFamily="18" charset="0"/>
                <a:cs typeface="Times New Roman" pitchFamily="18" charset="0"/>
              </a:rPr>
              <a:t>Un </a:t>
            </a:r>
            <a:r>
              <a:rPr lang="en-US" sz="2800" b="1" u="sng" dirty="0" err="1">
                <a:solidFill>
                  <a:schemeClr val="tx1"/>
                </a:solidFill>
                <a:latin typeface="Times New Roman" pitchFamily="18" charset="0"/>
                <a:cs typeface="Times New Roman" pitchFamily="18" charset="0"/>
              </a:rPr>
              <a:t>algoritm</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pentru</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răspunsul</a:t>
            </a:r>
            <a:r>
              <a:rPr lang="en-US" sz="2800" b="1" u="sng" dirty="0">
                <a:solidFill>
                  <a:schemeClr val="tx1"/>
                </a:solidFill>
                <a:latin typeface="Times New Roman" pitchFamily="18" charset="0"/>
                <a:cs typeface="Times New Roman" pitchFamily="18" charset="0"/>
              </a:rPr>
              <a:t> la </a:t>
            </a:r>
            <a:r>
              <a:rPr lang="en-US" sz="2800" b="1" u="sng" dirty="0" err="1">
                <a:solidFill>
                  <a:schemeClr val="tx1"/>
                </a:solidFill>
                <a:latin typeface="Times New Roman" pitchFamily="18" charset="0"/>
                <a:cs typeface="Times New Roman" pitchFamily="18" charset="0"/>
              </a:rPr>
              <a:t>interogări</a:t>
            </a:r>
            <a:endParaRPr lang="en-US" sz="2800" b="1" dirty="0">
              <a:solidFill>
                <a:schemeClr val="tx1"/>
              </a:solidFill>
              <a:latin typeface="Times New Roman" pitchFamily="18" charset="0"/>
              <a:cs typeface="Times New Roman" pitchFamily="18" charset="0"/>
            </a:endParaRPr>
          </a:p>
          <a:p>
            <a:pPr>
              <a:lnSpc>
                <a:spcPct val="120000"/>
              </a:lnSpc>
              <a:spcBef>
                <a:spcPts val="0"/>
              </a:spcBef>
            </a:pPr>
            <a:r>
              <a:rPr lang="en-US" sz="2800" b="1" dirty="0">
                <a:solidFill>
                  <a:schemeClr val="tx1"/>
                </a:solidFill>
                <a:latin typeface="Times New Roman" pitchFamily="18" charset="0"/>
                <a:cs typeface="Times New Roman" pitchFamily="18" charset="0"/>
              </a:rPr>
              <a:t>(</a:t>
            </a:r>
            <a:r>
              <a:rPr lang="en-US" sz="2800" b="1" dirty="0" err="1">
                <a:solidFill>
                  <a:schemeClr val="tx1"/>
                </a:solidFill>
                <a:latin typeface="Times New Roman" pitchFamily="18" charset="0"/>
                <a:cs typeface="Times New Roman" pitchFamily="18" charset="0"/>
              </a:rPr>
              <a:t>algoritm</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calcul</a:t>
            </a:r>
            <a:r>
              <a:rPr lang="en-US" sz="2800" b="1" dirty="0">
                <a:solidFill>
                  <a:schemeClr val="tx1"/>
                </a:solidFill>
                <a:latin typeface="Times New Roman" pitchFamily="18" charset="0"/>
                <a:cs typeface="Times New Roman" pitchFamily="18" charset="0"/>
              </a:rPr>
              <a:t> al </a:t>
            </a:r>
            <a:r>
              <a:rPr lang="en-US" sz="2800" b="1" dirty="0" err="1">
                <a:solidFill>
                  <a:schemeClr val="tx1"/>
                </a:solidFill>
                <a:latin typeface="Times New Roman" pitchFamily="18" charset="0"/>
                <a:cs typeface="Times New Roman" pitchFamily="18" charset="0"/>
              </a:rPr>
              <a:t>probabilităţilor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condiţionate</a:t>
            </a:r>
            <a:r>
              <a:rPr lang="en-US" sz="2800" b="1" dirty="0">
                <a:solidFill>
                  <a:schemeClr val="tx1"/>
                </a:solidFill>
                <a:latin typeface="Times New Roman" pitchFamily="18" charset="0"/>
                <a:cs typeface="Times New Roman" pitchFamily="18" charset="0"/>
              </a:rPr>
              <a:t> a posteriori ale </a:t>
            </a:r>
            <a:r>
              <a:rPr lang="en-US" sz="2800" b="1" dirty="0" err="1">
                <a:solidFill>
                  <a:schemeClr val="tx1"/>
                </a:solidFill>
                <a:latin typeface="Times New Roman" pitchFamily="18" charset="0"/>
                <a:cs typeface="Times New Roman" pitchFamily="18" charset="0"/>
              </a:rPr>
              <a:t>variabilelor</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a:t>
            </a:r>
          </a:p>
          <a:p>
            <a:pPr algn="just">
              <a:lnSpc>
                <a:spcPct val="120000"/>
              </a:lnSpc>
              <a:spcBef>
                <a:spcPts val="0"/>
              </a:spcBef>
            </a:pPr>
            <a:r>
              <a:rPr lang="en-US" sz="2800" b="1" dirty="0">
                <a:solidFill>
                  <a:schemeClr val="tx1"/>
                </a:solidFill>
                <a:latin typeface="Times New Roman" pitchFamily="18" charset="0"/>
                <a:cs typeface="Times New Roman" pitchFamily="18" charset="0"/>
              </a:rPr>
              <a:t> </a:t>
            </a:r>
          </a:p>
          <a:p>
            <a:pPr marL="457200" lvl="0" indent="-457200" algn="just">
              <a:lnSpc>
                <a:spcPct val="120000"/>
              </a:lnSpc>
              <a:spcBef>
                <a:spcPts val="0"/>
              </a:spcBef>
              <a:buFont typeface="Arial" pitchFamily="34" charset="0"/>
              <a:buChar char="•"/>
            </a:pPr>
            <a:r>
              <a:rPr lang="en-US" sz="2800" b="1" dirty="0" err="1">
                <a:solidFill>
                  <a:schemeClr val="tx1"/>
                </a:solidFill>
                <a:latin typeface="Times New Roman" pitchFamily="18" charset="0"/>
                <a:cs typeface="Times New Roman" pitchFamily="18" charset="0"/>
              </a:rPr>
              <a:t>Algoritmul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va</a:t>
            </a:r>
            <a:r>
              <a:rPr lang="en-US" sz="2800" b="1" dirty="0">
                <a:solidFill>
                  <a:schemeClr val="tx1"/>
                </a:solidFill>
                <a:latin typeface="Times New Roman" pitchFamily="18" charset="0"/>
                <a:cs typeface="Times New Roman" pitchFamily="18" charset="0"/>
              </a:rPr>
              <a:t> fi de tip </a:t>
            </a:r>
            <a:r>
              <a:rPr lang="en-US" sz="2800" b="1" i="1" u="sng" dirty="0" err="1">
                <a:solidFill>
                  <a:schemeClr val="tx1"/>
                </a:solidFill>
                <a:latin typeface="Times New Roman" pitchFamily="18" charset="0"/>
                <a:cs typeface="Times New Roman" pitchFamily="18" charset="0"/>
              </a:rPr>
              <a:t>înlănţuire</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înapoi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prin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faptul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pleacă</a:t>
            </a:r>
            <a:r>
              <a:rPr lang="en-US" sz="2800" b="1" dirty="0">
                <a:solidFill>
                  <a:schemeClr val="tx1"/>
                </a:solidFill>
                <a:latin typeface="Times New Roman" pitchFamily="18" charset="0"/>
                <a:cs typeface="Times New Roman" pitchFamily="18" charset="0"/>
              </a:rPr>
              <a:t> de la </a:t>
            </a:r>
            <a:r>
              <a:rPr lang="en-US" sz="2800" b="1" dirty="0" err="1">
                <a:solidFill>
                  <a:schemeClr val="tx1"/>
                </a:solidFill>
                <a:latin typeface="Times New Roman" pitchFamily="18" charset="0"/>
                <a:cs typeface="Times New Roman" pitchFamily="18" charset="0"/>
              </a:rPr>
              <a:t>variabila</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interogare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şi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urmează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drumurile</a:t>
            </a:r>
            <a:r>
              <a:rPr lang="en-US" sz="2800" b="1" dirty="0">
                <a:solidFill>
                  <a:schemeClr val="tx1"/>
                </a:solidFill>
                <a:latin typeface="Times New Roman" pitchFamily="18" charset="0"/>
                <a:cs typeface="Times New Roman" pitchFamily="18" charset="0"/>
              </a:rPr>
              <a:t> de la </a:t>
            </a:r>
            <a:r>
              <a:rPr lang="en-US" sz="2800" b="1" dirty="0" err="1">
                <a:solidFill>
                  <a:schemeClr val="tx1"/>
                </a:solidFill>
                <a:latin typeface="Times New Roman" pitchFamily="18" charset="0"/>
                <a:cs typeface="Times New Roman" pitchFamily="18" charset="0"/>
              </a:rPr>
              <a:t>acel</a:t>
            </a:r>
            <a:r>
              <a:rPr lang="en-US" sz="2800" b="1" dirty="0">
                <a:solidFill>
                  <a:schemeClr val="tx1"/>
                </a:solidFill>
                <a:latin typeface="Times New Roman" pitchFamily="18" charset="0"/>
                <a:cs typeface="Times New Roman" pitchFamily="18" charset="0"/>
              </a:rPr>
              <a:t> nod </a:t>
            </a:r>
            <a:r>
              <a:rPr lang="en-US" sz="2800" b="1" dirty="0" err="1">
                <a:solidFill>
                  <a:schemeClr val="tx1"/>
                </a:solidFill>
                <a:latin typeface="Times New Roman" pitchFamily="18" charset="0"/>
                <a:cs typeface="Times New Roman" pitchFamily="18" charset="0"/>
              </a:rPr>
              <a:t>până</a:t>
            </a:r>
            <a:r>
              <a:rPr lang="en-US" sz="2800" b="1" dirty="0">
                <a:solidFill>
                  <a:schemeClr val="tx1"/>
                </a:solidFill>
                <a:latin typeface="Times New Roman" pitchFamily="18" charset="0"/>
                <a:cs typeface="Times New Roman" pitchFamily="18" charset="0"/>
              </a:rPr>
              <a:t> la </a:t>
            </a:r>
            <a:r>
              <a:rPr lang="en-US" sz="2800" b="1" dirty="0" err="1">
                <a:solidFill>
                  <a:schemeClr val="tx1"/>
                </a:solidFill>
                <a:latin typeface="Times New Roman" pitchFamily="18" charset="0"/>
                <a:cs typeface="Times New Roman" pitchFamily="18" charset="0"/>
              </a:rPr>
              <a:t>nodurile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dovezi</a:t>
            </a:r>
            <a:r>
              <a:rPr lang="en-US" sz="2800" b="1" dirty="0">
                <a:solidFill>
                  <a:schemeClr val="tx1"/>
                </a:solidFill>
                <a:latin typeface="Times New Roman" pitchFamily="18" charset="0"/>
                <a:cs typeface="Times New Roman" pitchFamily="18" charset="0"/>
              </a:rPr>
              <a:t>.</a:t>
            </a:r>
          </a:p>
          <a:p>
            <a:pPr algn="just">
              <a:lnSpc>
                <a:spcPct val="120000"/>
              </a:lnSpc>
              <a:spcBef>
                <a:spcPts val="0"/>
              </a:spcBef>
            </a:pPr>
            <a:r>
              <a:rPr lang="en-US" sz="2800" b="1" dirty="0">
                <a:solidFill>
                  <a:schemeClr val="tx1"/>
                </a:solidFill>
                <a:latin typeface="Times New Roman" pitchFamily="18" charset="0"/>
                <a:cs typeface="Times New Roman" pitchFamily="18" charset="0"/>
              </a:rPr>
              <a:t> </a:t>
            </a:r>
          </a:p>
          <a:p>
            <a:pPr marL="457200" lvl="0" indent="-457200" algn="just">
              <a:lnSpc>
                <a:spcPct val="120000"/>
              </a:lnSpc>
              <a:spcBef>
                <a:spcPts val="0"/>
              </a:spcBef>
              <a:buFont typeface="Arial" pitchFamily="34" charset="0"/>
              <a:buChar char="•"/>
            </a:pPr>
            <a:r>
              <a:rPr lang="en-US" sz="2800" b="1" dirty="0" err="1">
                <a:solidFill>
                  <a:schemeClr val="tx1"/>
                </a:solidFill>
                <a:latin typeface="Times New Roman" pitchFamily="18" charset="0"/>
                <a:cs typeface="Times New Roman" pitchFamily="18" charset="0"/>
              </a:rPr>
              <a:t>Algoritmul</a:t>
            </a:r>
            <a:r>
              <a:rPr lang="en-US" sz="2800" b="1" dirty="0">
                <a:solidFill>
                  <a:schemeClr val="tx1"/>
                </a:solidFill>
                <a:latin typeface="Times New Roman" pitchFamily="18" charset="0"/>
                <a:cs typeface="Times New Roman" pitchFamily="18" charset="0"/>
              </a:rPr>
              <a:t> se </a:t>
            </a:r>
            <a:r>
              <a:rPr lang="en-US" sz="2800" b="1" dirty="0" err="1">
                <a:solidFill>
                  <a:schemeClr val="tx1"/>
                </a:solidFill>
                <a:latin typeface="Times New Roman" pitchFamily="18" charset="0"/>
                <a:cs typeface="Times New Roman" pitchFamily="18" charset="0"/>
              </a:rPr>
              <a:t>referă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numai</a:t>
            </a:r>
            <a:r>
              <a:rPr lang="en-US" sz="2800" b="1" dirty="0">
                <a:solidFill>
                  <a:schemeClr val="tx1"/>
                </a:solidFill>
                <a:latin typeface="Times New Roman" pitchFamily="18" charset="0"/>
                <a:cs typeface="Times New Roman" pitchFamily="18" charset="0"/>
              </a:rPr>
              <a:t> la </a:t>
            </a:r>
            <a:r>
              <a:rPr lang="en-US" sz="2800" b="1" i="1" u="sng" dirty="0" err="1">
                <a:solidFill>
                  <a:schemeClr val="tx1"/>
                </a:solidFill>
                <a:latin typeface="Times New Roman" pitchFamily="18" charset="0"/>
                <a:cs typeface="Times New Roman" pitchFamily="18" charset="0"/>
              </a:rPr>
              <a:t>reţele</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unic</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conectate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numite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şi</a:t>
            </a:r>
            <a:r>
              <a:rPr lang="en-US" sz="2800" b="1"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poli-arbori</a:t>
            </a:r>
            <a:r>
              <a:rPr lang="en-US" sz="2800" b="1" dirty="0">
                <a:solidFill>
                  <a:schemeClr val="tx1"/>
                </a:solidFill>
                <a:latin typeface="Times New Roman" pitchFamily="18" charset="0"/>
                <a:cs typeface="Times New Roman" pitchFamily="18" charset="0"/>
              </a:rPr>
              <a:t>.</a:t>
            </a:r>
          </a:p>
          <a:p>
            <a:pPr marL="452438" algn="just">
              <a:lnSpc>
                <a:spcPct val="120000"/>
              </a:lnSpc>
              <a:spcBef>
                <a:spcPts val="0"/>
              </a:spcBef>
            </a:pPr>
            <a:r>
              <a:rPr lang="en-US" sz="2800" b="1" dirty="0">
                <a:solidFill>
                  <a:schemeClr val="tx1"/>
                </a:solidFill>
                <a:latin typeface="Times New Roman" pitchFamily="18" charset="0"/>
                <a:cs typeface="Times New Roman" pitchFamily="18" charset="0"/>
              </a:rPr>
              <a:t>(In </a:t>
            </a:r>
            <a:r>
              <a:rPr lang="en-US" sz="2800" b="1" dirty="0" err="1">
                <a:solidFill>
                  <a:schemeClr val="tx1"/>
                </a:solidFill>
                <a:latin typeface="Times New Roman" pitchFamily="18" charset="0"/>
                <a:cs typeface="Times New Roman" pitchFamily="18" charset="0"/>
              </a:rPr>
              <a:t>poli-arbori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există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cel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mult</a:t>
            </a:r>
            <a:r>
              <a:rPr lang="en-US" sz="2800" b="1" dirty="0">
                <a:solidFill>
                  <a:schemeClr val="tx1"/>
                </a:solidFill>
                <a:latin typeface="Times New Roman" pitchFamily="18" charset="0"/>
                <a:cs typeface="Times New Roman" pitchFamily="18" charset="0"/>
              </a:rPr>
              <a:t> un drum </a:t>
            </a:r>
            <a:r>
              <a:rPr lang="en-US" sz="2800" b="1" dirty="0" err="1">
                <a:solidFill>
                  <a:schemeClr val="tx1"/>
                </a:solidFill>
                <a:latin typeface="Times New Roman" pitchFamily="18" charset="0"/>
                <a:cs typeface="Times New Roman" pitchFamily="18" charset="0"/>
              </a:rPr>
              <a:t>nedirecţionat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între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oricare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două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noduri</a:t>
            </a:r>
            <a:r>
              <a:rPr lang="en-US" sz="2800" b="1" dirty="0">
                <a:solidFill>
                  <a:schemeClr val="tx1"/>
                </a:solidFill>
                <a:latin typeface="Times New Roman" pitchFamily="18" charset="0"/>
                <a:cs typeface="Times New Roman" pitchFamily="18" charset="0"/>
              </a:rPr>
              <a:t> ale </a:t>
            </a:r>
            <a:r>
              <a:rPr lang="en-US" sz="2800" b="1" dirty="0" err="1">
                <a:solidFill>
                  <a:schemeClr val="tx1"/>
                </a:solidFill>
                <a:latin typeface="Times New Roman" pitchFamily="18" charset="0"/>
                <a:cs typeface="Times New Roman" pitchFamily="18" charset="0"/>
              </a:rPr>
              <a:t>reţelei</a:t>
            </a:r>
            <a:r>
              <a:rPr lang="en-US" sz="2800" b="1" dirty="0">
                <a:solidFill>
                  <a:schemeClr val="tx1"/>
                </a:solidFill>
                <a:latin typeface="Times New Roman" pitchFamily="18" charset="0"/>
                <a:cs typeface="Times New Roman" pitchFamily="18" charset="0"/>
              </a:rPr>
              <a:t>).</a:t>
            </a:r>
          </a:p>
          <a:p>
            <a:pPr algn="just">
              <a:lnSpc>
                <a:spcPct val="120000"/>
              </a:lnSpc>
              <a:spcBef>
                <a:spcPts val="0"/>
              </a:spcBef>
            </a:pPr>
            <a:r>
              <a:rPr lang="en-US" sz="2800" b="1" dirty="0">
                <a:solidFill>
                  <a:schemeClr val="tx1"/>
                </a:solidFill>
                <a:latin typeface="Times New Roman" pitchFamily="18" charset="0"/>
                <a:cs typeface="Times New Roman" pitchFamily="18" charset="0"/>
              </a:rPr>
              <a:t> </a:t>
            </a:r>
          </a:p>
          <a:p>
            <a:pPr marL="457200" lvl="0" indent="-457200" algn="just">
              <a:lnSpc>
                <a:spcPct val="12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Algoritmii pentru reţele generale vor folosi algoritmii referitori la poli-arbori ca principală subrutină.</a:t>
            </a: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619516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pPr marL="457200" lvl="0" indent="-457200" algn="just">
                  <a:lnSpc>
                    <a:spcPct val="130000"/>
                  </a:lnSpc>
                  <a:spcBef>
                    <a:spcPts val="0"/>
                  </a:spcBef>
                  <a:buFont typeface="Arial" pitchFamily="34" charset="0"/>
                  <a:buChar char="•"/>
                </a:pPr>
                <a:r>
                  <a:rPr lang="ro-RO" sz="2800" b="1" dirty="0" smtClean="0">
                    <a:solidFill>
                      <a:schemeClr val="tx1"/>
                    </a:solidFill>
                    <a:latin typeface="Times New Roman" pitchFamily="18" charset="0"/>
                    <a:cs typeface="Times New Roman" pitchFamily="18" charset="0"/>
                  </a:rPr>
                  <a:t>Figura care urmează prezintă </a:t>
                </a:r>
                <a:r>
                  <a:rPr lang="ro-RO" sz="2800" b="1" dirty="0">
                    <a:solidFill>
                      <a:schemeClr val="tx1"/>
                    </a:solidFill>
                    <a:latin typeface="Times New Roman" pitchFamily="18" charset="0"/>
                    <a:cs typeface="Times New Roman" pitchFamily="18" charset="0"/>
                  </a:rPr>
                  <a:t>o </a:t>
                </a:r>
                <a:r>
                  <a:rPr lang="ro-RO" sz="2800" b="1" u="sng" dirty="0">
                    <a:solidFill>
                      <a:schemeClr val="tx1"/>
                    </a:solidFill>
                    <a:latin typeface="Times New Roman" pitchFamily="18" charset="0"/>
                    <a:cs typeface="Times New Roman" pitchFamily="18" charset="0"/>
                  </a:rPr>
                  <a:t>reţea generică unic conectată</a:t>
                </a: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În această reţea nodul </a:t>
                </a:r>
                <a:r>
                  <a:rPr lang="ro-RO"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are </a:t>
                </a:r>
                <a:r>
                  <a:rPr lang="ro-RO" sz="2800" b="1" u="sng" dirty="0" smtClean="0">
                    <a:solidFill>
                      <a:schemeClr val="tx1"/>
                    </a:solidFill>
                    <a:latin typeface="Times New Roman" pitchFamily="18" charset="0"/>
                    <a:cs typeface="Times New Roman" pitchFamily="18" charset="0"/>
                  </a:rPr>
                  <a:t>părinţii</a:t>
                </a:r>
                <a:r>
                  <a:rPr lang="ro-RO" sz="2800" b="1" dirty="0" smtClean="0">
                    <a:solidFill>
                      <a:schemeClr val="tx1"/>
                    </a:solidFill>
                    <a:latin typeface="Times New Roman" pitchFamily="18" charset="0"/>
                    <a:cs typeface="Times New Roman" pitchFamily="18" charset="0"/>
                  </a:rPr>
                  <a:t> </a:t>
                </a:r>
                <a14:m>
                  <m:oMath xmlns:m="http://schemas.openxmlformats.org/officeDocument/2006/math">
                    <m:r>
                      <m:rPr>
                        <m:nor/>
                      </m:rPr>
                      <a:rPr lang="ro-RO" sz="2800" b="1" i="1">
                        <a:solidFill>
                          <a:schemeClr val="tx1"/>
                        </a:solidFill>
                        <a:latin typeface="Times New Roman" pitchFamily="18" charset="0"/>
                        <a:cs typeface="Times New Roman" pitchFamily="18" charset="0"/>
                      </a:rPr>
                      <m:t>U</m:t>
                    </m:r>
                    <m:r>
                      <a:rPr lang="ro-RO" sz="2800" b="1" i="1" smtClean="0">
                        <a:solidFill>
                          <a:schemeClr val="tx1"/>
                        </a:solidFill>
                        <a:latin typeface="Cambria Math"/>
                        <a:cs typeface="Times New Roman" pitchFamily="18" charset="0"/>
                      </a:rPr>
                      <m:t>=</m:t>
                    </m:r>
                    <m:sSub>
                      <m:sSubPr>
                        <m:ctrlPr>
                          <a:rPr lang="ro-RO" sz="2800" b="1" i="1" smtClean="0">
                            <a:solidFill>
                              <a:schemeClr val="tx1"/>
                            </a:solidFill>
                            <a:latin typeface="Cambria Math"/>
                            <a:cs typeface="Times New Roman" pitchFamily="18" charset="0"/>
                          </a:rPr>
                        </m:ctrlPr>
                      </m:sSubPr>
                      <m:e>
                        <m:r>
                          <m:rPr>
                            <m:nor/>
                          </m:rPr>
                          <a:rPr lang="ro-RO" sz="2800" i="1" smtClean="0">
                            <a:solidFill>
                              <a:schemeClr val="tx1"/>
                            </a:solidFill>
                            <a:latin typeface="Times New Roman" pitchFamily="18" charset="0"/>
                            <a:cs typeface="Times New Roman" pitchFamily="18" charset="0"/>
                          </a:rPr>
                          <m:t>U</m:t>
                        </m:r>
                      </m:e>
                      <m:sub>
                        <m:r>
                          <a:rPr lang="ro-RO" sz="2800" b="1" i="1" smtClean="0">
                            <a:solidFill>
                              <a:schemeClr val="tx1"/>
                            </a:solidFill>
                            <a:latin typeface="Cambria Math"/>
                            <a:cs typeface="Times New Roman" pitchFamily="18" charset="0"/>
                          </a:rPr>
                          <m:t>𝟏</m:t>
                        </m:r>
                      </m:sub>
                    </m:sSub>
                    <m:r>
                      <a:rPr lang="ro-RO" sz="2800" b="1" i="1" smtClean="0">
                        <a:solidFill>
                          <a:schemeClr val="tx1"/>
                        </a:solidFill>
                        <a:latin typeface="Cambria Math"/>
                        <a:cs typeface="Times New Roman" pitchFamily="18" charset="0"/>
                      </a:rPr>
                      <m:t>…</m:t>
                    </m:r>
                    <m:sSub>
                      <m:sSubPr>
                        <m:ctrlPr>
                          <a:rPr lang="ro-RO" sz="2800" b="1" i="1" smtClean="0">
                            <a:solidFill>
                              <a:schemeClr val="tx1"/>
                            </a:solidFill>
                            <a:latin typeface="Cambria Math"/>
                            <a:cs typeface="Times New Roman" pitchFamily="18" charset="0"/>
                          </a:rPr>
                        </m:ctrlPr>
                      </m:sSubPr>
                      <m:e>
                        <m:r>
                          <m:rPr>
                            <m:nor/>
                          </m:rPr>
                          <a:rPr lang="ro-RO" sz="2800" i="1">
                            <a:solidFill>
                              <a:schemeClr val="tx1"/>
                            </a:solidFill>
                            <a:latin typeface="Times New Roman" pitchFamily="18" charset="0"/>
                            <a:cs typeface="Times New Roman" pitchFamily="18" charset="0"/>
                          </a:rPr>
                          <m:t>U</m:t>
                        </m:r>
                      </m:e>
                      <m:sub>
                        <m:r>
                          <a:rPr lang="ro-RO" sz="2800" b="1" i="1" smtClean="0">
                            <a:solidFill>
                              <a:schemeClr val="tx1"/>
                            </a:solidFill>
                            <a:latin typeface="Cambria Math"/>
                            <a:cs typeface="Times New Roman" pitchFamily="18" charset="0"/>
                          </a:rPr>
                          <m:t>𝒎</m:t>
                        </m:r>
                      </m:sub>
                    </m:sSub>
                  </m:oMath>
                </a14:m>
                <a:r>
                  <a:rPr lang="ro-RO" sz="2800" b="1" dirty="0" smtClean="0">
                    <a:solidFill>
                      <a:schemeClr val="tx1"/>
                    </a:solidFill>
                    <a:latin typeface="Times New Roman" pitchFamily="18" charset="0"/>
                    <a:cs typeface="Times New Roman" pitchFamily="18" charset="0"/>
                  </a:rPr>
                  <a:t> şi </a:t>
                </a:r>
                <a:r>
                  <a:rPr lang="ro-RO" sz="2800" b="1" u="sng" dirty="0">
                    <a:solidFill>
                      <a:schemeClr val="tx1"/>
                    </a:solidFill>
                    <a:latin typeface="Times New Roman" pitchFamily="18" charset="0"/>
                    <a:cs typeface="Times New Roman" pitchFamily="18" charset="0"/>
                  </a:rPr>
                  <a:t>fiii </a:t>
                </a:r>
                <a14:m>
                  <m:oMath xmlns:m="http://schemas.openxmlformats.org/officeDocument/2006/math">
                    <m:r>
                      <m:rPr>
                        <m:nor/>
                      </m:rPr>
                      <a:rPr lang="ro-RO" sz="2800" b="1" i="1" smtClean="0">
                        <a:solidFill>
                          <a:schemeClr val="tx1"/>
                        </a:solidFill>
                        <a:latin typeface="Times New Roman" pitchFamily="18" charset="0"/>
                        <a:cs typeface="Times New Roman" pitchFamily="18" charset="0"/>
                      </a:rPr>
                      <m:t>Y</m:t>
                    </m:r>
                    <m:r>
                      <a:rPr lang="ro-RO" sz="2800" b="1" i="1">
                        <a:solidFill>
                          <a:schemeClr val="tx1"/>
                        </a:solidFill>
                        <a:latin typeface="Cambria Math"/>
                        <a:cs typeface="Times New Roman" pitchFamily="18" charset="0"/>
                      </a:rPr>
                      <m:t>=</m:t>
                    </m:r>
                    <m:sSub>
                      <m:sSubPr>
                        <m:ctrlPr>
                          <a:rPr lang="ro-RO" sz="2800" b="1" i="1">
                            <a:solidFill>
                              <a:schemeClr val="tx1"/>
                            </a:solidFill>
                            <a:latin typeface="Cambria Math"/>
                            <a:cs typeface="Times New Roman" pitchFamily="18" charset="0"/>
                          </a:rPr>
                        </m:ctrlPr>
                      </m:sSubPr>
                      <m:e>
                        <m:r>
                          <m:rPr>
                            <m:nor/>
                          </m:rPr>
                          <a:rPr lang="ro-RO" sz="2800" b="0" i="1" smtClean="0">
                            <a:solidFill>
                              <a:schemeClr val="tx1"/>
                            </a:solidFill>
                            <a:latin typeface="Times New Roman" pitchFamily="18" charset="0"/>
                            <a:cs typeface="Times New Roman" pitchFamily="18" charset="0"/>
                          </a:rPr>
                          <m:t>Y</m:t>
                        </m:r>
                      </m:e>
                      <m:sub>
                        <m:r>
                          <a:rPr lang="ro-RO" sz="2800" b="1" i="1">
                            <a:solidFill>
                              <a:schemeClr val="tx1"/>
                            </a:solidFill>
                            <a:latin typeface="Cambria Math"/>
                            <a:cs typeface="Times New Roman" pitchFamily="18" charset="0"/>
                          </a:rPr>
                          <m:t>𝟏</m:t>
                        </m:r>
                      </m:sub>
                    </m:sSub>
                    <m:r>
                      <a:rPr lang="ro-RO" sz="2800" b="1" i="1">
                        <a:solidFill>
                          <a:schemeClr val="tx1"/>
                        </a:solidFill>
                        <a:latin typeface="Cambria Math"/>
                        <a:cs typeface="Times New Roman" pitchFamily="18" charset="0"/>
                      </a:rPr>
                      <m:t>…</m:t>
                    </m:r>
                    <m:sSub>
                      <m:sSubPr>
                        <m:ctrlPr>
                          <a:rPr lang="ro-RO" sz="2800" b="1" i="1">
                            <a:solidFill>
                              <a:schemeClr val="tx1"/>
                            </a:solidFill>
                            <a:latin typeface="Cambria Math"/>
                            <a:cs typeface="Times New Roman" pitchFamily="18" charset="0"/>
                          </a:rPr>
                        </m:ctrlPr>
                      </m:sSubPr>
                      <m:e>
                        <m:r>
                          <m:rPr>
                            <m:nor/>
                          </m:rPr>
                          <a:rPr lang="ro-RO" sz="2800" b="0" i="1" smtClean="0">
                            <a:solidFill>
                              <a:schemeClr val="tx1"/>
                            </a:solidFill>
                            <a:latin typeface="Times New Roman" pitchFamily="18" charset="0"/>
                            <a:cs typeface="Times New Roman" pitchFamily="18" charset="0"/>
                          </a:rPr>
                          <m:t>Y</m:t>
                        </m:r>
                      </m:e>
                      <m:sub>
                        <m:r>
                          <a:rPr lang="en-US" sz="2800" b="1" i="1" smtClean="0">
                            <a:solidFill>
                              <a:schemeClr val="tx1"/>
                            </a:solidFill>
                            <a:latin typeface="Cambria Math"/>
                            <a:cs typeface="Times New Roman" pitchFamily="18" charset="0"/>
                          </a:rPr>
                          <m:t>𝒏</m:t>
                        </m:r>
                      </m:sub>
                    </m:sSub>
                  </m:oMath>
                </a14:m>
                <a:r>
                  <a:rPr lang="ro-RO" sz="2800" b="1" dirty="0">
                    <a:solidFill>
                      <a:schemeClr val="tx1"/>
                    </a:solidFill>
                    <a:latin typeface="Times New Roman" pitchFamily="18" charset="0"/>
                    <a:cs typeface="Times New Roman" pitchFamily="18" charset="0"/>
                  </a:rPr>
                  <a:t>. Corespunzător fiecărui fiu şi fiecărui părinte a fost desenat un dreptunghi care include toţi </a:t>
                </a:r>
                <a:r>
                  <a:rPr lang="ro-RO" sz="2800" b="1" u="sng" dirty="0">
                    <a:solidFill>
                      <a:schemeClr val="tx1"/>
                    </a:solidFill>
                    <a:latin typeface="Times New Roman" pitchFamily="18" charset="0"/>
                    <a:cs typeface="Times New Roman" pitchFamily="18" charset="0"/>
                  </a:rPr>
                  <a:t>descendenţii</a:t>
                </a:r>
                <a:r>
                  <a:rPr lang="ro-RO" sz="2800" b="1" dirty="0">
                    <a:solidFill>
                      <a:schemeClr val="tx1"/>
                    </a:solidFill>
                    <a:latin typeface="Times New Roman" pitchFamily="18" charset="0"/>
                    <a:cs typeface="Times New Roman" pitchFamily="18" charset="0"/>
                  </a:rPr>
                  <a:t> nodului şi toţi </a:t>
                </a:r>
                <a:r>
                  <a:rPr lang="ro-RO" sz="2800" b="1" u="sng" dirty="0">
                    <a:solidFill>
                      <a:schemeClr val="tx1"/>
                    </a:solidFill>
                    <a:latin typeface="Times New Roman" pitchFamily="18" charset="0"/>
                    <a:cs typeface="Times New Roman" pitchFamily="18" charset="0"/>
                  </a:rPr>
                  <a:t>strămoşii</a:t>
                </a:r>
                <a:r>
                  <a:rPr lang="ro-RO" sz="2800" b="1" dirty="0">
                    <a:solidFill>
                      <a:schemeClr val="tx1"/>
                    </a:solidFill>
                    <a:latin typeface="Times New Roman" pitchFamily="18" charset="0"/>
                    <a:cs typeface="Times New Roman" pitchFamily="18" charset="0"/>
                  </a:rPr>
                  <a:t> lui (cu excepţia lui </a:t>
                </a:r>
                <a:r>
                  <a:rPr lang="ro-RO"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u="sng" dirty="0">
                    <a:solidFill>
                      <a:schemeClr val="tx1"/>
                    </a:solidFill>
                    <a:latin typeface="Times New Roman" pitchFamily="18" charset="0"/>
                    <a:cs typeface="Times New Roman" pitchFamily="18" charset="0"/>
                  </a:rPr>
                  <a:t>Proprietatea de </a:t>
                </a:r>
                <a:r>
                  <a:rPr lang="ro-RO" sz="2800" b="1" i="1" u="sng" dirty="0">
                    <a:solidFill>
                      <a:schemeClr val="tx1"/>
                    </a:solidFill>
                    <a:latin typeface="Times New Roman" pitchFamily="18" charset="0"/>
                    <a:cs typeface="Times New Roman" pitchFamily="18" charset="0"/>
                  </a:rPr>
                  <a:t>unică conectare</a:t>
                </a:r>
                <a:r>
                  <a:rPr lang="ro-RO" sz="2800" b="1" dirty="0">
                    <a:solidFill>
                      <a:schemeClr val="tx1"/>
                    </a:solidFill>
                    <a:latin typeface="Times New Roman" pitchFamily="18" charset="0"/>
                    <a:cs typeface="Times New Roman" pitchFamily="18" charset="0"/>
                  </a:rPr>
                  <a:t> înseamnă că toate dreptunghiurile sunt disjuncte şi că nu există legături care să le conecteze între ele. </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Se presupune că </a:t>
                </a:r>
                <a:r>
                  <a:rPr lang="ro-RO"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este </a:t>
                </a:r>
                <a:r>
                  <a:rPr lang="ro-RO" sz="2800" b="1" u="sng" dirty="0">
                    <a:solidFill>
                      <a:schemeClr val="tx1"/>
                    </a:solidFill>
                    <a:latin typeface="Times New Roman" pitchFamily="18" charset="0"/>
                    <a:cs typeface="Times New Roman" pitchFamily="18" charset="0"/>
                  </a:rPr>
                  <a:t>variabila de interogare</a:t>
                </a:r>
                <a:r>
                  <a:rPr lang="ro-RO" sz="2800" b="1" dirty="0">
                    <a:solidFill>
                      <a:schemeClr val="tx1"/>
                    </a:solidFill>
                    <a:latin typeface="Times New Roman" pitchFamily="18" charset="0"/>
                    <a:cs typeface="Times New Roman" pitchFamily="18" charset="0"/>
                  </a:rPr>
                  <a:t> şi că există o </a:t>
                </a:r>
                <a:r>
                  <a:rPr lang="ro-RO" sz="2800" b="1" dirty="0" smtClean="0">
                    <a:solidFill>
                      <a:schemeClr val="tx1"/>
                    </a:solidFill>
                    <a:latin typeface="Times New Roman" pitchFamily="18" charset="0"/>
                    <a:cs typeface="Times New Roman" pitchFamily="18" charset="0"/>
                  </a:rPr>
                  <a:t>mulţime </a:t>
                </a:r>
                <a:r>
                  <a:rPr lang="ro-RO" sz="2800" b="1" i="1" dirty="0" smtClean="0">
                    <a:solidFill>
                      <a:schemeClr val="tx1"/>
                    </a:solidFill>
                    <a:latin typeface="Times New Roman" pitchFamily="18" charset="0"/>
                    <a:cs typeface="Times New Roman" pitchFamily="18" charset="0"/>
                  </a:rPr>
                  <a:t>E</a:t>
                </a:r>
                <a:r>
                  <a:rPr lang="ro-RO" sz="2800" b="1" dirty="0" smtClean="0">
                    <a:solidFill>
                      <a:schemeClr val="tx1"/>
                    </a:solidFill>
                    <a:latin typeface="Times New Roman" pitchFamily="18" charset="0"/>
                    <a:cs typeface="Times New Roman" pitchFamily="18" charset="0"/>
                  </a:rPr>
                  <a:t> de </a:t>
                </a:r>
                <a:r>
                  <a:rPr lang="ro-RO" sz="2800" b="1" u="sng" dirty="0">
                    <a:solidFill>
                      <a:schemeClr val="tx1"/>
                    </a:solidFill>
                    <a:latin typeface="Times New Roman" pitchFamily="18" charset="0"/>
                    <a:cs typeface="Times New Roman" pitchFamily="18" charset="0"/>
                  </a:rPr>
                  <a:t>variabile dovezi</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Se urmăreşte calcularea probabilităţii </a:t>
                </a:r>
                <a:r>
                  <a:rPr lang="ro-RO" sz="2800" b="1" dirty="0" smtClean="0">
                    <a:solidFill>
                      <a:schemeClr val="tx1"/>
                    </a:solidFill>
                    <a:latin typeface="Times New Roman" pitchFamily="18" charset="0"/>
                    <a:cs typeface="Times New Roman" pitchFamily="18" charset="0"/>
                  </a:rPr>
                  <a:t>condiţionate</a:t>
                </a:r>
              </a:p>
              <a:p>
                <a:pPr lvl="0">
                  <a:lnSpc>
                    <a:spcPct val="130000"/>
                  </a:lnSpc>
                  <a:spcBef>
                    <a:spcPts val="0"/>
                  </a:spcBef>
                </a:pPr>
                <a:r>
                  <a:rPr lang="ro-RO" sz="2800" b="1" i="1" dirty="0" smtClean="0">
                    <a:solidFill>
                      <a:schemeClr val="tx1"/>
                    </a:solidFill>
                    <a:latin typeface="Times New Roman" pitchFamily="18" charset="0"/>
                    <a:cs typeface="Times New Roman" pitchFamily="18" charset="0"/>
                  </a:rPr>
                  <a:t>P</a:t>
                </a:r>
                <a:r>
                  <a:rPr lang="en-US" sz="2800" b="1" i="1" dirty="0" smtClean="0">
                    <a:solidFill>
                      <a:schemeClr val="tx1"/>
                    </a:solidFill>
                    <a:latin typeface="Times New Roman" pitchFamily="18" charset="0"/>
                    <a:cs typeface="Times New Roman" pitchFamily="18" charset="0"/>
                  </a:rPr>
                  <a:t> </a:t>
                </a:r>
                <a:r>
                  <a:rPr lang="ro-RO" sz="2800" b="1" dirty="0" smtClean="0">
                    <a:solidFill>
                      <a:schemeClr val="tx1"/>
                    </a:solidFill>
                    <a:latin typeface="Times New Roman" pitchFamily="18" charset="0"/>
                    <a:cs typeface="Times New Roman" pitchFamily="18" charset="0"/>
                  </a:rPr>
                  <a:t>(</a:t>
                </a:r>
                <a:r>
                  <a:rPr lang="ro-RO" sz="2800" b="1" i="1" dirty="0" smtClean="0">
                    <a:solidFill>
                      <a:schemeClr val="tx1"/>
                    </a:solidFill>
                    <a:latin typeface="Times New Roman" pitchFamily="18" charset="0"/>
                    <a:cs typeface="Times New Roman" pitchFamily="18" charset="0"/>
                  </a:rPr>
                  <a:t>X</a:t>
                </a:r>
                <a:r>
                  <a:rPr lang="en-US" sz="2800" b="1" dirty="0" smtClean="0">
                    <a:solidFill>
                      <a:schemeClr val="tx1"/>
                    </a:solidFill>
                    <a:latin typeface="Times New Roman" pitchFamily="18" charset="0"/>
                    <a:cs typeface="Times New Roman" pitchFamily="18" charset="0"/>
                  </a:rPr>
                  <a:t> | </a:t>
                </a:r>
                <a:r>
                  <a:rPr lang="ro-RO" sz="2800" b="1" i="1" dirty="0" smtClean="0">
                    <a:solidFill>
                      <a:schemeClr val="tx1"/>
                    </a:solidFill>
                    <a:latin typeface="Times New Roman" pitchFamily="18" charset="0"/>
                    <a:cs typeface="Times New Roman" pitchFamily="18" charset="0"/>
                  </a:rPr>
                  <a:t>E</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indent="-457200" algn="just">
                  <a:lnSpc>
                    <a:spcPct val="13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Dacă însuşi </a:t>
                </a:r>
                <a:r>
                  <a:rPr lang="en-US"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este o variabilă dovadă din </a:t>
                </a:r>
                <a:r>
                  <a:rPr lang="en-US" sz="2800" b="1" i="1" dirty="0" smtClean="0">
                    <a:solidFill>
                      <a:schemeClr val="tx1"/>
                    </a:solidFill>
                    <a:latin typeface="Times New Roman" pitchFamily="18" charset="0"/>
                    <a:cs typeface="Times New Roman" pitchFamily="18" charset="0"/>
                  </a:rPr>
                  <a:t>E</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atunci calcularea </a:t>
                </a:r>
                <a:r>
                  <a:rPr lang="ro-RO" sz="2800" b="1">
                    <a:solidFill>
                      <a:schemeClr val="tx1"/>
                    </a:solidFill>
                    <a:latin typeface="Times New Roman" pitchFamily="18" charset="0"/>
                    <a:cs typeface="Times New Roman" pitchFamily="18" charset="0"/>
                  </a:rPr>
                  <a:t>lui </a:t>
                </a:r>
                <a:r>
                  <a:rPr lang="en-US" sz="2800" b="1" smtClean="0">
                    <a:solidFill>
                      <a:schemeClr val="tx1"/>
                    </a:solidFill>
                    <a:latin typeface="Times New Roman" pitchFamily="18" charset="0"/>
                    <a:cs typeface="Times New Roman" pitchFamily="18" charset="0"/>
                  </a:rPr>
                  <a:t/>
                </a:r>
                <a:br>
                  <a:rPr lang="en-US" sz="2800" b="1" smtClean="0">
                    <a:solidFill>
                      <a:schemeClr val="tx1"/>
                    </a:solidFill>
                    <a:latin typeface="Times New Roman" pitchFamily="18" charset="0"/>
                    <a:cs typeface="Times New Roman" pitchFamily="18" charset="0"/>
                  </a:rPr>
                </a:br>
                <a:r>
                  <a:rPr lang="ro-RO" sz="2800" b="1" i="1" smtClean="0">
                    <a:solidFill>
                      <a:schemeClr val="tx1"/>
                    </a:solidFill>
                    <a:latin typeface="Times New Roman" pitchFamily="18" charset="0"/>
                    <a:cs typeface="Times New Roman" pitchFamily="18" charset="0"/>
                  </a:rPr>
                  <a:t>P</a:t>
                </a:r>
                <a:r>
                  <a:rPr lang="en-US" sz="2800" b="1" i="1"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a:t>
                </a:r>
                <a:r>
                  <a:rPr lang="ro-RO" sz="2800" b="1" i="1" dirty="0">
                    <a:solidFill>
                      <a:schemeClr val="tx1"/>
                    </a:solidFill>
                    <a:latin typeface="Times New Roman" pitchFamily="18" charset="0"/>
                    <a:cs typeface="Times New Roman" pitchFamily="18" charset="0"/>
                  </a:rPr>
                  <a:t>X</a:t>
                </a:r>
                <a:r>
                  <a:rPr lang="en-US" sz="2800" b="1" dirty="0">
                    <a:solidFill>
                      <a:schemeClr val="tx1"/>
                    </a:solidFill>
                    <a:latin typeface="Times New Roman" pitchFamily="18" charset="0"/>
                    <a:cs typeface="Times New Roman" pitchFamily="18" charset="0"/>
                  </a:rPr>
                  <a:t> | </a:t>
                </a:r>
                <a:r>
                  <a:rPr lang="ro-RO" sz="2800" b="1" i="1" dirty="0">
                    <a:solidFill>
                      <a:schemeClr val="tx1"/>
                    </a:solidFill>
                    <a:latin typeface="Times New Roman" pitchFamily="18" charset="0"/>
                    <a:cs typeface="Times New Roman" pitchFamily="18" charset="0"/>
                  </a:rPr>
                  <a:t>E</a:t>
                </a:r>
                <a:r>
                  <a:rPr lang="ro-RO" sz="2800" b="1" smtClean="0">
                    <a:solidFill>
                      <a:schemeClr val="tx1"/>
                    </a:solidFill>
                    <a:latin typeface="Times New Roman" pitchFamily="18" charset="0"/>
                    <a:cs typeface="Times New Roman" pitchFamily="18" charset="0"/>
                  </a:rPr>
                  <a:t>) este </a:t>
                </a:r>
                <a:r>
                  <a:rPr lang="ro-RO" sz="2800" b="1" dirty="0">
                    <a:solidFill>
                      <a:schemeClr val="tx1"/>
                    </a:solidFill>
                    <a:latin typeface="Times New Roman" pitchFamily="18" charset="0"/>
                    <a:cs typeface="Times New Roman" pitchFamily="18" charset="0"/>
                  </a:rPr>
                  <a:t>banală. Presupunem că </a:t>
                </a:r>
                <a:r>
                  <a:rPr lang="en-US" sz="2800" b="1"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nu aparţine lui </a:t>
                </a:r>
                <a:r>
                  <a:rPr lang="en-US" sz="2800" b="1" i="1" dirty="0" smtClean="0">
                    <a:solidFill>
                      <a:schemeClr val="tx1"/>
                    </a:solidFill>
                    <a:latin typeface="Times New Roman" pitchFamily="18" charset="0"/>
                    <a:cs typeface="Times New Roman" pitchFamily="18" charset="0"/>
                  </a:rPr>
                  <a:t>E</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820" r="-956"/>
                </a:stretch>
              </a:blipFill>
            </p:spPr>
            <p:txBody>
              <a:bodyPr/>
              <a:lstStyle/>
              <a:p>
                <a:r>
                  <a:rPr lang="en-US">
                    <a:noFill/>
                  </a:rPr>
                  <a:t> </a:t>
                </a:r>
              </a:p>
            </p:txBody>
          </p:sp>
        </mc:Fallback>
      </mc:AlternateContent>
    </p:spTree>
    <p:extLst>
      <p:ext uri="{BB962C8B-B14F-4D97-AF65-F5344CB8AC3E}">
        <p14:creationId xmlns:p14="http://schemas.microsoft.com/office/powerpoint/2010/main" val="386528486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t">
                <a:normAutofit/>
              </a:bodyPr>
              <a:lstStyle/>
              <a:p>
                <a:pPr marL="452438" lvl="0" indent="-452438" algn="just">
                  <a:lnSpc>
                    <a:spcPct val="110000"/>
                  </a:lnSpc>
                  <a:spcBef>
                    <a:spcPts val="0"/>
                  </a:spcBef>
                  <a:buFont typeface="Arial" pitchFamily="34" charset="0"/>
                  <a:buChar char="•"/>
                </a:pPr>
                <a:r>
                  <a:rPr lang="ro-RO" sz="1600" b="1" dirty="0" smtClean="0">
                    <a:solidFill>
                      <a:schemeClr val="tx1"/>
                    </a:solidFill>
                    <a:latin typeface="Times New Roman" pitchFamily="18" charset="0"/>
                    <a:cs typeface="Times New Roman" pitchFamily="18" charset="0"/>
                  </a:rPr>
                  <a:t>Reţeaua din figură este  partiţionată în conformitate cu </a:t>
                </a:r>
                <a:r>
                  <a:rPr lang="ro-RO" sz="1600" b="1" u="sng" dirty="0">
                    <a:solidFill>
                      <a:schemeClr val="tx1"/>
                    </a:solidFill>
                    <a:latin typeface="Times New Roman" pitchFamily="18" charset="0"/>
                    <a:cs typeface="Times New Roman" pitchFamily="18" charset="0"/>
                  </a:rPr>
                  <a:t>părinţii</a:t>
                </a:r>
                <a:r>
                  <a:rPr lang="ro-RO" sz="1600" b="1" dirty="0">
                    <a:solidFill>
                      <a:schemeClr val="tx1"/>
                    </a:solidFill>
                    <a:latin typeface="Times New Roman" pitchFamily="18" charset="0"/>
                    <a:cs typeface="Times New Roman" pitchFamily="18" charset="0"/>
                  </a:rPr>
                  <a:t> şi cu </a:t>
                </a:r>
                <a:r>
                  <a:rPr lang="ro-RO" sz="1600" b="1" u="sng" dirty="0">
                    <a:solidFill>
                      <a:schemeClr val="tx1"/>
                    </a:solidFill>
                    <a:latin typeface="Times New Roman" pitchFamily="18" charset="0"/>
                    <a:cs typeface="Times New Roman" pitchFamily="18" charset="0"/>
                  </a:rPr>
                  <a:t>fiii</a:t>
                </a:r>
                <a:r>
                  <a:rPr lang="ro-RO" sz="1600" b="1" dirty="0">
                    <a:solidFill>
                      <a:schemeClr val="tx1"/>
                    </a:solidFill>
                    <a:latin typeface="Times New Roman" pitchFamily="18" charset="0"/>
                    <a:cs typeface="Times New Roman" pitchFamily="18" charset="0"/>
                  </a:rPr>
                  <a:t> variabilei de interogare </a:t>
                </a:r>
                <a:r>
                  <a:rPr lang="en-US" sz="1600" b="1" i="1" dirty="0" smtClean="0">
                    <a:solidFill>
                      <a:schemeClr val="tx1"/>
                    </a:solidFill>
                    <a:latin typeface="Times New Roman" pitchFamily="18" charset="0"/>
                    <a:cs typeface="Times New Roman" pitchFamily="18" charset="0"/>
                  </a:rPr>
                  <a:t>X</a:t>
                </a:r>
                <a:r>
                  <a:rPr lang="en-US" sz="1600" b="1" dirty="0">
                    <a:solidFill>
                      <a:schemeClr val="tx1"/>
                    </a:solidFill>
                    <a:latin typeface="Times New Roman" pitchFamily="18" charset="0"/>
                    <a:cs typeface="Times New Roman" pitchFamily="18" charset="0"/>
                  </a:rPr>
                  <a:t>.</a:t>
                </a:r>
                <a:endParaRPr lang="en-US" sz="1600" dirty="0">
                  <a:solidFill>
                    <a:schemeClr val="tx1"/>
                  </a:solidFill>
                  <a:latin typeface="Times New Roman" pitchFamily="18" charset="0"/>
                  <a:cs typeface="Times New Roman" pitchFamily="18" charset="0"/>
                </a:endParaRPr>
              </a:p>
              <a:p>
                <a:pPr marL="452438" indent="-452438" algn="just">
                  <a:lnSpc>
                    <a:spcPct val="110000"/>
                  </a:lnSpc>
                  <a:spcBef>
                    <a:spcPts val="0"/>
                  </a:spcBef>
                  <a:buFont typeface="Arial" pitchFamily="34" charset="0"/>
                  <a:buChar char="•"/>
                </a:pPr>
                <a:endParaRPr lang="en-US" sz="1600" dirty="0">
                  <a:solidFill>
                    <a:schemeClr val="tx1"/>
                  </a:solidFill>
                  <a:latin typeface="Times New Roman" pitchFamily="18" charset="0"/>
                  <a:cs typeface="Times New Roman" pitchFamily="18" charset="0"/>
                </a:endParaRPr>
              </a:p>
              <a:p>
                <a:pPr marL="452438" lvl="0" indent="-452438" algn="just">
                  <a:lnSpc>
                    <a:spcPct val="110000"/>
                  </a:lnSpc>
                  <a:spcBef>
                    <a:spcPts val="0"/>
                  </a:spcBef>
                  <a:buFont typeface="Arial" pitchFamily="34" charset="0"/>
                  <a:buChar char="•"/>
                </a:pPr>
                <a:r>
                  <a:rPr lang="ro-RO" sz="1600" b="1" dirty="0">
                    <a:solidFill>
                      <a:schemeClr val="tx1"/>
                    </a:solidFill>
                    <a:latin typeface="Times New Roman" pitchFamily="18" charset="0"/>
                    <a:cs typeface="Times New Roman" pitchFamily="18" charset="0"/>
                  </a:rPr>
                  <a:t>Pentru a concepe un algoritm, va fi util să ne putem referi la diferite </a:t>
                </a:r>
                <a:r>
                  <a:rPr lang="ro-RO" sz="1600" b="1" u="sng" dirty="0">
                    <a:solidFill>
                      <a:schemeClr val="tx1"/>
                    </a:solidFill>
                    <a:latin typeface="Times New Roman" pitchFamily="18" charset="0"/>
                    <a:cs typeface="Times New Roman" pitchFamily="18" charset="0"/>
                  </a:rPr>
                  <a:t>porţiuni ale dovezilor</a:t>
                </a:r>
                <a:r>
                  <a:rPr lang="ro-RO" sz="1600" b="1" dirty="0">
                    <a:solidFill>
                      <a:schemeClr val="tx1"/>
                    </a:solidFill>
                    <a:latin typeface="Times New Roman" pitchFamily="18" charset="0"/>
                    <a:cs typeface="Times New Roman" pitchFamily="18" charset="0"/>
                  </a:rPr>
                  <a:t>: </a:t>
                </a:r>
                <a:endParaRPr lang="en-US" sz="1600" dirty="0">
                  <a:solidFill>
                    <a:schemeClr val="tx1"/>
                  </a:solidFill>
                  <a:latin typeface="Times New Roman" pitchFamily="18" charset="0"/>
                  <a:cs typeface="Times New Roman" pitchFamily="18" charset="0"/>
                </a:endParaRPr>
              </a:p>
              <a:p>
                <a:pPr algn="just">
                  <a:lnSpc>
                    <a:spcPct val="110000"/>
                  </a:lnSpc>
                  <a:spcBef>
                    <a:spcPts val="0"/>
                  </a:spcBef>
                </a:pPr>
                <a:r>
                  <a:rPr lang="ro-RO" sz="1600" b="1" dirty="0">
                    <a:solidFill>
                      <a:schemeClr val="tx1"/>
                    </a:solidFill>
                    <a:latin typeface="Times New Roman" pitchFamily="18" charset="0"/>
                    <a:cs typeface="Times New Roman" pitchFamily="18" charset="0"/>
                  </a:rPr>
                  <a:t> </a:t>
                </a:r>
                <a:endParaRPr lang="en-US" sz="1600" dirty="0">
                  <a:solidFill>
                    <a:schemeClr val="tx1"/>
                  </a:solidFill>
                  <a:latin typeface="Times New Roman" pitchFamily="18" charset="0"/>
                  <a:cs typeface="Times New Roman" pitchFamily="18" charset="0"/>
                </a:endParaRPr>
              </a:p>
              <a:p>
                <a:pPr marL="892175" lvl="0" indent="-452438" algn="just">
                  <a:lnSpc>
                    <a:spcPct val="110000"/>
                  </a:lnSpc>
                  <a:spcBef>
                    <a:spcPts val="0"/>
                  </a:spcBef>
                  <a:buFont typeface="Wingdings" pitchFamily="2" charset="2"/>
                  <a:buChar char="Ø"/>
                </a:pPr>
                <a14:m>
                  <m:oMath xmlns:m="http://schemas.openxmlformats.org/officeDocument/2006/math">
                    <m:sSub>
                      <m:sSubPr>
                        <m:ctrlPr>
                          <a:rPr lang="ro-RO" sz="1600" b="1" i="1">
                            <a:solidFill>
                              <a:schemeClr val="tx1"/>
                            </a:solidFill>
                            <a:latin typeface="Cambria Math"/>
                            <a:cs typeface="Times New Roman" pitchFamily="18" charset="0"/>
                          </a:rPr>
                        </m:ctrlPr>
                      </m:sSubPr>
                      <m:e>
                        <m:sSup>
                          <m:sSupPr>
                            <m:ctrlPr>
                              <a:rPr lang="ro-RO" sz="1600" b="1" i="1">
                                <a:solidFill>
                                  <a:schemeClr val="tx1"/>
                                </a:solidFill>
                                <a:latin typeface="Cambria Math"/>
                                <a:cs typeface="Times New Roman" pitchFamily="18" charset="0"/>
                              </a:rPr>
                            </m:ctrlPr>
                          </m:sSupPr>
                          <m:e>
                            <m:r>
                              <a:rPr lang="en-US" sz="1600" b="1" i="1">
                                <a:solidFill>
                                  <a:schemeClr val="tx1"/>
                                </a:solidFill>
                                <a:latin typeface="Cambria Math"/>
                                <a:cs typeface="Times New Roman" pitchFamily="18" charset="0"/>
                              </a:rPr>
                              <m:t>𝑬</m:t>
                            </m:r>
                          </m:e>
                          <m:sup>
                            <m:r>
                              <a:rPr lang="en-US" sz="1600" b="1" i="1">
                                <a:solidFill>
                                  <a:schemeClr val="tx1"/>
                                </a:solidFill>
                                <a:latin typeface="Cambria Math"/>
                                <a:cs typeface="Times New Roman" pitchFamily="18" charset="0"/>
                              </a:rPr>
                              <m:t>+</m:t>
                            </m:r>
                          </m:sup>
                        </m:sSup>
                      </m:e>
                      <m:sub>
                        <m:r>
                          <a:rPr lang="en-US" sz="1600" b="1" i="1">
                            <a:solidFill>
                              <a:schemeClr val="tx1"/>
                            </a:solidFill>
                            <a:latin typeface="Cambria Math"/>
                            <a:cs typeface="Times New Roman" pitchFamily="18" charset="0"/>
                          </a:rPr>
                          <m:t>𝑿</m:t>
                        </m:r>
                      </m:sub>
                    </m:sSub>
                    <m:r>
                      <a:rPr lang="en-US" sz="1600" b="1" i="1">
                        <a:solidFill>
                          <a:schemeClr val="tx1"/>
                        </a:solidFill>
                        <a:latin typeface="Cambria Math"/>
                        <a:cs typeface="Times New Roman" pitchFamily="18" charset="0"/>
                      </a:rPr>
                      <m:t> </m:t>
                    </m:r>
                  </m:oMath>
                </a14:m>
                <a:r>
                  <a:rPr lang="en-US" sz="1600" b="1" smtClean="0">
                    <a:solidFill>
                      <a:schemeClr val="tx1"/>
                    </a:solidFill>
                    <a:latin typeface="Times New Roman" pitchFamily="18" charset="0"/>
                    <a:cs typeface="Times New Roman" pitchFamily="18" charset="0"/>
                  </a:rPr>
                  <a:t> </a:t>
                </a:r>
                <a:r>
                  <a:rPr lang="ro-RO" sz="1600" b="1" smtClean="0">
                    <a:solidFill>
                      <a:schemeClr val="tx1"/>
                    </a:solidFill>
                    <a:latin typeface="Times New Roman" pitchFamily="18" charset="0"/>
                    <a:cs typeface="Times New Roman" pitchFamily="18" charset="0"/>
                  </a:rPr>
                  <a:t>reprezintă </a:t>
                </a:r>
                <a:r>
                  <a:rPr lang="ro-RO" sz="1600" b="1" u="sng" dirty="0">
                    <a:solidFill>
                      <a:schemeClr val="tx1"/>
                    </a:solidFill>
                    <a:latin typeface="Times New Roman" pitchFamily="18" charset="0"/>
                    <a:cs typeface="Times New Roman" pitchFamily="18" charset="0"/>
                  </a:rPr>
                  <a:t>suportul cauzal</a:t>
                </a:r>
                <a:r>
                  <a:rPr lang="ro-RO" sz="1600" b="1" dirty="0">
                    <a:solidFill>
                      <a:schemeClr val="tx1"/>
                    </a:solidFill>
                    <a:latin typeface="Times New Roman" pitchFamily="18" charset="0"/>
                    <a:cs typeface="Times New Roman" pitchFamily="18" charset="0"/>
                  </a:rPr>
                  <a:t> pentru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 variabilele dovezi aflate </a:t>
                </a:r>
                <a:r>
                  <a:rPr lang="en-US" sz="1600" b="1" dirty="0" smtClean="0">
                    <a:solidFill>
                      <a:schemeClr val="tx1"/>
                    </a:solidFill>
                    <a:latin typeface="Times New Roman" pitchFamily="18" charset="0"/>
                    <a:cs typeface="Times New Roman" pitchFamily="18" charset="0"/>
                  </a:rPr>
                  <a:t>“</a:t>
                </a:r>
                <a:r>
                  <a:rPr lang="ro-RO" sz="1600" b="1" dirty="0" smtClean="0">
                    <a:solidFill>
                      <a:schemeClr val="tx1"/>
                    </a:solidFill>
                    <a:latin typeface="Times New Roman" pitchFamily="18" charset="0"/>
                    <a:cs typeface="Times New Roman" pitchFamily="18" charset="0"/>
                  </a:rPr>
                  <a:t>deasupra</a:t>
                </a:r>
                <a:r>
                  <a:rPr lang="ro-RO" sz="1600" b="1" dirty="0">
                    <a:solidFill>
                      <a:schemeClr val="tx1"/>
                    </a:solidFill>
                    <a:latin typeface="Times New Roman" pitchFamily="18" charset="0"/>
                    <a:cs typeface="Times New Roman" pitchFamily="18" charset="0"/>
                  </a:rPr>
                  <a:t>” lui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care sunt conectate la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prin intermediul părinţilor săi.</a:t>
                </a:r>
                <a:endParaRPr lang="en-US" sz="1600" dirty="0">
                  <a:solidFill>
                    <a:schemeClr val="tx1"/>
                  </a:solidFill>
                  <a:latin typeface="Times New Roman" pitchFamily="18" charset="0"/>
                  <a:cs typeface="Times New Roman" pitchFamily="18" charset="0"/>
                </a:endParaRPr>
              </a:p>
              <a:p>
                <a:pPr marL="892175" lvl="0" indent="-452438" algn="just">
                  <a:lnSpc>
                    <a:spcPct val="110000"/>
                  </a:lnSpc>
                  <a:spcBef>
                    <a:spcPts val="0"/>
                  </a:spcBef>
                  <a:buFont typeface="Wingdings" pitchFamily="2" charset="2"/>
                  <a:buChar char="Ø"/>
                </a:pPr>
                <a14:m>
                  <m:oMath xmlns:m="http://schemas.openxmlformats.org/officeDocument/2006/math">
                    <m:sSub>
                      <m:sSubPr>
                        <m:ctrlPr>
                          <a:rPr lang="ro-RO" sz="1600" b="1" i="1">
                            <a:solidFill>
                              <a:schemeClr val="tx1"/>
                            </a:solidFill>
                            <a:latin typeface="Cambria Math"/>
                            <a:cs typeface="Times New Roman" pitchFamily="18" charset="0"/>
                          </a:rPr>
                        </m:ctrlPr>
                      </m:sSubPr>
                      <m:e>
                        <m:sSup>
                          <m:sSupPr>
                            <m:ctrlPr>
                              <a:rPr lang="ro-RO" sz="1600" b="1" i="1">
                                <a:solidFill>
                                  <a:schemeClr val="tx1"/>
                                </a:solidFill>
                                <a:latin typeface="Cambria Math"/>
                                <a:cs typeface="Times New Roman" pitchFamily="18" charset="0"/>
                              </a:rPr>
                            </m:ctrlPr>
                          </m:sSupPr>
                          <m:e>
                            <m:r>
                              <a:rPr lang="en-US" sz="1600" b="1" i="1">
                                <a:solidFill>
                                  <a:schemeClr val="tx1"/>
                                </a:solidFill>
                                <a:latin typeface="Cambria Math"/>
                                <a:cs typeface="Times New Roman" pitchFamily="18" charset="0"/>
                              </a:rPr>
                              <m:t>𝑬</m:t>
                            </m:r>
                          </m:e>
                          <m:sup>
                            <m:r>
                              <a:rPr lang="en-US" sz="1600" b="1" i="1" smtClean="0">
                                <a:solidFill>
                                  <a:schemeClr val="tx1"/>
                                </a:solidFill>
                                <a:latin typeface="Cambria Math"/>
                                <a:cs typeface="Times New Roman" pitchFamily="18" charset="0"/>
                              </a:rPr>
                              <m:t>−</m:t>
                            </m:r>
                          </m:sup>
                        </m:sSup>
                      </m:e>
                      <m:sub>
                        <m:r>
                          <a:rPr lang="en-US" sz="1600" b="1" i="1">
                            <a:solidFill>
                              <a:schemeClr val="tx1"/>
                            </a:solidFill>
                            <a:latin typeface="Cambria Math"/>
                            <a:cs typeface="Times New Roman" pitchFamily="18" charset="0"/>
                          </a:rPr>
                          <m:t>𝑿</m:t>
                        </m:r>
                      </m:sub>
                    </m:sSub>
                    <m:r>
                      <a:rPr lang="en-US" sz="1600" b="1" i="1">
                        <a:solidFill>
                          <a:schemeClr val="tx1"/>
                        </a:solidFill>
                        <a:latin typeface="Cambria Math"/>
                        <a:cs typeface="Times New Roman" pitchFamily="18" charset="0"/>
                      </a:rPr>
                      <m:t> </m:t>
                    </m:r>
                  </m:oMath>
                </a14:m>
                <a:r>
                  <a:rPr lang="en-US" sz="1600" b="1" smtClean="0">
                    <a:solidFill>
                      <a:schemeClr val="tx1"/>
                    </a:solidFill>
                    <a:latin typeface="Times New Roman" pitchFamily="18" charset="0"/>
                    <a:cs typeface="Times New Roman" pitchFamily="18" charset="0"/>
                  </a:rPr>
                  <a:t> </a:t>
                </a:r>
                <a:r>
                  <a:rPr lang="ro-RO" sz="1600" b="1" smtClean="0">
                    <a:solidFill>
                      <a:schemeClr val="tx1"/>
                    </a:solidFill>
                    <a:latin typeface="Times New Roman" pitchFamily="18" charset="0"/>
                    <a:cs typeface="Times New Roman" pitchFamily="18" charset="0"/>
                  </a:rPr>
                  <a:t>reprezintă </a:t>
                </a:r>
                <a:r>
                  <a:rPr lang="ro-RO" sz="1600" b="1" u="sng" dirty="0">
                    <a:solidFill>
                      <a:schemeClr val="tx1"/>
                    </a:solidFill>
                    <a:latin typeface="Times New Roman" pitchFamily="18" charset="0"/>
                    <a:cs typeface="Times New Roman" pitchFamily="18" charset="0"/>
                  </a:rPr>
                  <a:t>suportul probatoriu</a:t>
                </a:r>
                <a:r>
                  <a:rPr lang="ro-RO" sz="1600" b="1" dirty="0">
                    <a:solidFill>
                      <a:schemeClr val="tx1"/>
                    </a:solidFill>
                    <a:latin typeface="Times New Roman" pitchFamily="18" charset="0"/>
                    <a:cs typeface="Times New Roman" pitchFamily="18" charset="0"/>
                  </a:rPr>
                  <a:t> pentru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 variabilele dovezi aflate </a:t>
                </a:r>
                <a:r>
                  <a:rPr lang="en-US" sz="1600" b="1" dirty="0" smtClean="0">
                    <a:solidFill>
                      <a:schemeClr val="tx1"/>
                    </a:solidFill>
                    <a:latin typeface="Times New Roman" pitchFamily="18" charset="0"/>
                    <a:cs typeface="Times New Roman" pitchFamily="18" charset="0"/>
                  </a:rPr>
                  <a:t>“</a:t>
                </a:r>
                <a:r>
                  <a:rPr lang="ro-RO" sz="1600" b="1" dirty="0" smtClean="0">
                    <a:solidFill>
                      <a:schemeClr val="tx1"/>
                    </a:solidFill>
                    <a:latin typeface="Times New Roman" pitchFamily="18" charset="0"/>
                    <a:cs typeface="Times New Roman" pitchFamily="18" charset="0"/>
                  </a:rPr>
                  <a:t>dedesubtul</a:t>
                </a:r>
                <a:r>
                  <a:rPr lang="ro-RO" sz="1600" b="1" dirty="0">
                    <a:solidFill>
                      <a:schemeClr val="tx1"/>
                    </a:solidFill>
                    <a:latin typeface="Times New Roman" pitchFamily="18" charset="0"/>
                    <a:cs typeface="Times New Roman" pitchFamily="18" charset="0"/>
                  </a:rPr>
                  <a:t>” lui </a:t>
                </a:r>
                <a:r>
                  <a:rPr lang="en-US" sz="1600" b="1" i="1" dirty="0" smtClean="0">
                    <a:solidFill>
                      <a:schemeClr val="tx1"/>
                    </a:solidFill>
                    <a:latin typeface="Times New Roman" pitchFamily="18" charset="0"/>
                    <a:cs typeface="Times New Roman" pitchFamily="18" charset="0"/>
                  </a:rPr>
                  <a:t>X</a:t>
                </a:r>
                <a:r>
                  <a:rPr lang="ro-RO" sz="1600" b="1" dirty="0"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şi care sunt conectate </a:t>
                </a:r>
                <a:r>
                  <a:rPr lang="ro-RO" sz="1600" b="1">
                    <a:solidFill>
                      <a:schemeClr val="tx1"/>
                    </a:solidFill>
                    <a:latin typeface="Times New Roman" pitchFamily="18" charset="0"/>
                    <a:cs typeface="Times New Roman" pitchFamily="18" charset="0"/>
                  </a:rPr>
                  <a:t>la </a:t>
                </a:r>
                <a:r>
                  <a:rPr lang="en-US" sz="1600" b="1" i="1" smtClean="0">
                    <a:solidFill>
                      <a:schemeClr val="tx1"/>
                    </a:solidFill>
                    <a:latin typeface="Times New Roman" pitchFamily="18" charset="0"/>
                    <a:cs typeface="Times New Roman" pitchFamily="18" charset="0"/>
                  </a:rPr>
                  <a:t>X</a:t>
                </a:r>
                <a:r>
                  <a:rPr lang="ro-RO" sz="1600" b="1" smtClean="0">
                    <a:solidFill>
                      <a:schemeClr val="tx1"/>
                    </a:solidFill>
                    <a:latin typeface="Times New Roman" pitchFamily="18" charset="0"/>
                    <a:cs typeface="Times New Roman" pitchFamily="18" charset="0"/>
                  </a:rPr>
                  <a:t> </a:t>
                </a:r>
                <a:r>
                  <a:rPr lang="ro-RO" sz="1600" b="1" dirty="0">
                    <a:solidFill>
                      <a:schemeClr val="tx1"/>
                    </a:solidFill>
                    <a:latin typeface="Times New Roman" pitchFamily="18" charset="0"/>
                    <a:cs typeface="Times New Roman" pitchFamily="18" charset="0"/>
                  </a:rPr>
                  <a:t>prin intermediul fiilor săi.</a:t>
                </a:r>
                <a:endParaRPr lang="en-US" sz="16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273" t="-184" r="-410"/>
                </a:stretch>
              </a:blipFill>
            </p:spPr>
            <p:txBody>
              <a:bodyPr/>
              <a:lstStyle/>
              <a:p>
                <a:r>
                  <a:rPr lang="en-US">
                    <a:noFill/>
                  </a:rPr>
                  <a:t> </a:t>
                </a:r>
              </a:p>
            </p:txBody>
          </p:sp>
        </mc:Fallback>
      </mc:AlternateContent>
      <p:pic>
        <p:nvPicPr>
          <p:cNvPr id="2" name="Picture 2" descr="C:\DOCUME~1\Cristian\LOCALS~1\Temp\ksohtml\wpsE.t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388" y="2673462"/>
            <a:ext cx="4467225"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04508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marL="450850" lvl="0" indent="-450850" algn="just">
              <a:lnSpc>
                <a:spcPct val="13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Retelele Bayesiene</a:t>
            </a:r>
            <a:r>
              <a:rPr lang="en-US" sz="2400" b="1">
                <a:solidFill>
                  <a:schemeClr val="tx1"/>
                </a:solidFill>
                <a:latin typeface="Times New Roman" pitchFamily="18" charset="0"/>
                <a:cs typeface="Times New Roman" pitchFamily="18" charset="0"/>
              </a:rPr>
              <a:t> sunt un tip de model grafic probabilist care utilizeaza </a:t>
            </a:r>
            <a:r>
              <a:rPr lang="en-US" sz="2400" b="1" u="sng">
                <a:solidFill>
                  <a:schemeClr val="tx1"/>
                </a:solidFill>
                <a:latin typeface="Times New Roman" pitchFamily="18" charset="0"/>
                <a:cs typeface="Times New Roman" pitchFamily="18" charset="0"/>
              </a:rPr>
              <a:t>inferenta Bayesiana</a:t>
            </a:r>
            <a:r>
              <a:rPr lang="en-US" sz="2400" b="1">
                <a:solidFill>
                  <a:schemeClr val="tx1"/>
                </a:solidFill>
                <a:latin typeface="Times New Roman" pitchFamily="18" charset="0"/>
                <a:cs typeface="Times New Roman" pitchFamily="18" charset="0"/>
              </a:rPr>
              <a:t> pentru calculul probabilitatilor. </a:t>
            </a:r>
            <a:endParaRPr lang="en-US" sz="2400">
              <a:solidFill>
                <a:schemeClr val="tx1"/>
              </a:solidFill>
              <a:latin typeface="Times New Roman" pitchFamily="18" charset="0"/>
              <a:cs typeface="Times New Roman" pitchFamily="18" charset="0"/>
            </a:endParaRPr>
          </a:p>
          <a:p>
            <a:pPr marL="450850" indent="-450850"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3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Retelele Bayesiene</a:t>
            </a:r>
            <a:r>
              <a:rPr lang="en-US" sz="2400" b="1">
                <a:solidFill>
                  <a:schemeClr val="tx1"/>
                </a:solidFill>
                <a:latin typeface="Times New Roman" pitchFamily="18" charset="0"/>
                <a:cs typeface="Times New Roman" pitchFamily="18" charset="0"/>
              </a:rPr>
              <a:t> isi propun sa modeleze </a:t>
            </a:r>
            <a:r>
              <a:rPr lang="en-US" sz="2400" b="1" u="sng">
                <a:solidFill>
                  <a:schemeClr val="tx1"/>
                </a:solidFill>
                <a:latin typeface="Times New Roman" pitchFamily="18" charset="0"/>
                <a:cs typeface="Times New Roman" pitchFamily="18" charset="0"/>
              </a:rPr>
              <a:t>dependenta conditionata</a:t>
            </a:r>
            <a:r>
              <a:rPr lang="en-US" sz="2400" b="1">
                <a:solidFill>
                  <a:schemeClr val="tx1"/>
                </a:solidFill>
                <a:latin typeface="Times New Roman" pitchFamily="18" charset="0"/>
                <a:cs typeface="Times New Roman" pitchFamily="18" charset="0"/>
              </a:rPr>
              <a:t> si, prin urmare, </a:t>
            </a:r>
            <a:r>
              <a:rPr lang="en-US" sz="2400" b="1" u="sng">
                <a:solidFill>
                  <a:schemeClr val="tx1"/>
                </a:solidFill>
                <a:latin typeface="Times New Roman" pitchFamily="18" charset="0"/>
                <a:cs typeface="Times New Roman" pitchFamily="18" charset="0"/>
              </a:rPr>
              <a:t>cauzalitatea</a:t>
            </a:r>
            <a:r>
              <a:rPr lang="en-US" sz="2400" b="1">
                <a:solidFill>
                  <a:schemeClr val="tx1"/>
                </a:solidFill>
                <a:latin typeface="Times New Roman" pitchFamily="18" charset="0"/>
                <a:cs typeface="Times New Roman" pitchFamily="18" charset="0"/>
              </a:rPr>
              <a:t>, prin reprezentarea dependentei conditionate sub forma muchiilor dintr-un graf directionat. Prin aceste relatii, se poate efectua inferenta asupra variabilelor aleatoare din graf.</a:t>
            </a:r>
            <a:endParaRPr lang="en-US" sz="2400">
              <a:solidFill>
                <a:schemeClr val="tx1"/>
              </a:solidFill>
              <a:latin typeface="Times New Roman" pitchFamily="18" charset="0"/>
              <a:cs typeface="Times New Roman" pitchFamily="18" charset="0"/>
            </a:endParaRPr>
          </a:p>
          <a:p>
            <a:pPr marL="450850" indent="-450850"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30000"/>
              </a:lnSpc>
              <a:spcBef>
                <a:spcPts val="0"/>
              </a:spcBef>
              <a:buFont typeface="Wingdings" pitchFamily="2" charset="2"/>
              <a:buChar char="Ø"/>
            </a:pPr>
            <a:r>
              <a:rPr lang="en-US" sz="2400" b="1" u="sng">
                <a:solidFill>
                  <a:schemeClr val="tx1"/>
                </a:solidFill>
                <a:latin typeface="Times New Roman" pitchFamily="18" charset="0"/>
                <a:cs typeface="Times New Roman" pitchFamily="18" charset="0"/>
              </a:rPr>
              <a:t>Reteaua Bayesiana</a:t>
            </a:r>
            <a:r>
              <a:rPr lang="en-US" sz="2400" b="1">
                <a:solidFill>
                  <a:schemeClr val="tx1"/>
                </a:solidFill>
                <a:latin typeface="Times New Roman" pitchFamily="18" charset="0"/>
                <a:cs typeface="Times New Roman" pitchFamily="18" charset="0"/>
              </a:rPr>
              <a:t> constituie un graf directionat aciclic in care fiecare muchie corespunde unei dependente conditionate si fiecare nod corespunde unei variabile aleatoare unice.</a:t>
            </a:r>
            <a:endParaRPr lang="en-US" sz="2400">
              <a:solidFill>
                <a:schemeClr val="tx1"/>
              </a:solidFill>
              <a:latin typeface="Times New Roman" pitchFamily="18" charset="0"/>
              <a:cs typeface="Times New Roman" pitchFamily="18" charset="0"/>
            </a:endParaRPr>
          </a:p>
          <a:p>
            <a:pPr marL="450850" indent="-450850"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450850" lvl="0" indent="-450850" algn="just">
              <a:lnSpc>
                <a:spcPct val="130000"/>
              </a:lnSpc>
              <a:spcBef>
                <a:spcPts val="0"/>
              </a:spcBef>
              <a:buFont typeface="Wingdings" pitchFamily="2" charset="2"/>
              <a:buChar char="Ø"/>
            </a:pPr>
            <a:r>
              <a:rPr lang="en-US" sz="2400" b="1">
                <a:solidFill>
                  <a:schemeClr val="tx1"/>
                </a:solidFill>
                <a:latin typeface="Times New Roman" pitchFamily="18" charset="0"/>
                <a:cs typeface="Times New Roman" pitchFamily="18" charset="0"/>
              </a:rPr>
              <a:t>Pentru </a:t>
            </a:r>
            <a:r>
              <a:rPr lang="en-US" sz="2400" b="1" u="sng">
                <a:solidFill>
                  <a:schemeClr val="tx1"/>
                </a:solidFill>
                <a:latin typeface="Times New Roman" pitchFamily="18" charset="0"/>
                <a:cs typeface="Times New Roman" pitchFamily="18" charset="0"/>
              </a:rPr>
              <a:t>retelele Bayesiene</a:t>
            </a:r>
            <a:r>
              <a:rPr lang="en-US" sz="2400" b="1">
                <a:solidFill>
                  <a:schemeClr val="tx1"/>
                </a:solidFill>
                <a:latin typeface="Times New Roman" pitchFamily="18" charset="0"/>
                <a:cs typeface="Times New Roman" pitchFamily="18" charset="0"/>
              </a:rPr>
              <a:t> s-au creat </a:t>
            </a:r>
            <a:r>
              <a:rPr lang="en-US" sz="2400" b="1" u="sng">
                <a:solidFill>
                  <a:schemeClr val="tx1"/>
                </a:solidFill>
                <a:latin typeface="Times New Roman" pitchFamily="18" charset="0"/>
                <a:cs typeface="Times New Roman" pitchFamily="18" charset="0"/>
              </a:rPr>
              <a:t>algoritmi</a:t>
            </a:r>
            <a:r>
              <a:rPr lang="en-US" sz="2400" b="1">
                <a:solidFill>
                  <a:schemeClr val="tx1"/>
                </a:solidFill>
                <a:latin typeface="Times New Roman" pitchFamily="18" charset="0"/>
                <a:cs typeface="Times New Roman" pitchFamily="18" charset="0"/>
              </a:rPr>
              <a:t> performanti care efectueaza</a:t>
            </a:r>
            <a:endParaRPr lang="en-US" sz="2400">
              <a:solidFill>
                <a:schemeClr val="tx1"/>
              </a:solidFill>
              <a:latin typeface="Times New Roman" pitchFamily="18" charset="0"/>
              <a:cs typeface="Times New Roman" pitchFamily="18" charset="0"/>
            </a:endParaRPr>
          </a:p>
          <a:p>
            <a:pPr marL="900113" lvl="0" indent="-450850" algn="just" defTabSz="900113">
              <a:lnSpc>
                <a:spcPct val="130000"/>
              </a:lnSpc>
              <a:spcBef>
                <a:spcPts val="0"/>
              </a:spcBef>
              <a:buFont typeface="Wingdings" pitchFamily="2" charset="2"/>
              <a:buChar char="ü"/>
            </a:pPr>
            <a:r>
              <a:rPr lang="en-US" sz="2400" b="1">
                <a:solidFill>
                  <a:srgbClr val="CC0099"/>
                </a:solidFill>
                <a:latin typeface="Times New Roman" pitchFamily="18" charset="0"/>
                <a:cs typeface="Times New Roman" pitchFamily="18" charset="0"/>
              </a:rPr>
              <a:t>Inferenta</a:t>
            </a:r>
            <a:endParaRPr lang="en-US" sz="2400">
              <a:solidFill>
                <a:srgbClr val="CC0099"/>
              </a:solidFill>
              <a:latin typeface="Times New Roman" pitchFamily="18" charset="0"/>
              <a:cs typeface="Times New Roman" pitchFamily="18" charset="0"/>
            </a:endParaRPr>
          </a:p>
          <a:p>
            <a:pPr marL="900113" indent="-450850" algn="just" defTabSz="900113">
              <a:lnSpc>
                <a:spcPct val="130000"/>
              </a:lnSpc>
              <a:spcBef>
                <a:spcPts val="0"/>
              </a:spcBef>
            </a:pPr>
            <a:r>
              <a:rPr lang="en-US" sz="2400" b="1">
                <a:solidFill>
                  <a:schemeClr val="tx1"/>
                </a:solidFill>
                <a:latin typeface="Times New Roman" pitchFamily="18" charset="0"/>
                <a:cs typeface="Times New Roman" pitchFamily="18" charset="0"/>
              </a:rPr>
              <a:t>sau</a:t>
            </a:r>
            <a:endParaRPr lang="en-US" sz="2400">
              <a:solidFill>
                <a:schemeClr val="tx1"/>
              </a:solidFill>
              <a:latin typeface="Times New Roman" pitchFamily="18" charset="0"/>
              <a:cs typeface="Times New Roman" pitchFamily="18" charset="0"/>
            </a:endParaRPr>
          </a:p>
          <a:p>
            <a:pPr marL="900113" lvl="0" indent="-450850" algn="just" defTabSz="900113">
              <a:lnSpc>
                <a:spcPct val="130000"/>
              </a:lnSpc>
              <a:spcBef>
                <a:spcPts val="0"/>
              </a:spcBef>
              <a:buFont typeface="Wingdings" pitchFamily="2" charset="2"/>
              <a:buChar char="ü"/>
            </a:pPr>
            <a:r>
              <a:rPr lang="en-US" sz="2400" b="1">
                <a:solidFill>
                  <a:srgbClr val="CC0099"/>
                </a:solidFill>
                <a:latin typeface="Times New Roman" pitchFamily="18" charset="0"/>
                <a:cs typeface="Times New Roman" pitchFamily="18" charset="0"/>
              </a:rPr>
              <a:t>Invatare</a:t>
            </a:r>
            <a:endParaRPr lang="en-US" sz="2400">
              <a:solidFill>
                <a:srgbClr val="CC0099"/>
              </a:solidFill>
              <a:latin typeface="Times New Roman" pitchFamily="18" charset="0"/>
              <a:cs typeface="Times New Roman" pitchFamily="18" charset="0"/>
            </a:endParaRPr>
          </a:p>
          <a:p>
            <a:pPr marL="900113" indent="-450850" algn="just">
              <a:lnSpc>
                <a:spcPct val="130000"/>
              </a:lnSpc>
              <a:spcBef>
                <a:spcPts val="0"/>
              </a:spcBef>
            </a:pPr>
            <a:r>
              <a:rPr lang="en-US" sz="2400" b="1">
                <a:solidFill>
                  <a:schemeClr val="tx1"/>
                </a:solidFill>
                <a:latin typeface="Times New Roman" pitchFamily="18" charset="0"/>
                <a:cs typeface="Times New Roman" pitchFamily="18" charset="0"/>
              </a:rPr>
              <a:t>in reteaua Bayesiana.</a:t>
            </a:r>
            <a:endParaRPr lang="en-US" sz="2400">
              <a:solidFill>
                <a:schemeClr val="tx1"/>
              </a:solidFill>
              <a:latin typeface="Times New Roman" pitchFamily="18" charset="0"/>
              <a:cs typeface="Times New Roman" pitchFamily="18" charset="0"/>
            </a:endParaRPr>
          </a:p>
          <a:p>
            <a:pPr algn="just">
              <a:lnSpc>
                <a:spcPct val="130000"/>
              </a:lnSpc>
              <a:spcBef>
                <a:spcPts val="0"/>
              </a:spcBef>
            </a:pPr>
            <a:r>
              <a:rPr lang="en-US" sz="2400" b="1">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marL="900113" lvl="0" indent="-450850" algn="just">
              <a:lnSpc>
                <a:spcPct val="130000"/>
              </a:lnSpc>
              <a:spcBef>
                <a:spcPts val="0"/>
              </a:spcBef>
              <a:buFont typeface="Wingdings" pitchFamily="2" charset="2"/>
              <a:buChar char="Ø"/>
            </a:pPr>
            <a:r>
              <a:rPr lang="en-US" sz="2400" b="1">
                <a:solidFill>
                  <a:schemeClr val="tx1"/>
                </a:solidFill>
                <a:latin typeface="Times New Roman" pitchFamily="18" charset="0"/>
                <a:cs typeface="Times New Roman" pitchFamily="18" charset="0"/>
              </a:rPr>
              <a:t>Vom studia un algoritm de inferenta in retele Bayesiene.</a:t>
            </a:r>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2124940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en-US" sz="2600" b="1" dirty="0" smtClean="0">
                    <a:solidFill>
                      <a:schemeClr val="tx1"/>
                    </a:solidFill>
                    <a:latin typeface="Times New Roman" pitchFamily="18" charset="0"/>
                    <a:cs typeface="Times New Roman" pitchFamily="18" charset="0"/>
                  </a:rPr>
                  <a:t>Fie re</a:t>
                </a:r>
                <a:r>
                  <a:rPr lang="ro-RO" sz="2600" b="1" dirty="0" smtClean="0">
                    <a:solidFill>
                      <a:schemeClr val="tx1"/>
                    </a:solidFill>
                    <a:latin typeface="Times New Roman" pitchFamily="18" charset="0"/>
                    <a:cs typeface="Times New Roman" pitchFamily="18" charset="0"/>
                  </a:rPr>
                  <a:t>ţ</a:t>
                </a:r>
                <a:r>
                  <a:rPr lang="en-US" sz="2600" b="1" dirty="0" err="1" smtClean="0">
                    <a:solidFill>
                      <a:schemeClr val="tx1"/>
                    </a:solidFill>
                    <a:latin typeface="Times New Roman" pitchFamily="18" charset="0"/>
                    <a:cs typeface="Times New Roman" pitchFamily="18" charset="0"/>
                  </a:rPr>
                  <a:t>eaua</a:t>
                </a:r>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generică</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unic</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conectată</a:t>
                </a:r>
                <a:r>
                  <a:rPr lang="en-US" sz="2600" b="1" dirty="0">
                    <a:solidFill>
                      <a:schemeClr val="tx1"/>
                    </a:solidFill>
                    <a:latin typeface="Times New Roman" pitchFamily="18" charset="0"/>
                    <a:cs typeface="Times New Roman" pitchFamily="18" charset="0"/>
                  </a:rPr>
                  <a:t> din </a:t>
                </a:r>
                <a:r>
                  <a:rPr lang="en-US" sz="2600" b="1" dirty="0" err="1">
                    <a:solidFill>
                      <a:schemeClr val="tx1"/>
                    </a:solidFill>
                    <a:latin typeface="Times New Roman" pitchFamily="18" charset="0"/>
                    <a:cs typeface="Times New Roman" pitchFamily="18" charset="0"/>
                  </a:rPr>
                  <a:t>figura</a:t>
                </a:r>
                <a:r>
                  <a:rPr lang="en-US" sz="2600" b="1" dirty="0">
                    <a:solidFill>
                      <a:schemeClr val="tx1"/>
                    </a:solidFill>
                    <a:latin typeface="Times New Roman" pitchFamily="18" charset="0"/>
                    <a:cs typeface="Times New Roman" pitchFamily="18" charset="0"/>
                  </a:rPr>
                  <a:t> </a:t>
                </a:r>
                <a:r>
                  <a:rPr lang="en-US" sz="2600" b="1" dirty="0" err="1" smtClean="0">
                    <a:solidFill>
                      <a:schemeClr val="tx1"/>
                    </a:solidFill>
                    <a:latin typeface="Times New Roman" pitchFamily="18" charset="0"/>
                    <a:cs typeface="Times New Roman" pitchFamily="18" charset="0"/>
                  </a:rPr>
                  <a:t>anterioar</a:t>
                </a:r>
                <a:r>
                  <a:rPr lang="ro-RO" sz="2600" b="1" dirty="0" smtClean="0">
                    <a:solidFill>
                      <a:schemeClr val="tx1"/>
                    </a:solidFill>
                    <a:latin typeface="Times New Roman" pitchFamily="18" charset="0"/>
                    <a:cs typeface="Times New Roman" pitchFamily="18" charset="0"/>
                  </a:rPr>
                  <a:t>ă</a:t>
                </a:r>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partiţionată</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în</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conformitate</a:t>
                </a:r>
                <a:r>
                  <a:rPr lang="en-US" sz="2600" b="1" dirty="0">
                    <a:solidFill>
                      <a:schemeClr val="tx1"/>
                    </a:solidFill>
                    <a:latin typeface="Times New Roman" pitchFamily="18" charset="0"/>
                    <a:cs typeface="Times New Roman" pitchFamily="18" charset="0"/>
                  </a:rPr>
                  <a:t> cu </a:t>
                </a:r>
                <a:r>
                  <a:rPr lang="en-US" sz="2600" b="1" dirty="0" err="1">
                    <a:solidFill>
                      <a:schemeClr val="tx1"/>
                    </a:solidFill>
                    <a:latin typeface="Times New Roman" pitchFamily="18" charset="0"/>
                    <a:cs typeface="Times New Roman" pitchFamily="18" charset="0"/>
                  </a:rPr>
                  <a:t>părinţii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şi</a:t>
                </a:r>
                <a:r>
                  <a:rPr lang="en-US" sz="2600" b="1" dirty="0">
                    <a:solidFill>
                      <a:schemeClr val="tx1"/>
                    </a:solidFill>
                    <a:latin typeface="Times New Roman" pitchFamily="18" charset="0"/>
                    <a:cs typeface="Times New Roman" pitchFamily="18" charset="0"/>
                  </a:rPr>
                  <a:t> cu </a:t>
                </a:r>
                <a:r>
                  <a:rPr lang="en-US" sz="2600" b="1" dirty="0" err="1">
                    <a:solidFill>
                      <a:schemeClr val="tx1"/>
                    </a:solidFill>
                    <a:latin typeface="Times New Roman" pitchFamily="18" charset="0"/>
                    <a:cs typeface="Times New Roman" pitchFamily="18" charset="0"/>
                  </a:rPr>
                  <a:t>fiii</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variabilei</a:t>
                </a:r>
                <a:r>
                  <a:rPr lang="en-US" sz="2600" b="1" dirty="0">
                    <a:solidFill>
                      <a:schemeClr val="tx1"/>
                    </a:solidFill>
                    <a:latin typeface="Times New Roman" pitchFamily="18" charset="0"/>
                    <a:cs typeface="Times New Roman" pitchFamily="18" charset="0"/>
                  </a:rPr>
                  <a:t> de </a:t>
                </a:r>
                <a:r>
                  <a:rPr lang="en-US" sz="2600" b="1" dirty="0" err="1">
                    <a:solidFill>
                      <a:schemeClr val="tx1"/>
                    </a:solidFill>
                    <a:latin typeface="Times New Roman" pitchFamily="18" charset="0"/>
                    <a:cs typeface="Times New Roman" pitchFamily="18" charset="0"/>
                  </a:rPr>
                  <a:t>interogare</a:t>
                </a:r>
                <a:r>
                  <a:rPr lang="en-US" sz="2600" b="1" dirty="0">
                    <a:solidFill>
                      <a:schemeClr val="tx1"/>
                    </a:solidFill>
                    <a:latin typeface="Times New Roman" pitchFamily="18" charset="0"/>
                    <a:cs typeface="Times New Roman" pitchFamily="18" charset="0"/>
                  </a:rPr>
                  <a:t>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a:t>
                </a:r>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Nodul</a:t>
                </a:r>
                <a:r>
                  <a:rPr lang="en-US" sz="2600" b="1" dirty="0">
                    <a:solidFill>
                      <a:schemeClr val="tx1"/>
                    </a:solidFill>
                    <a:latin typeface="Times New Roman" pitchFamily="18" charset="0"/>
                    <a:cs typeface="Times New Roman" pitchFamily="18" charset="0"/>
                  </a:rPr>
                  <a:t> </a:t>
                </a:r>
                <a:r>
                  <a:rPr lang="ro-RO" sz="2600" i="1" dirty="0" smtClean="0">
                    <a:solidFill>
                      <a:schemeClr val="tx1"/>
                    </a:solidFill>
                    <a:latin typeface="Times New Roman" pitchFamily="18" charset="0"/>
                    <a:cs typeface="Times New Roman" pitchFamily="18" charset="0"/>
                  </a:rPr>
                  <a:t>X</a:t>
                </a:r>
                <a:r>
                  <a:rPr lang="en-US" sz="2600" b="1" dirty="0" smtClean="0">
                    <a:solidFill>
                      <a:schemeClr val="tx1"/>
                    </a:solidFill>
                    <a:latin typeface="Times New Roman" pitchFamily="18" charset="0"/>
                    <a:cs typeface="Times New Roman" pitchFamily="18" charset="0"/>
                  </a:rPr>
                  <a:t> </a:t>
                </a:r>
                <a:r>
                  <a:rPr lang="en-US" sz="2600" b="1" dirty="0">
                    <a:solidFill>
                      <a:schemeClr val="tx1"/>
                    </a:solidFill>
                    <a:latin typeface="Times New Roman" pitchFamily="18" charset="0"/>
                    <a:cs typeface="Times New Roman" pitchFamily="18" charset="0"/>
                  </a:rPr>
                  <a:t>are </a:t>
                </a:r>
                <a:r>
                  <a:rPr lang="en-US" sz="2600" b="1" dirty="0" err="1">
                    <a:solidFill>
                      <a:schemeClr val="tx1"/>
                    </a:solidFill>
                    <a:latin typeface="Times New Roman" pitchFamily="18" charset="0"/>
                    <a:cs typeface="Times New Roman" pitchFamily="18" charset="0"/>
                  </a:rPr>
                  <a:t>părinţii</a:t>
                </a:r>
                <a:r>
                  <a:rPr lang="en-US" sz="2600" b="1" dirty="0">
                    <a:solidFill>
                      <a:schemeClr val="tx1"/>
                    </a:solidFill>
                    <a:latin typeface="Times New Roman" pitchFamily="18" charset="0"/>
                    <a:cs typeface="Times New Roman" pitchFamily="18" charset="0"/>
                  </a:rPr>
                  <a:t> </a:t>
                </a:r>
                <a14:m>
                  <m:oMath xmlns:m="http://schemas.openxmlformats.org/officeDocument/2006/math">
                    <m:r>
                      <m:rPr>
                        <m:nor/>
                      </m:rPr>
                      <a:rPr lang="ro-RO" sz="2600" b="1">
                        <a:solidFill>
                          <a:schemeClr val="tx1"/>
                        </a:solidFill>
                        <a:latin typeface="Times New Roman" pitchFamily="18" charset="0"/>
                        <a:cs typeface="Times New Roman" pitchFamily="18" charset="0"/>
                      </a:rPr>
                      <m:t>U</m:t>
                    </m:r>
                    <m:r>
                      <a:rPr lang="ro-RO" sz="2600" b="1"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1</m:t>
                        </m:r>
                      </m:sub>
                    </m:sSub>
                    <m:r>
                      <a:rPr lang="ro-RO" sz="2600" b="0"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𝑚</m:t>
                        </m:r>
                      </m:sub>
                    </m:sSub>
                  </m:oMath>
                </a14:m>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şi</a:t>
                </a:r>
                <a:r>
                  <a:rPr lang="en-US" sz="2600" b="1" dirty="0">
                    <a:solidFill>
                      <a:schemeClr val="tx1"/>
                    </a:solidFill>
                    <a:latin typeface="Times New Roman" pitchFamily="18" charset="0"/>
                    <a:cs typeface="Times New Roman" pitchFamily="18" charset="0"/>
                  </a:rPr>
                  <a:t> </a:t>
                </a:r>
                <a:r>
                  <a:rPr lang="en-US" sz="2600" b="1" dirty="0" err="1" smtClean="0">
                    <a:solidFill>
                      <a:schemeClr val="tx1"/>
                    </a:solidFill>
                    <a:latin typeface="Times New Roman" pitchFamily="18" charset="0"/>
                    <a:cs typeface="Times New Roman" pitchFamily="18" charset="0"/>
                  </a:rPr>
                  <a:t>fiii</a:t>
                </a:r>
                <a:r>
                  <a:rPr lang="ro-RO" sz="2600" b="1" dirty="0">
                    <a:solidFill>
                      <a:schemeClr val="tx1"/>
                    </a:solidFill>
                    <a:latin typeface="Times New Roman" pitchFamily="18" charset="0"/>
                    <a:cs typeface="Times New Roman" pitchFamily="18" charset="0"/>
                  </a:rPr>
                  <a:t> </a:t>
                </a:r>
                <a14:m>
                  <m:oMath xmlns:m="http://schemas.openxmlformats.org/officeDocument/2006/math">
                    <m:r>
                      <m:rPr>
                        <m:nor/>
                      </m:rPr>
                      <a:rPr lang="ro-RO" sz="2600" b="1" i="1">
                        <a:solidFill>
                          <a:schemeClr val="tx1"/>
                        </a:solidFill>
                        <a:latin typeface="Times New Roman" pitchFamily="18" charset="0"/>
                        <a:cs typeface="Times New Roman" pitchFamily="18" charset="0"/>
                      </a:rPr>
                      <m:t>Y</m:t>
                    </m:r>
                    <m:r>
                      <a:rPr lang="ro-RO" sz="2600" b="1"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Y</m:t>
                        </m:r>
                      </m:e>
                      <m:sub>
                        <m:r>
                          <a:rPr lang="ro-RO" sz="2600" b="0" i="1">
                            <a:solidFill>
                              <a:schemeClr val="tx1"/>
                            </a:solidFill>
                            <a:latin typeface="Cambria Math"/>
                            <a:cs typeface="Times New Roman" pitchFamily="18" charset="0"/>
                          </a:rPr>
                          <m:t>1</m:t>
                        </m:r>
                      </m:sub>
                    </m:sSub>
                    <m:r>
                      <a:rPr lang="ro-RO" sz="2600" b="0"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Y</m:t>
                        </m:r>
                      </m:e>
                      <m:sub>
                        <m:r>
                          <a:rPr lang="ro-RO" sz="2600" b="0" i="1" smtClean="0">
                            <a:solidFill>
                              <a:schemeClr val="tx1"/>
                            </a:solidFill>
                            <a:latin typeface="Cambria Math"/>
                            <a:cs typeface="Times New Roman" pitchFamily="18" charset="0"/>
                          </a:rPr>
                          <m:t>𝑛</m:t>
                        </m:r>
                      </m:sub>
                    </m:sSub>
                  </m:oMath>
                </a14:m>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Presupunem</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ca</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există</a:t>
                </a:r>
                <a:r>
                  <a:rPr lang="en-US" sz="2600" b="1" dirty="0">
                    <a:solidFill>
                      <a:schemeClr val="tx1"/>
                    </a:solidFill>
                    <a:latin typeface="Times New Roman" pitchFamily="18" charset="0"/>
                    <a:cs typeface="Times New Roman" pitchFamily="18" charset="0"/>
                  </a:rPr>
                  <a:t> o </a:t>
                </a:r>
                <a:r>
                  <a:rPr lang="en-US" sz="2600" b="1" dirty="0" err="1">
                    <a:solidFill>
                      <a:schemeClr val="tx1"/>
                    </a:solidFill>
                    <a:latin typeface="Times New Roman" pitchFamily="18" charset="0"/>
                    <a:cs typeface="Times New Roman" pitchFamily="18" charset="0"/>
                  </a:rPr>
                  <a:t>mulţime</a:t>
                </a:r>
                <a:r>
                  <a:rPr lang="en-US" sz="2600" b="1" dirty="0">
                    <a:solidFill>
                      <a:schemeClr val="tx1"/>
                    </a:solidFill>
                    <a:latin typeface="Times New Roman" pitchFamily="18" charset="0"/>
                    <a:cs typeface="Times New Roman" pitchFamily="18" charset="0"/>
                  </a:rPr>
                  <a:t> </a:t>
                </a:r>
                <a:r>
                  <a:rPr lang="ro-RO" sz="2600" i="1" dirty="0" smtClean="0">
                    <a:solidFill>
                      <a:schemeClr val="tx1"/>
                    </a:solidFill>
                    <a:latin typeface="Times New Roman" pitchFamily="18" charset="0"/>
                    <a:cs typeface="Times New Roman" pitchFamily="18" charset="0"/>
                  </a:rPr>
                  <a:t>E</a:t>
                </a:r>
                <a:r>
                  <a:rPr lang="en-US" sz="2600" b="1" dirty="0" smtClean="0">
                    <a:solidFill>
                      <a:schemeClr val="tx1"/>
                    </a:solidFill>
                    <a:latin typeface="Times New Roman" pitchFamily="18" charset="0"/>
                    <a:cs typeface="Times New Roman" pitchFamily="18" charset="0"/>
                  </a:rPr>
                  <a:t> </a:t>
                </a:r>
                <a:r>
                  <a:rPr lang="en-US" sz="2600" b="1" dirty="0">
                    <a:solidFill>
                      <a:schemeClr val="tx1"/>
                    </a:solidFill>
                    <a:latin typeface="Times New Roman" pitchFamily="18" charset="0"/>
                    <a:cs typeface="Times New Roman" pitchFamily="18" charset="0"/>
                  </a:rPr>
                  <a:t>de </a:t>
                </a:r>
                <a:r>
                  <a:rPr lang="en-US" sz="2600" b="1" dirty="0" err="1">
                    <a:solidFill>
                      <a:schemeClr val="tx1"/>
                    </a:solidFill>
                    <a:latin typeface="Times New Roman" pitchFamily="18" charset="0"/>
                    <a:cs typeface="Times New Roman" pitchFamily="18" charset="0"/>
                  </a:rPr>
                  <a:t>variabile</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dovezi</a:t>
                </a:r>
                <a:r>
                  <a:rPr lang="en-US" sz="2600" b="1" dirty="0">
                    <a:solidFill>
                      <a:schemeClr val="tx1"/>
                    </a:solidFill>
                    <a:latin typeface="Times New Roman" pitchFamily="18" charset="0"/>
                    <a:cs typeface="Times New Roman" pitchFamily="18" charset="0"/>
                  </a:rPr>
                  <a:t>, </a:t>
                </a:r>
                <a14:m>
                  <m:oMath xmlns:m="http://schemas.openxmlformats.org/officeDocument/2006/math">
                    <m:r>
                      <a:rPr lang="ro-RO" sz="2600" b="0" i="1" smtClean="0">
                        <a:solidFill>
                          <a:schemeClr val="tx1"/>
                        </a:solidFill>
                        <a:latin typeface="Cambria Math"/>
                        <a:cs typeface="Times New Roman" pitchFamily="18" charset="0"/>
                      </a:rPr>
                      <m:t>𝐸</m:t>
                    </m:r>
                    <m:r>
                      <a:rPr lang="ro-RO" sz="2600" b="0" i="1" smtClean="0">
                        <a:solidFill>
                          <a:schemeClr val="tx1"/>
                        </a:solidFill>
                        <a:latin typeface="Cambria Math"/>
                        <a:cs typeface="Times New Roman" pitchFamily="18" charset="0"/>
                      </a:rPr>
                      <m:t>=</m:t>
                    </m:r>
                    <m:d>
                      <m:dPr>
                        <m:begChr m:val="{"/>
                        <m:endChr m:val="}"/>
                        <m:ctrlPr>
                          <a:rPr lang="ro-RO" sz="2600" i="1" smtClean="0">
                            <a:solidFill>
                              <a:schemeClr val="tx1"/>
                            </a:solidFill>
                            <a:latin typeface="Cambria Math"/>
                            <a:cs typeface="Times New Roman" pitchFamily="18" charset="0"/>
                          </a:rPr>
                        </m:ctrlPr>
                      </m:dPr>
                      <m:e>
                        <m:sSub>
                          <m:sSubPr>
                            <m:ctrlPr>
                              <a:rPr lang="ro-RO" sz="2600" i="1">
                                <a:solidFill>
                                  <a:schemeClr val="tx1"/>
                                </a:solidFill>
                                <a:latin typeface="Cambria Math"/>
                                <a:cs typeface="Times New Roman" pitchFamily="18" charset="0"/>
                              </a:rPr>
                            </m:ctrlPr>
                          </m:sSubPr>
                          <m:e>
                            <m:sSup>
                              <m:sSupPr>
                                <m:ctrlPr>
                                  <a:rPr lang="ro-RO" sz="2600" i="1">
                                    <a:solidFill>
                                      <a:schemeClr val="tx1"/>
                                    </a:solidFill>
                                    <a:latin typeface="Cambria Math"/>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r>
                          <a:rPr lang="ro-RO" sz="2600" b="0" i="1" smtClean="0">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sSup>
                              <m:sSupPr>
                                <m:ctrlPr>
                                  <a:rPr lang="ro-RO" sz="2600" i="1">
                                    <a:solidFill>
                                      <a:schemeClr val="tx1"/>
                                    </a:solidFill>
                                    <a:latin typeface="Cambria Math"/>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e>
                    </m:d>
                    <m:r>
                      <a:rPr lang="ro-RO" sz="2600" b="0" i="1" smtClean="0">
                        <a:solidFill>
                          <a:schemeClr val="tx1"/>
                        </a:solidFill>
                        <a:latin typeface="Cambria Math"/>
                        <a:cs typeface="Times New Roman" pitchFamily="18" charset="0"/>
                      </a:rPr>
                      <m:t>=</m:t>
                    </m:r>
                    <m:d>
                      <m:dPr>
                        <m:begChr m:val="{"/>
                        <m:endChr m:val="}"/>
                        <m:ctrlPr>
                          <a:rPr lang="ro-RO" sz="2600" i="1" smtClean="0">
                            <a:solidFill>
                              <a:schemeClr val="tx1"/>
                            </a:solidFill>
                            <a:latin typeface="Cambria Math"/>
                            <a:cs typeface="Times New Roman" pitchFamily="18" charset="0"/>
                          </a:rPr>
                        </m:ctrlPr>
                      </m:dPr>
                      <m:e>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1</m:t>
                            </m:r>
                          </m:sub>
                        </m:sSub>
                        <m:r>
                          <a:rPr lang="ro-RO" sz="2600" b="0" i="1" smtClean="0">
                            <a:solidFill>
                              <a:schemeClr val="tx1"/>
                            </a:solidFill>
                            <a:latin typeface="Cambria Math"/>
                            <a:cs typeface="Times New Roman" pitchFamily="18" charset="0"/>
                          </a:rPr>
                          <m:t>,</m:t>
                        </m:r>
                        <m:r>
                          <a:rPr lang="ro-RO" sz="2600" b="0"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a:rPr lang="ro-RO" sz="2600" b="0" i="1" smtClean="0">
                                <a:solidFill>
                                  <a:schemeClr val="tx1"/>
                                </a:solidFill>
                                <a:latin typeface="Cambria Math"/>
                                <a:cs typeface="Times New Roman" pitchFamily="18" charset="0"/>
                              </a:rPr>
                              <m:t>,</m:t>
                            </m:r>
                            <m:r>
                              <m:rPr>
                                <m:nor/>
                              </m:rPr>
                              <a:rPr lang="ro-RO" sz="2600" i="1">
                                <a:solidFill>
                                  <a:schemeClr val="tx1"/>
                                </a:solidFill>
                                <a:latin typeface="Times New Roman" pitchFamily="18" charset="0"/>
                                <a:cs typeface="Times New Roman" pitchFamily="18" charset="0"/>
                              </a:rPr>
                              <m:t>U</m:t>
                            </m:r>
                          </m:e>
                          <m:sub>
                            <m:r>
                              <a:rPr lang="ro-RO" sz="2600" b="0" i="1">
                                <a:solidFill>
                                  <a:schemeClr val="tx1"/>
                                </a:solidFill>
                                <a:latin typeface="Cambria Math"/>
                                <a:cs typeface="Times New Roman" pitchFamily="18" charset="0"/>
                              </a:rPr>
                              <m:t>𝑚</m:t>
                            </m:r>
                          </m:sub>
                        </m:sSub>
                        <m:r>
                          <a:rPr lang="ro-RO" sz="2600" b="0" i="1" smtClean="0">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m:rPr>
                                <m:nor/>
                              </m:rPr>
                              <a:rPr lang="ro-RO" sz="2600" i="1">
                                <a:solidFill>
                                  <a:schemeClr val="tx1"/>
                                </a:solidFill>
                                <a:latin typeface="Times New Roman" pitchFamily="18" charset="0"/>
                                <a:cs typeface="Times New Roman" pitchFamily="18" charset="0"/>
                              </a:rPr>
                              <m:t>Y</m:t>
                            </m:r>
                          </m:e>
                          <m:sub>
                            <m:r>
                              <a:rPr lang="ro-RO" sz="2600" b="0" i="1">
                                <a:solidFill>
                                  <a:schemeClr val="tx1"/>
                                </a:solidFill>
                                <a:latin typeface="Cambria Math"/>
                                <a:cs typeface="Times New Roman" pitchFamily="18" charset="0"/>
                              </a:rPr>
                              <m:t>1</m:t>
                            </m:r>
                          </m:sub>
                        </m:sSub>
                        <m:r>
                          <a:rPr lang="ro-RO" sz="2600" b="0" i="1" smtClean="0">
                            <a:solidFill>
                              <a:schemeClr val="tx1"/>
                            </a:solidFill>
                            <a:latin typeface="Cambria Math"/>
                            <a:cs typeface="Times New Roman" pitchFamily="18" charset="0"/>
                          </a:rPr>
                          <m:t>,</m:t>
                        </m:r>
                        <m:r>
                          <a:rPr lang="ro-RO" sz="2600" b="0" i="1">
                            <a:solidFill>
                              <a:schemeClr val="tx1"/>
                            </a:solidFill>
                            <a:latin typeface="Cambria Math"/>
                            <a:cs typeface="Times New Roman" pitchFamily="18" charset="0"/>
                          </a:rPr>
                          <m:t>…</m:t>
                        </m:r>
                        <m:sSub>
                          <m:sSubPr>
                            <m:ctrlPr>
                              <a:rPr lang="ro-RO" sz="2600" i="1">
                                <a:solidFill>
                                  <a:schemeClr val="tx1"/>
                                </a:solidFill>
                                <a:latin typeface="Cambria Math"/>
                                <a:cs typeface="Times New Roman" pitchFamily="18" charset="0"/>
                              </a:rPr>
                            </m:ctrlPr>
                          </m:sSubPr>
                          <m:e>
                            <m:r>
                              <a:rPr lang="ro-RO" sz="2600" b="0" i="1" smtClean="0">
                                <a:solidFill>
                                  <a:schemeClr val="tx1"/>
                                </a:solidFill>
                                <a:latin typeface="Cambria Math"/>
                                <a:cs typeface="Times New Roman" pitchFamily="18" charset="0"/>
                              </a:rPr>
                              <m:t>,</m:t>
                            </m:r>
                            <m:r>
                              <m:rPr>
                                <m:nor/>
                              </m:rPr>
                              <a:rPr lang="ro-RO" sz="2600" i="1">
                                <a:solidFill>
                                  <a:schemeClr val="tx1"/>
                                </a:solidFill>
                                <a:latin typeface="Times New Roman" pitchFamily="18" charset="0"/>
                                <a:cs typeface="Times New Roman" pitchFamily="18" charset="0"/>
                              </a:rPr>
                              <m:t>Y</m:t>
                            </m:r>
                          </m:e>
                          <m:sub>
                            <m:r>
                              <a:rPr lang="ro-RO" sz="2600" b="0" i="1" smtClean="0">
                                <a:solidFill>
                                  <a:schemeClr val="tx1"/>
                                </a:solidFill>
                                <a:latin typeface="Cambria Math"/>
                                <a:cs typeface="Times New Roman" pitchFamily="18" charset="0"/>
                              </a:rPr>
                              <m:t>𝑛</m:t>
                            </m:r>
                          </m:sub>
                        </m:sSub>
                      </m:e>
                    </m:d>
                  </m:oMath>
                </a14:m>
                <a:r>
                  <a:rPr lang="en-US" sz="2600" b="1" dirty="0" smtClean="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mulţime</a:t>
                </a:r>
                <a:r>
                  <a:rPr lang="en-US" sz="2600" b="1" dirty="0">
                    <a:solidFill>
                      <a:schemeClr val="tx1"/>
                    </a:solidFill>
                    <a:latin typeface="Times New Roman" pitchFamily="18" charset="0"/>
                    <a:cs typeface="Times New Roman" pitchFamily="18" charset="0"/>
                  </a:rPr>
                  <a:t> de </a:t>
                </a:r>
                <a:r>
                  <a:rPr lang="en-US" sz="2600" b="1" dirty="0" err="1">
                    <a:solidFill>
                      <a:schemeClr val="tx1"/>
                    </a:solidFill>
                    <a:latin typeface="Times New Roman" pitchFamily="18" charset="0"/>
                    <a:cs typeface="Times New Roman" pitchFamily="18" charset="0"/>
                  </a:rPr>
                  <a:t>variabile</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aleatoare</a:t>
                </a:r>
                <a:r>
                  <a:rPr lang="en-US" sz="2600" b="1" dirty="0">
                    <a:solidFill>
                      <a:schemeClr val="tx1"/>
                    </a:solidFill>
                    <a:latin typeface="Times New Roman" pitchFamily="18" charset="0"/>
                    <a:cs typeface="Times New Roman" pitchFamily="18" charset="0"/>
                  </a:rPr>
                  <a:t> discrete, </a:t>
                </a:r>
                <a:r>
                  <a:rPr lang="en-US" sz="2600" b="1" dirty="0" err="1">
                    <a:solidFill>
                      <a:schemeClr val="tx1"/>
                    </a:solidFill>
                    <a:latin typeface="Times New Roman" pitchFamily="18" charset="0"/>
                    <a:cs typeface="Times New Roman" pitchFamily="18" charset="0"/>
                  </a:rPr>
                  <a:t>unde</a:t>
                </a:r>
                <a:r>
                  <a:rPr lang="en-US" sz="2600" b="1" dirty="0">
                    <a:solidFill>
                      <a:schemeClr val="tx1"/>
                    </a:solidFill>
                    <a:latin typeface="Times New Roman" pitchFamily="18" charset="0"/>
                    <a:cs typeface="Times New Roman" pitchFamily="18" charset="0"/>
                  </a:rPr>
                  <a:t>:</a:t>
                </a:r>
                <a:endParaRPr lang="en-US" sz="2600" dirty="0">
                  <a:solidFill>
                    <a:schemeClr val="tx1"/>
                  </a:solidFill>
                  <a:latin typeface="Times New Roman" pitchFamily="18" charset="0"/>
                  <a:cs typeface="Times New Roman" pitchFamily="18" charset="0"/>
                </a:endParaRPr>
              </a:p>
              <a:p>
                <a:pPr marL="452438" lvl="0" indent="-452438" algn="just">
                  <a:lnSpc>
                    <a:spcPct val="110000"/>
                  </a:lnSpc>
                  <a:spcBef>
                    <a:spcPts val="0"/>
                  </a:spcBef>
                  <a:buFont typeface="Wingdings" pitchFamily="2" charset="2"/>
                  <a:buChar char="Ø"/>
                </a:pPr>
                <a14:m>
                  <m:oMath xmlns:m="http://schemas.openxmlformats.org/officeDocument/2006/math">
                    <m:sSub>
                      <m:sSubPr>
                        <m:ctrlPr>
                          <a:rPr lang="ro-RO" sz="2600" i="1">
                            <a:solidFill>
                              <a:schemeClr val="tx1"/>
                            </a:solidFill>
                            <a:latin typeface="Cambria Math"/>
                            <a:cs typeface="Times New Roman" pitchFamily="18" charset="0"/>
                          </a:rPr>
                        </m:ctrlPr>
                      </m:sSubPr>
                      <m:e>
                        <m:sSup>
                          <m:sSupPr>
                            <m:ctrlPr>
                              <a:rPr lang="ro-RO" sz="2600" i="1">
                                <a:solidFill>
                                  <a:schemeClr val="tx1"/>
                                </a:solidFill>
                                <a:latin typeface="Cambria Math"/>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oMath>
                </a14:m>
                <a:r>
                  <a:rPr lang="ro-RO" sz="2600" dirty="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reprezintă suportul cauzal pentru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 variabilele dovezi aflate </a:t>
                </a:r>
                <a:r>
                  <a:rPr lang="ro-RO" sz="2600" b="1" dirty="0" smtClean="0">
                    <a:solidFill>
                      <a:schemeClr val="tx1"/>
                    </a:solidFill>
                    <a:latin typeface="Times New Roman" pitchFamily="18" charset="0"/>
                    <a:cs typeface="Times New Roman" pitchFamily="18" charset="0"/>
                  </a:rPr>
                  <a:t>"deasupra</a:t>
                </a:r>
                <a:r>
                  <a:rPr lang="ro-RO" sz="2600" b="1" dirty="0">
                    <a:solidFill>
                      <a:schemeClr val="tx1"/>
                    </a:solidFill>
                    <a:latin typeface="Times New Roman" pitchFamily="18" charset="0"/>
                    <a:cs typeface="Times New Roman" pitchFamily="18" charset="0"/>
                  </a:rPr>
                  <a:t>” lui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care sunt conectate la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prin intermediul părinţilor săi.</a:t>
                </a:r>
                <a:endParaRPr lang="en-US" sz="2600" dirty="0">
                  <a:solidFill>
                    <a:schemeClr val="tx1"/>
                  </a:solidFill>
                  <a:latin typeface="Times New Roman" pitchFamily="18" charset="0"/>
                  <a:cs typeface="Times New Roman" pitchFamily="18" charset="0"/>
                </a:endParaRPr>
              </a:p>
              <a:p>
                <a:pPr marL="452438" lvl="0" indent="-452438" algn="just">
                  <a:lnSpc>
                    <a:spcPct val="110000"/>
                  </a:lnSpc>
                  <a:spcBef>
                    <a:spcPts val="0"/>
                  </a:spcBef>
                  <a:buFont typeface="Wingdings" pitchFamily="2" charset="2"/>
                  <a:buChar char="Ø"/>
                </a:pPr>
                <a14:m>
                  <m:oMath xmlns:m="http://schemas.openxmlformats.org/officeDocument/2006/math">
                    <m:sSub>
                      <m:sSubPr>
                        <m:ctrlPr>
                          <a:rPr lang="ro-RO" sz="2600" i="1">
                            <a:solidFill>
                              <a:schemeClr val="tx1"/>
                            </a:solidFill>
                            <a:latin typeface="Cambria Math"/>
                            <a:cs typeface="Times New Roman" pitchFamily="18" charset="0"/>
                          </a:rPr>
                        </m:ctrlPr>
                      </m:sSubPr>
                      <m:e>
                        <m:sSup>
                          <m:sSupPr>
                            <m:ctrlPr>
                              <a:rPr lang="ro-RO" sz="2600" i="1">
                                <a:solidFill>
                                  <a:schemeClr val="tx1"/>
                                </a:solidFill>
                                <a:latin typeface="Cambria Math"/>
                                <a:cs typeface="Times New Roman" pitchFamily="18" charset="0"/>
                              </a:rPr>
                            </m:ctrlPr>
                          </m:sSupPr>
                          <m:e>
                            <m:r>
                              <a:rPr lang="en-US" sz="2600" b="0" i="1">
                                <a:solidFill>
                                  <a:schemeClr val="tx1"/>
                                </a:solidFill>
                                <a:latin typeface="Cambria Math"/>
                                <a:cs typeface="Times New Roman" pitchFamily="18" charset="0"/>
                              </a:rPr>
                              <m:t>𝐸</m:t>
                            </m:r>
                          </m:e>
                          <m:sup>
                            <m:r>
                              <a:rPr lang="en-US" sz="2600" b="0" i="1">
                                <a:solidFill>
                                  <a:schemeClr val="tx1"/>
                                </a:solidFill>
                                <a:latin typeface="Cambria Math"/>
                                <a:cs typeface="Times New Roman" pitchFamily="18" charset="0"/>
                              </a:rPr>
                              <m:t>−</m:t>
                            </m:r>
                          </m:sup>
                        </m:sSup>
                      </m:e>
                      <m:sub>
                        <m:r>
                          <a:rPr lang="en-US" sz="2600" b="0" i="1">
                            <a:solidFill>
                              <a:schemeClr val="tx1"/>
                            </a:solidFill>
                            <a:latin typeface="Cambria Math"/>
                            <a:cs typeface="Times New Roman" pitchFamily="18" charset="0"/>
                          </a:rPr>
                          <m:t>𝑋</m:t>
                        </m:r>
                      </m:sub>
                    </m:sSub>
                  </m:oMath>
                </a14:m>
                <a:r>
                  <a:rPr lang="ro-RO" sz="2600" dirty="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reprezintă suportul probatoriu pentru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 variabilele dovezi aflate ”dedesubtul” lui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şi care sunt conectate la </a:t>
                </a:r>
                <a:r>
                  <a:rPr lang="ro-RO" sz="2600" i="1" dirty="0" smtClean="0">
                    <a:solidFill>
                      <a:schemeClr val="tx1"/>
                    </a:solidFill>
                    <a:latin typeface="Times New Roman" pitchFamily="18" charset="0"/>
                    <a:cs typeface="Times New Roman" pitchFamily="18" charset="0"/>
                  </a:rPr>
                  <a:t>X</a:t>
                </a:r>
                <a:r>
                  <a:rPr lang="ro-RO" sz="2600" b="1" dirty="0" smtClean="0">
                    <a:solidFill>
                      <a:schemeClr val="tx1"/>
                    </a:solidFill>
                    <a:latin typeface="Times New Roman" pitchFamily="18" charset="0"/>
                    <a:cs typeface="Times New Roman" pitchFamily="18" charset="0"/>
                  </a:rPr>
                  <a:t> </a:t>
                </a:r>
                <a:r>
                  <a:rPr lang="ro-RO" sz="2600" b="1" dirty="0">
                    <a:solidFill>
                      <a:schemeClr val="tx1"/>
                    </a:solidFill>
                    <a:latin typeface="Times New Roman" pitchFamily="18" charset="0"/>
                    <a:cs typeface="Times New Roman" pitchFamily="18" charset="0"/>
                  </a:rPr>
                  <a:t>prin intermediul fiilor săi.</a:t>
                </a:r>
                <a:endParaRPr lang="en-US" sz="2600" dirty="0">
                  <a:solidFill>
                    <a:schemeClr val="tx1"/>
                  </a:solidFill>
                  <a:latin typeface="Times New Roman" pitchFamily="18" charset="0"/>
                  <a:cs typeface="Times New Roman" pitchFamily="18" charset="0"/>
                </a:endParaRPr>
              </a:p>
              <a:p>
                <a:pPr lvl="0" algn="just">
                  <a:lnSpc>
                    <a:spcPct val="110000"/>
                  </a:lnSpc>
                  <a:spcBef>
                    <a:spcPts val="0"/>
                  </a:spcBef>
                </a:pPr>
                <a:r>
                  <a:rPr lang="ro-RO" sz="2600" b="1" dirty="0">
                    <a:solidFill>
                      <a:schemeClr val="tx1"/>
                    </a:solidFill>
                    <a:latin typeface="Times New Roman" pitchFamily="18" charset="0"/>
                    <a:cs typeface="Times New Roman" pitchFamily="18" charset="0"/>
                  </a:rPr>
                  <a:t>Se urmăreşte calcularea probabilităţii condiţionate </a:t>
                </a:r>
                <a:r>
                  <a:rPr lang="ro-RO" sz="2600" i="1" dirty="0" smtClean="0">
                    <a:solidFill>
                      <a:schemeClr val="tx1"/>
                    </a:solidFill>
                    <a:latin typeface="Times New Roman" pitchFamily="18" charset="0"/>
                    <a:cs typeface="Times New Roman" pitchFamily="18" charset="0"/>
                  </a:rPr>
                  <a:t>P</a:t>
                </a:r>
                <a:r>
                  <a:rPr lang="en-US" sz="2600" i="1" dirty="0" smtClean="0">
                    <a:solidFill>
                      <a:schemeClr val="tx1"/>
                    </a:solidFill>
                    <a:latin typeface="Times New Roman" pitchFamily="18" charset="0"/>
                    <a:cs typeface="Times New Roman" pitchFamily="18" charset="0"/>
                  </a:rPr>
                  <a:t> </a:t>
                </a:r>
                <a:r>
                  <a:rPr lang="ro-RO" sz="2600" dirty="0">
                    <a:solidFill>
                      <a:schemeClr val="tx1"/>
                    </a:solidFill>
                    <a:latin typeface="Times New Roman" pitchFamily="18" charset="0"/>
                    <a:cs typeface="Times New Roman" pitchFamily="18" charset="0"/>
                  </a:rPr>
                  <a:t>(</a:t>
                </a:r>
                <a:r>
                  <a:rPr lang="ro-RO" sz="2600" i="1" dirty="0">
                    <a:solidFill>
                      <a:schemeClr val="tx1"/>
                    </a:solidFill>
                    <a:latin typeface="Times New Roman" pitchFamily="18" charset="0"/>
                    <a:cs typeface="Times New Roman" pitchFamily="18" charset="0"/>
                  </a:rPr>
                  <a:t>X</a:t>
                </a:r>
                <a:r>
                  <a:rPr lang="en-US" sz="2600" dirty="0">
                    <a:solidFill>
                      <a:schemeClr val="tx1"/>
                    </a:solidFill>
                    <a:latin typeface="Times New Roman" pitchFamily="18" charset="0"/>
                    <a:cs typeface="Times New Roman" pitchFamily="18" charset="0"/>
                  </a:rPr>
                  <a:t> | </a:t>
                </a:r>
                <a:r>
                  <a:rPr lang="ro-RO" sz="2600" i="1" dirty="0">
                    <a:solidFill>
                      <a:schemeClr val="tx1"/>
                    </a:solidFill>
                    <a:latin typeface="Times New Roman" pitchFamily="18" charset="0"/>
                    <a:cs typeface="Times New Roman" pitchFamily="18" charset="0"/>
                  </a:rPr>
                  <a:t>E</a:t>
                </a:r>
                <a:r>
                  <a:rPr lang="ro-RO" sz="2600" dirty="0" smtClean="0">
                    <a:solidFill>
                      <a:schemeClr val="tx1"/>
                    </a:solidFill>
                    <a:latin typeface="Times New Roman" pitchFamily="18" charset="0"/>
                    <a:cs typeface="Times New Roman" pitchFamily="18" charset="0"/>
                  </a:rPr>
                  <a:t>)</a:t>
                </a:r>
                <a:r>
                  <a:rPr lang="ro-RO" sz="2600" b="1" dirty="0" smtClean="0">
                    <a:solidFill>
                      <a:schemeClr val="tx1"/>
                    </a:solidFill>
                    <a:latin typeface="Times New Roman" pitchFamily="18" charset="0"/>
                    <a:cs typeface="Times New Roman" pitchFamily="18" charset="0"/>
                  </a:rPr>
                  <a:t>.</a:t>
                </a:r>
                <a:endParaRPr lang="en-US" sz="26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230" r="-1298"/>
                </a:stretch>
              </a:blipFill>
            </p:spPr>
            <p:txBody>
              <a:bodyPr/>
              <a:lstStyle/>
              <a:p>
                <a:r>
                  <a:rPr lang="en-US">
                    <a:noFill/>
                  </a:rPr>
                  <a:t> </a:t>
                </a:r>
              </a:p>
            </p:txBody>
          </p:sp>
        </mc:Fallback>
      </mc:AlternateContent>
    </p:spTree>
    <p:extLst>
      <p:ext uri="{BB962C8B-B14F-4D97-AF65-F5344CB8AC3E}">
        <p14:creationId xmlns:p14="http://schemas.microsoft.com/office/powerpoint/2010/main" val="546563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ro-RO" sz="2800" b="1" dirty="0" smtClean="0">
                    <a:solidFill>
                      <a:schemeClr val="tx1"/>
                    </a:solidFill>
                    <a:latin typeface="Times New Roman" pitchFamily="18" charset="0"/>
                    <a:cs typeface="Times New Roman" pitchFamily="18" charset="0"/>
                  </a:rPr>
                  <a:t>Strategia generală pentru calculul lui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a:solidFill>
                      <a:schemeClr val="tx1"/>
                    </a:solidFill>
                    <a:latin typeface="Times New Roman" pitchFamily="18" charset="0"/>
                    <a:cs typeface="Times New Roman" pitchFamily="18" charset="0"/>
                  </a:rPr>
                  <a:t>)</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este următoarea:</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Exprimă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a:solidFill>
                      <a:schemeClr val="tx1"/>
                    </a:solidFill>
                    <a:latin typeface="Times New Roman" pitchFamily="18" charset="0"/>
                    <a:cs typeface="Times New Roman" pitchFamily="18" charset="0"/>
                  </a:rPr>
                  <a:t>)</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în termenii contribuţiilor lui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 şi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Calculează contribuţia mulţimii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 calculând efectul ei asupra părinţilor lui </a:t>
                </a:r>
                <a:r>
                  <a:rPr lang="ro-RO" sz="2800"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şi apoi transmiţând acest efect lui </a:t>
                </a:r>
                <a:r>
                  <a:rPr lang="ro-RO" sz="2800"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sz="2800" b="1" dirty="0">
                    <a:solidFill>
                      <a:schemeClr val="tx1"/>
                    </a:solidFill>
                    <a:latin typeface="Times New Roman" pitchFamily="18" charset="0"/>
                    <a:cs typeface="Times New Roman" pitchFamily="18" charset="0"/>
                  </a:rPr>
                  <a:t>Calculează contribuţia mulţimii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a:solidFill>
                      <a:schemeClr val="tx1"/>
                    </a:solidFill>
                    <a:latin typeface="Times New Roman" pitchFamily="18" charset="0"/>
                    <a:cs typeface="Times New Roman" pitchFamily="18" charset="0"/>
                  </a:rPr>
                  <a:t> calculând efectul ei asupra fiilor lui </a:t>
                </a:r>
                <a:r>
                  <a:rPr lang="ro-RO" sz="2800"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şi apoi transmiţând acest efect </a:t>
                </a:r>
                <a:r>
                  <a:rPr lang="ro-RO" sz="2800" b="1" dirty="0" smtClean="0">
                    <a:solidFill>
                      <a:schemeClr val="tx1"/>
                    </a:solidFill>
                    <a:latin typeface="Times New Roman" pitchFamily="18" charset="0"/>
                    <a:cs typeface="Times New Roman" pitchFamily="18" charset="0"/>
                  </a:rPr>
                  <a:t>lui </a:t>
                </a:r>
                <a:r>
                  <a:rPr lang="ro-RO" sz="2800" i="1" dirty="0" smtClean="0">
                    <a:solidFill>
                      <a:schemeClr val="tx1"/>
                    </a:solidFill>
                    <a:latin typeface="Times New Roman" pitchFamily="18" charset="0"/>
                    <a:cs typeface="Times New Roman" pitchFamily="18" charset="0"/>
                  </a:rPr>
                  <a:t>X</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10000"/>
                  </a:lnSpc>
                  <a:spcBef>
                    <a:spcPts val="0"/>
                  </a:spcBef>
                </a:pPr>
                <a:r>
                  <a:rPr lang="ro-RO" sz="2800" b="1" dirty="0">
                    <a:solidFill>
                      <a:schemeClr val="tx1"/>
                    </a:solidFill>
                    <a:latin typeface="Times New Roman" pitchFamily="18" charset="0"/>
                    <a:cs typeface="Times New Roman" pitchFamily="18" charset="0"/>
                  </a:rPr>
                  <a:t>Exprimarea lui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a:solidFill>
                      <a:schemeClr val="tx1"/>
                    </a:solidFill>
                    <a:latin typeface="Times New Roman" pitchFamily="18" charset="0"/>
                    <a:cs typeface="Times New Roman" pitchFamily="18" charset="0"/>
                  </a:rPr>
                  <a:t>)</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în termenii contribuţiilor lui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şi</a:t>
                </a:r>
                <a:r>
                  <a:rPr lang="ro-RO" sz="2800" b="1" dirty="0" smtClean="0">
                    <a:solidFill>
                      <a:schemeClr val="tx1"/>
                    </a:solidFill>
                    <a:latin typeface="Times New Roman" pitchFamily="18" charset="0"/>
                    <a:cs typeface="Times New Roman" pitchFamily="18" charset="0"/>
                  </a:rPr>
                  <a:t>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r>
                      <a:rPr lang="en-US" sz="2800" b="1" i="1">
                        <a:solidFill>
                          <a:schemeClr val="tx1"/>
                        </a:solidFill>
                        <a:latin typeface="Cambria Math"/>
                        <a:cs typeface="Times New Roman" pitchFamily="18" charset="0"/>
                      </a:rPr>
                      <m:t> </m:t>
                    </m:r>
                  </m:oMath>
                </a14:m>
                <a:r>
                  <a:rPr lang="ro-RO" sz="2800" b="1" dirty="0">
                    <a:solidFill>
                      <a:schemeClr val="tx1"/>
                    </a:solidFill>
                    <a:latin typeface="Times New Roman" pitchFamily="18" charset="0"/>
                    <a:cs typeface="Times New Roman" pitchFamily="18" charset="0"/>
                  </a:rPr>
                  <a:t>este </a:t>
                </a:r>
                <a:r>
                  <a:rPr lang="ro-RO" sz="2800" b="1" dirty="0" smtClean="0">
                    <a:solidFill>
                      <a:schemeClr val="tx1"/>
                    </a:solidFill>
                    <a:latin typeface="Times New Roman" pitchFamily="18" charset="0"/>
                    <a:cs typeface="Times New Roman" pitchFamily="18" charset="0"/>
                  </a:rPr>
                  <a:t>următoarea</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nSpc>
                    <a:spcPct val="110000"/>
                  </a:lnSpc>
                  <a:spcBef>
                    <a:spcPts val="0"/>
                  </a:spcBef>
                </a:pP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r>
                  <a:rPr lang="ro-RO" sz="2800" i="1" dirty="0">
                    <a:solidFill>
                      <a:schemeClr val="tx1"/>
                    </a:solidFill>
                    <a:latin typeface="Times New Roman" pitchFamily="18" charset="0"/>
                    <a:cs typeface="Times New Roman" pitchFamily="18" charset="0"/>
                  </a:rPr>
                  <a:t>E</a:t>
                </a:r>
                <a:r>
                  <a:rPr lang="ro-RO" sz="2800" dirty="0" smtClean="0">
                    <a:solidFill>
                      <a:schemeClr val="tx1"/>
                    </a:solidFill>
                    <a:latin typeface="Times New Roman" pitchFamily="18" charset="0"/>
                    <a:cs typeface="Times New Roman" pitchFamily="18" charset="0"/>
                  </a:rPr>
                  <a:t>) = </a:t>
                </a:r>
                <a:r>
                  <a:rPr lang="ro-RO" sz="2800" i="1" dirty="0" smtClean="0">
                    <a:solidFill>
                      <a:schemeClr val="tx1"/>
                    </a:solidFill>
                    <a:latin typeface="Times New Roman" pitchFamily="18" charset="0"/>
                    <a:cs typeface="Times New Roman" pitchFamily="18" charset="0"/>
                    <a:sym typeface="Symbol"/>
                  </a:rPr>
                  <a:t></a:t>
                </a:r>
                <a:r>
                  <a:rPr lang="ro-RO" sz="2800" i="1" dirty="0">
                    <a:solidFill>
                      <a:schemeClr val="tx1"/>
                    </a:solidFill>
                    <a:latin typeface="Times New Roman" pitchFamily="18" charset="0"/>
                    <a:cs typeface="Times New Roman" pitchFamily="18" charset="0"/>
                  </a:rPr>
                  <a:t> P</a:t>
                </a:r>
                <a:r>
                  <a:rPr lang="en-US" sz="2800" i="1" dirty="0">
                    <a:solidFill>
                      <a:schemeClr val="tx1"/>
                    </a:solidFill>
                    <a:latin typeface="Times New Roman" pitchFamily="18" charset="0"/>
                    <a:cs typeface="Times New Roman" pitchFamily="18" charset="0"/>
                  </a:rPr>
                  <a:t> </a:t>
                </a:r>
                <a:r>
                  <a:rPr lang="ro-RO" sz="2800" dirty="0">
                    <a:solidFill>
                      <a:schemeClr val="tx1"/>
                    </a:solidFill>
                    <a:latin typeface="Times New Roman" pitchFamily="18" charset="0"/>
                    <a:cs typeface="Times New Roman" pitchFamily="18" charset="0"/>
                  </a:rPr>
                  <a:t>(</a:t>
                </a:r>
                <a:r>
                  <a:rPr lang="ro-RO" sz="2800" i="1" dirty="0">
                    <a:solidFill>
                      <a:schemeClr val="tx1"/>
                    </a:solidFill>
                    <a:latin typeface="Times New Roman" pitchFamily="18" charset="0"/>
                    <a:cs typeface="Times New Roman" pitchFamily="18" charset="0"/>
                  </a:rPr>
                  <a:t>X</a:t>
                </a:r>
                <a:r>
                  <a:rPr lang="en-US" sz="2800" dirty="0">
                    <a:solidFill>
                      <a:schemeClr val="tx1"/>
                    </a:solidFill>
                    <a:latin typeface="Times New Roman" pitchFamily="18" charset="0"/>
                    <a:cs typeface="Times New Roman" pitchFamily="18" charset="0"/>
                  </a:rPr>
                  <a:t> | </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ro-RO" sz="2800" dirty="0" smtClean="0">
                    <a:solidFill>
                      <a:schemeClr val="tx1"/>
                    </a:solidFill>
                    <a:latin typeface="Times New Roman" pitchFamily="18" charset="0"/>
                    <a:cs typeface="Times New Roman" pitchFamily="18" charset="0"/>
                  </a:rPr>
                  <a:t>)</a:t>
                </a:r>
                <a:r>
                  <a:rPr lang="ro-RO" sz="2800" i="1" dirty="0" smtClean="0">
                    <a:solidFill>
                      <a:schemeClr val="tx1"/>
                    </a:solidFill>
                    <a:latin typeface="Times New Roman" pitchFamily="18" charset="0"/>
                    <a:cs typeface="Times New Roman" pitchFamily="18" charset="0"/>
                  </a:rPr>
                  <a:t> </a:t>
                </a:r>
                <a:r>
                  <a:rPr lang="ro-RO" sz="2800" i="1" dirty="0">
                    <a:solidFill>
                      <a:schemeClr val="tx1"/>
                    </a:solidFill>
                    <a:latin typeface="Times New Roman" pitchFamily="18" charset="0"/>
                    <a:cs typeface="Times New Roman" pitchFamily="18" charset="0"/>
                  </a:rPr>
                  <a:t>P</a:t>
                </a:r>
                <a:r>
                  <a:rPr lang="en-US" sz="2800" i="1" dirty="0">
                    <a:solidFill>
                      <a:schemeClr val="tx1"/>
                    </a:solidFill>
                    <a:latin typeface="Times New Roman" pitchFamily="18" charset="0"/>
                    <a:cs typeface="Times New Roman" pitchFamily="18" charset="0"/>
                  </a:rPr>
                  <a:t> </a:t>
                </a:r>
                <a:r>
                  <a:rPr lang="ro-RO" sz="2800" dirty="0" smtClean="0">
                    <a:solidFill>
                      <a:schemeClr val="tx1"/>
                    </a:solidFill>
                    <a:latin typeface="Times New Roman" pitchFamily="18" charset="0"/>
                    <a:cs typeface="Times New Roman" pitchFamily="18" charset="0"/>
                  </a:rPr>
                  <a:t>(</a:t>
                </a:r>
                <a14:m>
                  <m:oMath xmlns:m="http://schemas.openxmlformats.org/officeDocument/2006/math">
                    <m:sSub>
                      <m:sSubPr>
                        <m:ctrlPr>
                          <a:rPr lang="ro-RO" sz="2800" i="1">
                            <a:solidFill>
                              <a:schemeClr val="tx1"/>
                            </a:solidFill>
                            <a:latin typeface="Cambria Math"/>
                            <a:cs typeface="Times New Roman" pitchFamily="18" charset="0"/>
                          </a:rPr>
                        </m:ctrlPr>
                      </m:sSubPr>
                      <m:e>
                        <m:sSup>
                          <m:sSupPr>
                            <m:ctrlPr>
                              <a:rPr lang="ro-RO" sz="2800" i="1">
                                <a:solidFill>
                                  <a:schemeClr val="tx1"/>
                                </a:solidFill>
                                <a:latin typeface="Cambria Math"/>
                                <a:cs typeface="Times New Roman" pitchFamily="18" charset="0"/>
                              </a:rPr>
                            </m:ctrlPr>
                          </m:sSupPr>
                          <m:e>
                            <m:r>
                              <a:rPr lang="en-US" sz="2800" b="0" i="1">
                                <a:solidFill>
                                  <a:schemeClr val="tx1"/>
                                </a:solidFill>
                                <a:latin typeface="Cambria Math"/>
                                <a:cs typeface="Times New Roman" pitchFamily="18" charset="0"/>
                              </a:rPr>
                              <m:t>𝐸</m:t>
                            </m:r>
                          </m:e>
                          <m:sup>
                            <m:r>
                              <a:rPr lang="en-US" sz="2800" b="0" i="1">
                                <a:solidFill>
                                  <a:schemeClr val="tx1"/>
                                </a:solidFill>
                                <a:latin typeface="Cambria Math"/>
                                <a:cs typeface="Times New Roman" pitchFamily="18" charset="0"/>
                              </a:rPr>
                              <m:t>−</m:t>
                            </m:r>
                          </m:sup>
                        </m:sSup>
                      </m:e>
                      <m:sub>
                        <m:r>
                          <a:rPr lang="en-US" sz="2800" b="0" i="1">
                            <a:solidFill>
                              <a:schemeClr val="tx1"/>
                            </a:solidFill>
                            <a:latin typeface="Cambria Math"/>
                            <a:cs typeface="Times New Roman" pitchFamily="18" charset="0"/>
                          </a:rPr>
                          <m:t>𝑋</m:t>
                        </m:r>
                      </m:sub>
                    </m:sSub>
                  </m:oMath>
                </a14:m>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 </a:t>
                </a:r>
                <a:r>
                  <a:rPr lang="ro-RO" sz="2800" i="1" dirty="0" smtClean="0">
                    <a:solidFill>
                      <a:schemeClr val="tx1"/>
                    </a:solidFill>
                    <a:latin typeface="Times New Roman" pitchFamily="18" charset="0"/>
                    <a:cs typeface="Times New Roman" pitchFamily="18" charset="0"/>
                  </a:rPr>
                  <a:t>X</a:t>
                </a:r>
                <a:r>
                  <a:rPr lang="ro-RO" sz="2800" dirty="0" smtClean="0">
                    <a:solidFill>
                      <a:schemeClr val="tx1"/>
                    </a:solidFill>
                    <a:latin typeface="Times New Roman" pitchFamily="18" charset="0"/>
                    <a:cs typeface="Times New Roman" pitchFamily="18" charset="0"/>
                  </a:rPr>
                  <a:t>)</a:t>
                </a:r>
                <a:r>
                  <a:rPr lang="en-US" sz="2800" b="1" dirty="0" smtClean="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(1)</a:t>
                </a:r>
                <a:endParaRPr lang="en-US" sz="2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434" r="-1434"/>
                </a:stretch>
              </a:blipFill>
            </p:spPr>
            <p:txBody>
              <a:bodyPr/>
              <a:lstStyle/>
              <a:p>
                <a:r>
                  <a:rPr lang="en-US">
                    <a:noFill/>
                  </a:rPr>
                  <a:t> </a:t>
                </a:r>
              </a:p>
            </p:txBody>
          </p:sp>
        </mc:Fallback>
      </mc:AlternateContent>
    </p:spTree>
    <p:extLst>
      <p:ext uri="{BB962C8B-B14F-4D97-AF65-F5344CB8AC3E}">
        <p14:creationId xmlns:p14="http://schemas.microsoft.com/office/powerpoint/2010/main" val="205060397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Subtitle 2"/>
              <p:cNvSpPr>
                <a:spLocks noGrp="1"/>
              </p:cNvSpPr>
              <p:nvPr>
                <p:ph type="subTitle" idx="1"/>
              </p:nvPr>
            </p:nvSpPr>
            <p:spPr>
              <a:xfrm>
                <a:off x="107504" y="116632"/>
                <a:ext cx="8928992" cy="6624736"/>
              </a:xfrm>
            </p:spPr>
            <p:txBody>
              <a:bodyPr anchor="ctr">
                <a:normAutofit/>
              </a:bodyPr>
              <a:lstStyle/>
              <a:p>
                <a:pPr algn="just"/>
                <a:r>
                  <a:rPr lang="ro-RO" sz="2000" b="1" dirty="0" smtClean="0">
                    <a:solidFill>
                      <a:schemeClr val="tx1"/>
                    </a:solidFill>
                    <a:latin typeface="Times New Roman" pitchFamily="18" charset="0"/>
                    <a:cs typeface="Times New Roman" pitchFamily="18" charset="0"/>
                  </a:rPr>
                  <a:t>Î</a:t>
                </a:r>
                <a:r>
                  <a:rPr lang="en-US" sz="2000" b="1" dirty="0" smtClean="0">
                    <a:solidFill>
                      <a:schemeClr val="tx1"/>
                    </a:solidFill>
                    <a:latin typeface="Times New Roman" pitchFamily="18" charset="0"/>
                    <a:cs typeface="Times New Roman" pitchFamily="18" charset="0"/>
                  </a:rPr>
                  <a:t>n </a:t>
                </a:r>
                <a:r>
                  <a:rPr lang="en-US" sz="2000" b="1" dirty="0" err="1">
                    <a:solidFill>
                      <a:schemeClr val="tx1"/>
                    </a:solidFill>
                    <a:latin typeface="Times New Roman" pitchFamily="18" charset="0"/>
                    <a:cs typeface="Times New Roman" pitchFamily="18" charset="0"/>
                  </a:rPr>
                  <a:t>urma</a:t>
                </a:r>
                <a:r>
                  <a:rPr lang="en-US" sz="2000" b="1" dirty="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efectu</a:t>
                </a:r>
                <a:r>
                  <a:rPr lang="ro-RO" sz="2000" b="1" dirty="0" smtClean="0">
                    <a:solidFill>
                      <a:schemeClr val="tx1"/>
                    </a:solidFill>
                    <a:latin typeface="Times New Roman" pitchFamily="18" charset="0"/>
                    <a:cs typeface="Times New Roman" pitchFamily="18" charset="0"/>
                  </a:rPr>
                  <a:t>ă</a:t>
                </a:r>
                <a:r>
                  <a:rPr lang="en-US" sz="2000" b="1" dirty="0" err="1" smtClean="0">
                    <a:solidFill>
                      <a:schemeClr val="tx1"/>
                    </a:solidFill>
                    <a:latin typeface="Times New Roman" pitchFamily="18" charset="0"/>
                    <a:cs typeface="Times New Roman" pitchFamily="18" charset="0"/>
                  </a:rPr>
                  <a:t>rii</a:t>
                </a:r>
                <a:r>
                  <a:rPr lang="en-US" sz="2000" b="1" dirty="0" smtClean="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calculelor</a:t>
                </a:r>
                <a:r>
                  <a:rPr lang="en-US" sz="2000" b="1" dirty="0">
                    <a:solidFill>
                      <a:schemeClr val="tx1"/>
                    </a:solidFill>
                    <a:latin typeface="Times New Roman" pitchFamily="18" charset="0"/>
                    <a:cs typeface="Times New Roman" pitchFamily="18" charset="0"/>
                  </a:rPr>
                  <a:t>, se </a:t>
                </a:r>
                <a:r>
                  <a:rPr lang="en-US" sz="2000" b="1" dirty="0" err="1" smtClean="0">
                    <a:solidFill>
                      <a:schemeClr val="tx1"/>
                    </a:solidFill>
                    <a:latin typeface="Times New Roman" pitchFamily="18" charset="0"/>
                    <a:cs typeface="Times New Roman" pitchFamily="18" charset="0"/>
                  </a:rPr>
                  <a:t>ob</a:t>
                </a:r>
                <a:r>
                  <a:rPr lang="ro-RO" sz="2000" b="1" dirty="0" smtClean="0">
                    <a:solidFill>
                      <a:schemeClr val="tx1"/>
                    </a:solidFill>
                    <a:latin typeface="Times New Roman" pitchFamily="18" charset="0"/>
                    <a:cs typeface="Times New Roman" pitchFamily="18" charset="0"/>
                  </a:rPr>
                  <a:t>ţ</a:t>
                </a:r>
                <a:r>
                  <a:rPr lang="en-US" sz="2000" b="1" dirty="0" err="1" smtClean="0">
                    <a:solidFill>
                      <a:schemeClr val="tx1"/>
                    </a:solidFill>
                    <a:latin typeface="Times New Roman" pitchFamily="18" charset="0"/>
                    <a:cs typeface="Times New Roman" pitchFamily="18" charset="0"/>
                  </a:rPr>
                  <a:t>ine</a:t>
                </a:r>
                <a:r>
                  <a:rPr lang="en-US" sz="2000" b="1" dirty="0" smtClean="0">
                    <a:solidFill>
                      <a:schemeClr val="tx1"/>
                    </a:solidFill>
                    <a:latin typeface="Times New Roman" pitchFamily="18" charset="0"/>
                    <a:cs typeface="Times New Roman" pitchFamily="18" charset="0"/>
                  </a:rPr>
                  <a:t> </a:t>
                </a:r>
                <a:r>
                  <a:rPr lang="ro-RO" sz="2000" b="1" dirty="0">
                    <a:solidFill>
                      <a:schemeClr val="tx1"/>
                    </a:solidFill>
                    <a:latin typeface="Times New Roman" pitchFamily="18" charset="0"/>
                    <a:cs typeface="Times New Roman" pitchFamily="18" charset="0"/>
                  </a:rPr>
                  <a:t>contribuţia mulţimii </a:t>
                </a:r>
                <a14:m>
                  <m:oMath xmlns:m="http://schemas.openxmlformats.org/officeDocument/2006/math">
                    <m:sSub>
                      <m:sSubPr>
                        <m:ctrlPr>
                          <a:rPr lang="ro-RO" sz="2000" i="1">
                            <a:solidFill>
                              <a:schemeClr val="tx1"/>
                            </a:solidFill>
                            <a:latin typeface="Cambria Math"/>
                            <a:cs typeface="Times New Roman" pitchFamily="18" charset="0"/>
                          </a:rPr>
                        </m:ctrlPr>
                      </m:sSubPr>
                      <m:e>
                        <m:sSup>
                          <m:sSupPr>
                            <m:ctrlPr>
                              <a:rPr lang="ro-RO" sz="2000" i="1">
                                <a:solidFill>
                                  <a:schemeClr val="tx1"/>
                                </a:solidFill>
                                <a:latin typeface="Cambria Math"/>
                                <a:cs typeface="Times New Roman" pitchFamily="18" charset="0"/>
                              </a:rPr>
                            </m:ctrlPr>
                          </m:sSupPr>
                          <m:e>
                            <m:r>
                              <a:rPr lang="en-US" sz="2000" b="0" i="1">
                                <a:solidFill>
                                  <a:schemeClr val="tx1"/>
                                </a:solidFill>
                                <a:latin typeface="Cambria Math"/>
                                <a:cs typeface="Times New Roman" pitchFamily="18" charset="0"/>
                              </a:rPr>
                              <m:t>𝐸</m:t>
                            </m:r>
                          </m:e>
                          <m:sup>
                            <m:r>
                              <a:rPr lang="en-US" sz="2000" b="0" i="1">
                                <a:solidFill>
                                  <a:schemeClr val="tx1"/>
                                </a:solidFill>
                                <a:latin typeface="Cambria Math"/>
                                <a:cs typeface="Times New Roman" pitchFamily="18" charset="0"/>
                              </a:rPr>
                              <m:t>+</m:t>
                            </m:r>
                          </m:sup>
                        </m:sSup>
                      </m:e>
                      <m:sub>
                        <m:r>
                          <a:rPr lang="en-US" sz="2000" b="0" i="1">
                            <a:solidFill>
                              <a:schemeClr val="tx1"/>
                            </a:solidFill>
                            <a:latin typeface="Cambria Math"/>
                            <a:cs typeface="Times New Roman" pitchFamily="18" charset="0"/>
                          </a:rPr>
                          <m:t>𝑋</m:t>
                        </m:r>
                      </m:sub>
                    </m:sSub>
                  </m:oMath>
                </a14:m>
                <a:r>
                  <a:rPr lang="ro-RO" sz="2000" b="1" dirty="0">
                    <a:solidFill>
                      <a:schemeClr val="tx1"/>
                    </a:solidFill>
                    <a:latin typeface="Times New Roman" pitchFamily="18" charset="0"/>
                    <a:cs typeface="Times New Roman" pitchFamily="18" charset="0"/>
                  </a:rPr>
                  <a:t> ca fiind </a:t>
                </a:r>
                <a:r>
                  <a:rPr lang="ro-RO" sz="2000" b="1" dirty="0" smtClean="0">
                    <a:solidFill>
                      <a:schemeClr val="tx1"/>
                    </a:solidFill>
                    <a:latin typeface="Times New Roman" pitchFamily="18" charset="0"/>
                    <a:cs typeface="Times New Roman" pitchFamily="18" charset="0"/>
                  </a:rPr>
                  <a:t>dată de</a:t>
                </a:r>
                <a:endParaRPr lang="en-US" sz="2000" b="1" dirty="0" smtClean="0">
                  <a:solidFill>
                    <a:schemeClr val="tx1"/>
                  </a:solidFill>
                  <a:latin typeface="Times New Roman" pitchFamily="18" charset="0"/>
                  <a:cs typeface="Times New Roman" pitchFamily="18" charset="0"/>
                </a:endParaRPr>
              </a:p>
              <a:p>
                <a:pPr algn="just"/>
                <a:endParaRPr lang="en-US" sz="2800" b="1" dirty="0" smtClean="0">
                  <a:solidFill>
                    <a:schemeClr val="tx1"/>
                  </a:solidFill>
                  <a:latin typeface="Times New Roman" pitchFamily="18" charset="0"/>
                  <a:cs typeface="Times New Roman" pitchFamily="18" charset="0"/>
                </a:endParaRPr>
              </a:p>
              <a:p>
                <a:r>
                  <a:rPr lang="ro-RO" sz="2000" i="1" dirty="0" smtClean="0">
                    <a:solidFill>
                      <a:schemeClr val="tx1"/>
                    </a:solidFill>
                    <a:latin typeface="Times New Roman" pitchFamily="18" charset="0"/>
                    <a:cs typeface="Times New Roman" pitchFamily="18" charset="0"/>
                  </a:rPr>
                  <a:t>P</a:t>
                </a:r>
                <a:r>
                  <a:rPr lang="en-US" sz="2000" i="1" dirty="0" smtClean="0">
                    <a:solidFill>
                      <a:schemeClr val="tx1"/>
                    </a:solidFill>
                    <a:latin typeface="Times New Roman" pitchFamily="18" charset="0"/>
                    <a:cs typeface="Times New Roman" pitchFamily="18" charset="0"/>
                  </a:rPr>
                  <a:t> </a:t>
                </a:r>
                <a:r>
                  <a:rPr lang="ro-RO" sz="2000" dirty="0">
                    <a:solidFill>
                      <a:schemeClr val="tx1"/>
                    </a:solidFill>
                    <a:latin typeface="Times New Roman" pitchFamily="18" charset="0"/>
                    <a:cs typeface="Times New Roman" pitchFamily="18" charset="0"/>
                  </a:rPr>
                  <a:t>(</a:t>
                </a:r>
                <a:r>
                  <a:rPr lang="ro-RO" sz="2000" i="1" dirty="0">
                    <a:solidFill>
                      <a:schemeClr val="tx1"/>
                    </a:solidFill>
                    <a:latin typeface="Times New Roman" pitchFamily="18" charset="0"/>
                    <a:cs typeface="Times New Roman" pitchFamily="18" charset="0"/>
                  </a:rPr>
                  <a:t>X</a:t>
                </a:r>
                <a:r>
                  <a:rPr lang="en-US" sz="2000" dirty="0">
                    <a:solidFill>
                      <a:schemeClr val="tx1"/>
                    </a:solidFill>
                    <a:latin typeface="Times New Roman" pitchFamily="18" charset="0"/>
                    <a:cs typeface="Times New Roman" pitchFamily="18" charset="0"/>
                  </a:rPr>
                  <a:t> | </a:t>
                </a:r>
                <a14:m>
                  <m:oMath xmlns:m="http://schemas.openxmlformats.org/officeDocument/2006/math">
                    <m:sSub>
                      <m:sSubPr>
                        <m:ctrlPr>
                          <a:rPr lang="ro-RO" sz="2000" i="1">
                            <a:solidFill>
                              <a:schemeClr val="tx1"/>
                            </a:solidFill>
                            <a:latin typeface="Cambria Math"/>
                            <a:cs typeface="Times New Roman" pitchFamily="18" charset="0"/>
                          </a:rPr>
                        </m:ctrlPr>
                      </m:sSubPr>
                      <m:e>
                        <m:sSup>
                          <m:sSupPr>
                            <m:ctrlPr>
                              <a:rPr lang="ro-RO" sz="2000" i="1">
                                <a:solidFill>
                                  <a:schemeClr val="tx1"/>
                                </a:solidFill>
                                <a:latin typeface="Cambria Math"/>
                                <a:cs typeface="Times New Roman" pitchFamily="18" charset="0"/>
                              </a:rPr>
                            </m:ctrlPr>
                          </m:sSupPr>
                          <m:e>
                            <m:r>
                              <a:rPr lang="en-US" sz="2000" b="0" i="1">
                                <a:solidFill>
                                  <a:schemeClr val="tx1"/>
                                </a:solidFill>
                                <a:latin typeface="Cambria Math"/>
                                <a:cs typeface="Times New Roman" pitchFamily="18" charset="0"/>
                              </a:rPr>
                              <m:t>𝐸</m:t>
                            </m:r>
                          </m:e>
                          <m:sup>
                            <m:r>
                              <a:rPr lang="en-US" sz="2000" b="0" i="1">
                                <a:solidFill>
                                  <a:schemeClr val="tx1"/>
                                </a:solidFill>
                                <a:latin typeface="Cambria Math"/>
                                <a:cs typeface="Times New Roman" pitchFamily="18" charset="0"/>
                              </a:rPr>
                              <m:t>+</m:t>
                            </m:r>
                          </m:sup>
                        </m:sSup>
                      </m:e>
                      <m:sub>
                        <m:r>
                          <a:rPr lang="en-US" sz="2000" b="0" i="1">
                            <a:solidFill>
                              <a:schemeClr val="tx1"/>
                            </a:solidFill>
                            <a:latin typeface="Cambria Math"/>
                            <a:cs typeface="Times New Roman" pitchFamily="18" charset="0"/>
                          </a:rPr>
                          <m:t>𝑋</m:t>
                        </m:r>
                      </m:sub>
                    </m:sSub>
                  </m:oMath>
                </a14:m>
                <a:r>
                  <a:rPr lang="ro-RO" sz="2000" dirty="0" smtClean="0">
                    <a:solidFill>
                      <a:schemeClr val="tx1"/>
                    </a:solidFill>
                    <a:latin typeface="Times New Roman" pitchFamily="18" charset="0"/>
                    <a:cs typeface="Times New Roman" pitchFamily="18" charset="0"/>
                  </a:rPr>
                  <a:t>)</a:t>
                </a:r>
                <a14:m>
                  <m:oMath xmlns:m="http://schemas.openxmlformats.org/officeDocument/2006/math">
                    <m:r>
                      <a:rPr lang="ro-RO" sz="2000" b="0" i="1" smtClean="0">
                        <a:solidFill>
                          <a:schemeClr val="tx1"/>
                        </a:solidFill>
                        <a:latin typeface="Cambria Math"/>
                        <a:cs typeface="Times New Roman" pitchFamily="18" charset="0"/>
                      </a:rPr>
                      <m:t>=</m:t>
                    </m:r>
                    <m:nary>
                      <m:naryPr>
                        <m:chr m:val="∑"/>
                        <m:supHide m:val="on"/>
                        <m:ctrlPr>
                          <a:rPr lang="ro-RO" sz="2000" i="1" smtClean="0">
                            <a:solidFill>
                              <a:schemeClr val="tx1"/>
                            </a:solidFill>
                            <a:latin typeface="Cambria Math"/>
                            <a:cs typeface="Times New Roman" pitchFamily="18" charset="0"/>
                          </a:rPr>
                        </m:ctrlPr>
                      </m:naryPr>
                      <m:sub>
                        <m:r>
                          <m:rPr>
                            <m:brk m:alnAt="7"/>
                          </m:rPr>
                          <a:rPr lang="ro-RO" sz="2000" b="0" i="1" smtClean="0">
                            <a:solidFill>
                              <a:schemeClr val="tx1"/>
                            </a:solidFill>
                            <a:latin typeface="Cambria Math"/>
                            <a:cs typeface="Times New Roman" pitchFamily="18" charset="0"/>
                          </a:rPr>
                          <m:t>(</m:t>
                        </m:r>
                        <m:sSub>
                          <m:sSubPr>
                            <m:ctrlPr>
                              <a:rPr lang="ro-RO" sz="2000" i="1" smtClean="0">
                                <a:solidFill>
                                  <a:schemeClr val="tx1"/>
                                </a:solidFill>
                                <a:latin typeface="Cambria Math"/>
                                <a:cs typeface="Times New Roman" pitchFamily="18" charset="0"/>
                              </a:rPr>
                            </m:ctrlPr>
                          </m:sSubPr>
                          <m:e>
                            <m:r>
                              <a:rPr lang="ro-RO" sz="2000" b="0" i="1" smtClean="0">
                                <a:solidFill>
                                  <a:schemeClr val="tx1"/>
                                </a:solidFill>
                                <a:latin typeface="Cambria Math"/>
                                <a:cs typeface="Times New Roman" pitchFamily="18" charset="0"/>
                              </a:rPr>
                              <m:t>𝑢</m:t>
                            </m:r>
                          </m:e>
                          <m:sub>
                            <m:r>
                              <a:rPr lang="ro-RO" sz="2000" b="0" i="1" smtClean="0">
                                <a:solidFill>
                                  <a:schemeClr val="tx1"/>
                                </a:solidFill>
                                <a:latin typeface="Cambria Math"/>
                                <a:cs typeface="Times New Roman" pitchFamily="18" charset="0"/>
                              </a:rPr>
                              <m:t>1</m:t>
                            </m:r>
                          </m:sub>
                        </m:sSub>
                        <m:r>
                          <m:rPr>
                            <m:brk m:alnAt="7"/>
                          </m:rPr>
                          <a:rPr lang="ro-RO" sz="2000" b="0" i="1" smtClean="0">
                            <a:solidFill>
                              <a:schemeClr val="tx1"/>
                            </a:solidFill>
                            <a:latin typeface="Cambria Math"/>
                            <a:cs typeface="Times New Roman" pitchFamily="18" charset="0"/>
                          </a:rPr>
                          <m:t>,</m:t>
                        </m:r>
                        <m:r>
                          <a:rPr lang="ro-RO" sz="2000" b="0" i="1" smtClean="0">
                            <a:solidFill>
                              <a:schemeClr val="tx1"/>
                            </a:solidFill>
                            <a:latin typeface="Cambria Math"/>
                            <a:cs typeface="Times New Roman" pitchFamily="18" charset="0"/>
                          </a:rPr>
                          <m:t>…,</m:t>
                        </m:r>
                        <m:sSub>
                          <m:sSubPr>
                            <m:ctrlPr>
                              <a:rPr lang="ro-RO" sz="2000" i="1" smtClean="0">
                                <a:solidFill>
                                  <a:schemeClr val="tx1"/>
                                </a:solidFill>
                                <a:latin typeface="Cambria Math"/>
                                <a:cs typeface="Times New Roman" pitchFamily="18" charset="0"/>
                              </a:rPr>
                            </m:ctrlPr>
                          </m:sSubPr>
                          <m:e>
                            <m:r>
                              <a:rPr lang="ro-RO" sz="2000" b="0" i="1" smtClean="0">
                                <a:solidFill>
                                  <a:schemeClr val="tx1"/>
                                </a:solidFill>
                                <a:latin typeface="Cambria Math"/>
                                <a:cs typeface="Times New Roman" pitchFamily="18" charset="0"/>
                              </a:rPr>
                              <m:t>𝑢</m:t>
                            </m:r>
                          </m:e>
                          <m:sub>
                            <m:r>
                              <a:rPr lang="ro-RO" sz="2000" b="0" i="1" smtClean="0">
                                <a:solidFill>
                                  <a:schemeClr val="tx1"/>
                                </a:solidFill>
                                <a:latin typeface="Cambria Math"/>
                                <a:cs typeface="Times New Roman" pitchFamily="18" charset="0"/>
                              </a:rPr>
                              <m:t>𝑚</m:t>
                            </m:r>
                          </m:sub>
                        </m:sSub>
                        <m:r>
                          <m:rPr>
                            <m:brk m:alnAt="7"/>
                          </m:rPr>
                          <a:rPr lang="ro-RO" sz="2000" b="0" i="1" smtClean="0">
                            <a:solidFill>
                              <a:schemeClr val="tx1"/>
                            </a:solidFill>
                            <a:latin typeface="Cambria Math"/>
                            <a:cs typeface="Times New Roman" pitchFamily="18" charset="0"/>
                          </a:rPr>
                          <m:t>)</m:t>
                        </m:r>
                      </m:sub>
                      <m:sup/>
                      <m:e>
                        <m:r>
                          <a:rPr lang="ro-RO" sz="2000" b="0" i="1" smtClean="0">
                            <a:solidFill>
                              <a:schemeClr val="tx1"/>
                            </a:solidFill>
                            <a:latin typeface="Cambria Math"/>
                            <a:cs typeface="Times New Roman" pitchFamily="18" charset="0"/>
                          </a:rPr>
                          <m:t>𝑃</m:t>
                        </m:r>
                        <m:d>
                          <m:dPr>
                            <m:ctrlPr>
                              <a:rPr lang="ro-RO" sz="2000" i="1" smtClean="0">
                                <a:solidFill>
                                  <a:schemeClr val="tx1"/>
                                </a:solidFill>
                                <a:latin typeface="Cambria Math"/>
                                <a:cs typeface="Times New Roman" pitchFamily="18" charset="0"/>
                              </a:rPr>
                            </m:ctrlPr>
                          </m:dPr>
                          <m:e>
                            <m:r>
                              <a:rPr lang="en-US" sz="2000" b="0" i="1" smtClean="0">
                                <a:solidFill>
                                  <a:schemeClr val="tx1"/>
                                </a:solidFill>
                                <a:latin typeface="Cambria Math"/>
                                <a:cs typeface="Times New Roman" pitchFamily="18" charset="0"/>
                              </a:rPr>
                              <m:t>𝑋</m:t>
                            </m:r>
                            <m:r>
                              <a:rPr lang="en-US" sz="2000" b="0" i="1" smtClean="0">
                                <a:solidFill>
                                  <a:schemeClr val="tx1"/>
                                </a:solidFill>
                                <a:latin typeface="Cambria Math"/>
                                <a:cs typeface="Times New Roman" pitchFamily="18" charset="0"/>
                              </a:rPr>
                              <m:t>|</m:t>
                            </m:r>
                            <m:d>
                              <m:dPr>
                                <m:begChr m:val="{"/>
                                <m:endChr m:val="}"/>
                                <m:ctrlPr>
                                  <a:rPr lang="en-US" sz="2000" i="1" smtClean="0">
                                    <a:solidFill>
                                      <a:schemeClr val="tx1"/>
                                    </a:solidFill>
                                    <a:latin typeface="Cambria Math"/>
                                    <a:cs typeface="Times New Roman" pitchFamily="18" charset="0"/>
                                  </a:rPr>
                                </m:ctrlPr>
                              </m:dPr>
                              <m:e>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ro-RO" sz="2000" b="0" i="1">
                                        <a:solidFill>
                                          <a:schemeClr val="tx1"/>
                                        </a:solidFill>
                                        <a:latin typeface="Cambria Math"/>
                                        <a:cs typeface="Times New Roman" pitchFamily="18" charset="0"/>
                                      </a:rPr>
                                      <m:t>1</m:t>
                                    </m:r>
                                  </m:sub>
                                </m:sSub>
                                <m:r>
                                  <a:rPr lang="en-US" sz="2000" b="0" i="1" smtClean="0">
                                    <a:solidFill>
                                      <a:schemeClr val="tx1"/>
                                    </a:solidFill>
                                    <a:latin typeface="Cambria Math"/>
                                    <a:cs typeface="Times New Roman" pitchFamily="18" charset="0"/>
                                  </a:rPr>
                                  <m:t>=</m:t>
                                </m:r>
                                <m:sSub>
                                  <m:sSubPr>
                                    <m:ctrlPr>
                                      <a:rPr lang="en-US" sz="2000" i="1" smtClean="0">
                                        <a:solidFill>
                                          <a:schemeClr val="tx1"/>
                                        </a:solidFill>
                                        <a:latin typeface="Cambria Math"/>
                                        <a:cs typeface="Times New Roman" pitchFamily="18" charset="0"/>
                                      </a:rPr>
                                    </m:ctrlPr>
                                  </m:sSubPr>
                                  <m:e>
                                    <m:r>
                                      <a:rPr lang="en-US" sz="2000" b="0" i="1" smtClean="0">
                                        <a:solidFill>
                                          <a:schemeClr val="tx1"/>
                                        </a:solidFill>
                                        <a:latin typeface="Cambria Math"/>
                                        <a:cs typeface="Times New Roman" pitchFamily="18" charset="0"/>
                                      </a:rPr>
                                      <m:t>𝑢</m:t>
                                    </m:r>
                                  </m:e>
                                  <m:sub>
                                    <m:r>
                                      <a:rPr lang="en-US" sz="2000" b="0" i="1" smtClean="0">
                                        <a:solidFill>
                                          <a:schemeClr val="tx1"/>
                                        </a:solidFill>
                                        <a:latin typeface="Cambria Math"/>
                                        <a:cs typeface="Times New Roman" pitchFamily="18" charset="0"/>
                                      </a:rPr>
                                      <m:t>1</m:t>
                                    </m:r>
                                  </m:sub>
                                </m:sSub>
                                <m:r>
                                  <a:rPr lang="en-US" sz="2000" b="0" i="1" smtClean="0">
                                    <a:solidFill>
                                      <a:schemeClr val="tx1"/>
                                    </a:solidFill>
                                    <a:latin typeface="Cambria Math"/>
                                    <a:cs typeface="Times New Roman" pitchFamily="18" charset="0"/>
                                  </a:rPr>
                                  <m:t>,…,</m:t>
                                </m:r>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smtClean="0">
                                        <a:solidFill>
                                          <a:schemeClr val="tx1"/>
                                        </a:solidFill>
                                        <a:latin typeface="Cambria Math"/>
                                        <a:cs typeface="Times New Roman" pitchFamily="18" charset="0"/>
                                      </a:rPr>
                                      <m:t>𝑚</m:t>
                                    </m:r>
                                  </m:sub>
                                </m:sSub>
                                <m:r>
                                  <a:rPr lang="en-US" sz="2000" b="0" i="1" smtClean="0">
                                    <a:solidFill>
                                      <a:schemeClr val="tx1"/>
                                    </a:solidFill>
                                    <a:latin typeface="Cambria Math"/>
                                    <a:cs typeface="Times New Roman" pitchFamily="18" charset="0"/>
                                  </a:rPr>
                                  <m:t>=</m:t>
                                </m:r>
                                <m:sSub>
                                  <m:sSubPr>
                                    <m:ctrlPr>
                                      <a:rPr lang="en-US" sz="2000" i="1" smtClean="0">
                                        <a:solidFill>
                                          <a:schemeClr val="tx1"/>
                                        </a:solidFill>
                                        <a:latin typeface="Cambria Math"/>
                                        <a:cs typeface="Times New Roman" pitchFamily="18" charset="0"/>
                                      </a:rPr>
                                    </m:ctrlPr>
                                  </m:sSubPr>
                                  <m:e>
                                    <m:r>
                                      <a:rPr lang="en-US" sz="2000" b="0" i="1" smtClean="0">
                                        <a:solidFill>
                                          <a:schemeClr val="tx1"/>
                                        </a:solidFill>
                                        <a:latin typeface="Cambria Math"/>
                                        <a:cs typeface="Times New Roman" pitchFamily="18" charset="0"/>
                                      </a:rPr>
                                      <m:t>𝑢</m:t>
                                    </m:r>
                                  </m:e>
                                  <m:sub>
                                    <m:r>
                                      <a:rPr lang="en-US" sz="2000" b="0" i="1" smtClean="0">
                                        <a:solidFill>
                                          <a:schemeClr val="tx1"/>
                                        </a:solidFill>
                                        <a:latin typeface="Cambria Math"/>
                                        <a:cs typeface="Times New Roman" pitchFamily="18" charset="0"/>
                                      </a:rPr>
                                      <m:t>𝑚</m:t>
                                    </m:r>
                                  </m:sub>
                                </m:sSub>
                              </m:e>
                            </m:d>
                          </m:e>
                        </m:d>
                      </m:e>
                    </m:nary>
                    <m:nary>
                      <m:naryPr>
                        <m:chr m:val="∏"/>
                        <m:ctrlPr>
                          <a:rPr lang="ro-RO" sz="2000" i="1" smtClean="0">
                            <a:solidFill>
                              <a:schemeClr val="tx1"/>
                            </a:solidFill>
                            <a:latin typeface="Cambria Math"/>
                            <a:cs typeface="Times New Roman" pitchFamily="18" charset="0"/>
                          </a:rPr>
                        </m:ctrlPr>
                      </m:naryPr>
                      <m:sub>
                        <m:r>
                          <m:rPr>
                            <m:brk m:alnAt="23"/>
                          </m:rPr>
                          <a:rPr lang="en-US" sz="2000" b="0" i="1" smtClean="0">
                            <a:solidFill>
                              <a:schemeClr val="tx1"/>
                            </a:solidFill>
                            <a:latin typeface="Cambria Math"/>
                            <a:cs typeface="Times New Roman" pitchFamily="18" charset="0"/>
                          </a:rPr>
                          <m:t>𝑖</m:t>
                        </m:r>
                        <m:r>
                          <a:rPr lang="en-US" sz="2000" b="0" i="1" smtClean="0">
                            <a:solidFill>
                              <a:schemeClr val="tx1"/>
                            </a:solidFill>
                            <a:latin typeface="Cambria Math"/>
                            <a:cs typeface="Times New Roman" pitchFamily="18" charset="0"/>
                          </a:rPr>
                          <m:t>=1</m:t>
                        </m:r>
                      </m:sub>
                      <m:sup>
                        <m:r>
                          <a:rPr lang="en-US" sz="2000" b="0" i="1" smtClean="0">
                            <a:solidFill>
                              <a:schemeClr val="tx1"/>
                            </a:solidFill>
                            <a:latin typeface="Cambria Math"/>
                            <a:cs typeface="Times New Roman" pitchFamily="18" charset="0"/>
                          </a:rPr>
                          <m:t>𝑚</m:t>
                        </m:r>
                      </m:sup>
                      <m:e>
                        <m:r>
                          <a:rPr lang="en-US" sz="2000" b="0" i="1" smtClean="0">
                            <a:solidFill>
                              <a:schemeClr val="tx1"/>
                            </a:solidFill>
                            <a:latin typeface="Cambria Math"/>
                            <a:cs typeface="Times New Roman" pitchFamily="18" charset="0"/>
                          </a:rPr>
                          <m:t>𝑃</m:t>
                        </m:r>
                        <m:d>
                          <m:dPr>
                            <m:ctrlPr>
                              <a:rPr lang="en-US" sz="2000" i="1" smtClean="0">
                                <a:solidFill>
                                  <a:schemeClr val="tx1"/>
                                </a:solidFill>
                                <a:latin typeface="Cambria Math"/>
                                <a:cs typeface="Times New Roman" pitchFamily="18" charset="0"/>
                              </a:rPr>
                            </m:ctrlPr>
                          </m:dPr>
                          <m:e>
                            <m:d>
                              <m:dPr>
                                <m:begChr m:val="{"/>
                                <m:endChr m:val="}"/>
                                <m:ctrlPr>
                                  <a:rPr lang="en-US" sz="2000" i="1" smtClean="0">
                                    <a:solidFill>
                                      <a:schemeClr val="tx1"/>
                                    </a:solidFill>
                                    <a:latin typeface="Cambria Math"/>
                                    <a:cs typeface="Times New Roman" pitchFamily="18" charset="0"/>
                                  </a:rPr>
                                </m:ctrlPr>
                              </m:dPr>
                              <m:e>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smtClean="0">
                                        <a:solidFill>
                                          <a:schemeClr val="tx1"/>
                                        </a:solidFill>
                                        <a:latin typeface="Cambria Math"/>
                                        <a:cs typeface="Times New Roman" pitchFamily="18" charset="0"/>
                                      </a:rPr>
                                      <m:t>𝑖</m:t>
                                    </m:r>
                                  </m:sub>
                                </m:sSub>
                                <m:r>
                                  <a:rPr lang="en-US" sz="2000" b="0" i="1">
                                    <a:solidFill>
                                      <a:schemeClr val="tx1"/>
                                    </a:solidFill>
                                    <a:latin typeface="Cambria Math"/>
                                    <a:cs typeface="Times New Roman" pitchFamily="18" charset="0"/>
                                  </a:rPr>
                                  <m:t>=</m:t>
                                </m:r>
                                <m:sSub>
                                  <m:sSubPr>
                                    <m:ctrlPr>
                                      <a:rPr lang="en-US" sz="2000" i="1">
                                        <a:solidFill>
                                          <a:schemeClr val="tx1"/>
                                        </a:solidFill>
                                        <a:latin typeface="Cambria Math"/>
                                        <a:cs typeface="Times New Roman" pitchFamily="18" charset="0"/>
                                      </a:rPr>
                                    </m:ctrlPr>
                                  </m:sSubPr>
                                  <m:e>
                                    <m:r>
                                      <a:rPr lang="en-US" sz="2000" b="0" i="1">
                                        <a:solidFill>
                                          <a:schemeClr val="tx1"/>
                                        </a:solidFill>
                                        <a:latin typeface="Cambria Math"/>
                                        <a:cs typeface="Times New Roman" pitchFamily="18" charset="0"/>
                                      </a:rPr>
                                      <m:t>𝑢</m:t>
                                    </m:r>
                                  </m:e>
                                  <m:sub>
                                    <m:r>
                                      <a:rPr lang="en-US" sz="2000" b="0" i="1" smtClean="0">
                                        <a:solidFill>
                                          <a:schemeClr val="tx1"/>
                                        </a:solidFill>
                                        <a:latin typeface="Cambria Math"/>
                                        <a:cs typeface="Times New Roman" pitchFamily="18" charset="0"/>
                                      </a:rPr>
                                      <m:t>𝑖</m:t>
                                    </m:r>
                                  </m:sub>
                                </m:sSub>
                              </m:e>
                            </m:d>
                            <m:r>
                              <a:rPr lang="en-US" sz="2000" b="0" i="1" smtClean="0">
                                <a:solidFill>
                                  <a:schemeClr val="tx1"/>
                                </a:solidFill>
                                <a:latin typeface="Cambria Math"/>
                                <a:cs typeface="Times New Roman" pitchFamily="18" charset="0"/>
                              </a:rPr>
                              <m:t>|</m:t>
                            </m:r>
                            <m:sSub>
                              <m:sSubPr>
                                <m:ctrlPr>
                                  <a:rPr lang="en-US" sz="2000" i="1" smtClean="0">
                                    <a:solidFill>
                                      <a:schemeClr val="tx1"/>
                                    </a:solidFill>
                                    <a:latin typeface="Cambria Math"/>
                                    <a:cs typeface="Times New Roman" pitchFamily="18" charset="0"/>
                                  </a:rPr>
                                </m:ctrlPr>
                              </m:sSubPr>
                              <m:e>
                                <m:r>
                                  <a:rPr lang="en-US" sz="2000" b="0" i="1" smtClean="0">
                                    <a:solidFill>
                                      <a:schemeClr val="tx1"/>
                                    </a:solidFill>
                                    <a:latin typeface="Cambria Math"/>
                                    <a:cs typeface="Times New Roman" pitchFamily="18" charset="0"/>
                                  </a:rPr>
                                  <m:t>𝐸</m:t>
                                </m:r>
                              </m:e>
                              <m:sub>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a:solidFill>
                                          <a:schemeClr val="tx1"/>
                                        </a:solidFill>
                                        <a:latin typeface="Cambria Math"/>
                                        <a:cs typeface="Times New Roman" pitchFamily="18" charset="0"/>
                                      </a:rPr>
                                      <m:t>𝑖</m:t>
                                    </m:r>
                                  </m:sub>
                                </m:sSub>
                                <m:r>
                                  <a:rPr lang="en-US" sz="2000" b="0" i="1" smtClean="0">
                                    <a:solidFill>
                                      <a:schemeClr val="tx1"/>
                                    </a:solidFill>
                                    <a:latin typeface="Cambria Math"/>
                                    <a:cs typeface="Times New Roman" pitchFamily="18" charset="0"/>
                                  </a:rPr>
                                  <m:t>\</m:t>
                                </m:r>
                                <m:r>
                                  <a:rPr lang="en-US" sz="2000" b="0" i="1" smtClean="0">
                                    <a:solidFill>
                                      <a:schemeClr val="tx1"/>
                                    </a:solidFill>
                                    <a:latin typeface="Cambria Math"/>
                                    <a:cs typeface="Times New Roman" pitchFamily="18" charset="0"/>
                                  </a:rPr>
                                  <m:t>𝑋</m:t>
                                </m:r>
                              </m:sub>
                            </m:sSub>
                          </m:e>
                        </m:d>
                      </m:e>
                    </m:nary>
                  </m:oMath>
                </a14:m>
                <a:r>
                  <a:rPr lang="en-US" sz="2000" b="1" dirty="0" smtClean="0">
                    <a:solidFill>
                      <a:schemeClr val="tx1"/>
                    </a:solidFill>
                    <a:latin typeface="Times New Roman" pitchFamily="18" charset="0"/>
                    <a:cs typeface="Times New Roman" pitchFamily="18" charset="0"/>
                  </a:rPr>
                  <a:t>(2</a:t>
                </a:r>
                <a:r>
                  <a:rPr lang="en-US" sz="2000" b="1"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pPr algn="just"/>
                <a:endParaRPr lang="en-US" sz="2800" b="1" dirty="0" smtClean="0">
                  <a:solidFill>
                    <a:schemeClr val="tx1"/>
                  </a:solidFill>
                  <a:latin typeface="Times New Roman" pitchFamily="18" charset="0"/>
                  <a:cs typeface="Times New Roman" pitchFamily="18" charset="0"/>
                </a:endParaRPr>
              </a:p>
              <a:p>
                <a:pPr algn="just"/>
                <a:r>
                  <a:rPr lang="en-US" sz="2000" b="1" dirty="0" err="1" smtClean="0">
                    <a:solidFill>
                      <a:schemeClr val="tx1"/>
                    </a:solidFill>
                    <a:latin typeface="Times New Roman" pitchFamily="18" charset="0"/>
                    <a:cs typeface="Times New Roman" pitchFamily="18" charset="0"/>
                  </a:rPr>
                  <a:t>si</a:t>
                </a:r>
                <a:r>
                  <a:rPr lang="en-US" sz="2000" b="1" dirty="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introduc</a:t>
                </a:r>
                <a:r>
                  <a:rPr lang="ro-RO" sz="2000" b="1" dirty="0">
                    <a:solidFill>
                      <a:schemeClr val="tx1"/>
                    </a:solidFill>
                    <a:latin typeface="Times New Roman" pitchFamily="18" charset="0"/>
                    <a:cs typeface="Times New Roman" pitchFamily="18" charset="0"/>
                  </a:rPr>
                  <a:t>â</a:t>
                </a:r>
                <a:r>
                  <a:rPr lang="en-US" sz="2000" b="1" dirty="0" err="1" smtClean="0">
                    <a:solidFill>
                      <a:schemeClr val="tx1"/>
                    </a:solidFill>
                    <a:latin typeface="Times New Roman" pitchFamily="18" charset="0"/>
                    <a:cs typeface="Times New Roman" pitchFamily="18" charset="0"/>
                  </a:rPr>
                  <a:t>nd</a:t>
                </a:r>
                <a:r>
                  <a:rPr lang="en-US" sz="2000" b="1" dirty="0" smtClean="0">
                    <a:solidFill>
                      <a:schemeClr val="tx1"/>
                    </a:solidFill>
                    <a:latin typeface="Times New Roman" pitchFamily="18" charset="0"/>
                    <a:cs typeface="Times New Roman" pitchFamily="18" charset="0"/>
                  </a:rPr>
                  <a:t> </a:t>
                </a:r>
                <a:r>
                  <a:rPr lang="en-US" sz="2000" b="1" dirty="0">
                    <a:solidFill>
                      <a:schemeClr val="tx1"/>
                    </a:solidFill>
                    <a:latin typeface="Times New Roman" pitchFamily="18" charset="0"/>
                    <a:cs typeface="Times New Roman" pitchFamily="18" charset="0"/>
                  </a:rPr>
                  <a:t>(2) </a:t>
                </a:r>
                <a:r>
                  <a:rPr lang="ro-RO" sz="2000" b="1" dirty="0" smtClean="0">
                    <a:solidFill>
                      <a:schemeClr val="tx1"/>
                    </a:solidFill>
                    <a:latin typeface="Times New Roman" pitchFamily="18" charset="0"/>
                    <a:cs typeface="Times New Roman" pitchFamily="18" charset="0"/>
                  </a:rPr>
                  <a:t>î</a:t>
                </a:r>
                <a:r>
                  <a:rPr lang="en-US" sz="2000" b="1" dirty="0" smtClean="0">
                    <a:solidFill>
                      <a:schemeClr val="tx1"/>
                    </a:solidFill>
                    <a:latin typeface="Times New Roman" pitchFamily="18" charset="0"/>
                    <a:cs typeface="Times New Roman" pitchFamily="18" charset="0"/>
                  </a:rPr>
                  <a:t>n </a:t>
                </a:r>
                <a:r>
                  <a:rPr lang="en-US" sz="2000" b="1" dirty="0">
                    <a:solidFill>
                      <a:schemeClr val="tx1"/>
                    </a:solidFill>
                    <a:latin typeface="Times New Roman" pitchFamily="18" charset="0"/>
                    <a:cs typeface="Times New Roman" pitchFamily="18" charset="0"/>
                  </a:rPr>
                  <a:t>(1), </a:t>
                </a:r>
                <a:r>
                  <a:rPr lang="en-US" sz="2000" b="1" dirty="0" err="1">
                    <a:solidFill>
                      <a:schemeClr val="tx1"/>
                    </a:solidFill>
                    <a:latin typeface="Times New Roman" pitchFamily="18" charset="0"/>
                    <a:cs typeface="Times New Roman" pitchFamily="18" charset="0"/>
                  </a:rPr>
                  <a:t>avem</a:t>
                </a:r>
                <a:r>
                  <a:rPr lang="en-US" sz="2000" b="1" dirty="0" smtClean="0">
                    <a:solidFill>
                      <a:schemeClr val="tx1"/>
                    </a:solidFill>
                    <a:latin typeface="Times New Roman" pitchFamily="18" charset="0"/>
                    <a:cs typeface="Times New Roman" pitchFamily="18" charset="0"/>
                  </a:rPr>
                  <a:t>:</a:t>
                </a:r>
              </a:p>
              <a:p>
                <a:pPr algn="just"/>
                <a:endParaRPr lang="en-US" sz="2800" b="1" dirty="0">
                  <a:solidFill>
                    <a:schemeClr val="tx1"/>
                  </a:solidFill>
                  <a:latin typeface="Times New Roman" pitchFamily="18" charset="0"/>
                  <a:cs typeface="Times New Roman" pitchFamily="18" charset="0"/>
                </a:endParaRPr>
              </a:p>
              <a:p>
                <a:r>
                  <a:rPr lang="ro-RO" sz="2000" i="1" dirty="0">
                    <a:solidFill>
                      <a:schemeClr val="tx1"/>
                    </a:solidFill>
                    <a:latin typeface="Times New Roman" pitchFamily="18" charset="0"/>
                    <a:cs typeface="Times New Roman" pitchFamily="18" charset="0"/>
                  </a:rPr>
                  <a:t>P</a:t>
                </a:r>
                <a:r>
                  <a:rPr lang="en-US" sz="2000" i="1" dirty="0">
                    <a:solidFill>
                      <a:schemeClr val="tx1"/>
                    </a:solidFill>
                    <a:latin typeface="Times New Roman" pitchFamily="18" charset="0"/>
                    <a:cs typeface="Times New Roman" pitchFamily="18" charset="0"/>
                  </a:rPr>
                  <a:t> </a:t>
                </a:r>
                <a:r>
                  <a:rPr lang="ro-RO" sz="2000" dirty="0">
                    <a:solidFill>
                      <a:schemeClr val="tx1"/>
                    </a:solidFill>
                    <a:latin typeface="Times New Roman" pitchFamily="18" charset="0"/>
                    <a:cs typeface="Times New Roman" pitchFamily="18" charset="0"/>
                  </a:rPr>
                  <a:t>(</a:t>
                </a:r>
                <a:r>
                  <a:rPr lang="ro-RO" sz="2000" i="1" dirty="0">
                    <a:solidFill>
                      <a:schemeClr val="tx1"/>
                    </a:solidFill>
                    <a:latin typeface="Times New Roman" pitchFamily="18" charset="0"/>
                    <a:cs typeface="Times New Roman" pitchFamily="18" charset="0"/>
                  </a:rPr>
                  <a:t>X</a:t>
                </a:r>
                <a:r>
                  <a:rPr lang="en-US" sz="2000" dirty="0">
                    <a:solidFill>
                      <a:schemeClr val="tx1"/>
                    </a:solidFill>
                    <a:latin typeface="Times New Roman" pitchFamily="18" charset="0"/>
                    <a:cs typeface="Times New Roman" pitchFamily="18" charset="0"/>
                  </a:rPr>
                  <a:t> | </a:t>
                </a:r>
                <a:r>
                  <a:rPr lang="ro-RO" sz="2000" i="1" dirty="0">
                    <a:solidFill>
                      <a:schemeClr val="tx1"/>
                    </a:solidFill>
                    <a:latin typeface="Times New Roman" pitchFamily="18" charset="0"/>
                    <a:cs typeface="Times New Roman" pitchFamily="18" charset="0"/>
                  </a:rPr>
                  <a:t>E</a:t>
                </a:r>
                <a:r>
                  <a:rPr lang="ro-RO" sz="2000" dirty="0">
                    <a:solidFill>
                      <a:schemeClr val="tx1"/>
                    </a:solidFill>
                    <a:latin typeface="Times New Roman" pitchFamily="18" charset="0"/>
                    <a:cs typeface="Times New Roman" pitchFamily="18" charset="0"/>
                  </a:rPr>
                  <a:t>) = </a:t>
                </a:r>
                <a:r>
                  <a:rPr lang="ro-RO" sz="2000" i="1" dirty="0">
                    <a:solidFill>
                      <a:schemeClr val="tx1"/>
                    </a:solidFill>
                    <a:latin typeface="Times New Roman" pitchFamily="18" charset="0"/>
                    <a:cs typeface="Times New Roman" pitchFamily="18" charset="0"/>
                    <a:sym typeface="Symbol"/>
                  </a:rPr>
                  <a:t></a:t>
                </a:r>
                <a:r>
                  <a:rPr lang="ro-RO" sz="2000" i="1" dirty="0">
                    <a:solidFill>
                      <a:schemeClr val="tx1"/>
                    </a:solidFill>
                    <a:latin typeface="Times New Roman" pitchFamily="18" charset="0"/>
                    <a:cs typeface="Times New Roman" pitchFamily="18" charset="0"/>
                  </a:rPr>
                  <a:t> P</a:t>
                </a:r>
                <a:r>
                  <a:rPr lang="en-US" sz="2000" i="1" dirty="0">
                    <a:solidFill>
                      <a:schemeClr val="tx1"/>
                    </a:solidFill>
                    <a:latin typeface="Times New Roman" pitchFamily="18" charset="0"/>
                    <a:cs typeface="Times New Roman" pitchFamily="18" charset="0"/>
                  </a:rPr>
                  <a:t> </a:t>
                </a:r>
                <a:r>
                  <a:rPr lang="ro-RO" sz="2000" dirty="0">
                    <a:solidFill>
                      <a:schemeClr val="tx1"/>
                    </a:solidFill>
                    <a:latin typeface="Times New Roman" pitchFamily="18" charset="0"/>
                    <a:cs typeface="Times New Roman" pitchFamily="18" charset="0"/>
                  </a:rPr>
                  <a:t>(</a:t>
                </a:r>
                <a14:m>
                  <m:oMath xmlns:m="http://schemas.openxmlformats.org/officeDocument/2006/math">
                    <m:sSub>
                      <m:sSubPr>
                        <m:ctrlPr>
                          <a:rPr lang="ro-RO" sz="2000" i="1">
                            <a:solidFill>
                              <a:schemeClr val="tx1"/>
                            </a:solidFill>
                            <a:latin typeface="Cambria Math"/>
                            <a:cs typeface="Times New Roman" pitchFamily="18" charset="0"/>
                          </a:rPr>
                        </m:ctrlPr>
                      </m:sSubPr>
                      <m:e>
                        <m:sSup>
                          <m:sSupPr>
                            <m:ctrlPr>
                              <a:rPr lang="ro-RO" sz="2000" i="1">
                                <a:solidFill>
                                  <a:schemeClr val="tx1"/>
                                </a:solidFill>
                                <a:latin typeface="Cambria Math"/>
                                <a:cs typeface="Times New Roman" pitchFamily="18" charset="0"/>
                              </a:rPr>
                            </m:ctrlPr>
                          </m:sSupPr>
                          <m:e>
                            <m:r>
                              <a:rPr lang="en-US" sz="2000" b="0" i="1">
                                <a:solidFill>
                                  <a:schemeClr val="tx1"/>
                                </a:solidFill>
                                <a:latin typeface="Cambria Math"/>
                                <a:cs typeface="Times New Roman" pitchFamily="18" charset="0"/>
                              </a:rPr>
                              <m:t>𝐸</m:t>
                            </m:r>
                          </m:e>
                          <m:sup>
                            <m:r>
                              <a:rPr lang="en-US" sz="2000" b="0" i="1">
                                <a:solidFill>
                                  <a:schemeClr val="tx1"/>
                                </a:solidFill>
                                <a:latin typeface="Cambria Math"/>
                                <a:cs typeface="Times New Roman" pitchFamily="18" charset="0"/>
                              </a:rPr>
                              <m:t>−</m:t>
                            </m:r>
                          </m:sup>
                        </m:sSup>
                      </m:e>
                      <m:sub>
                        <m:r>
                          <a:rPr lang="en-US" sz="2000" b="0" i="1">
                            <a:solidFill>
                              <a:schemeClr val="tx1"/>
                            </a:solidFill>
                            <a:latin typeface="Cambria Math"/>
                            <a:cs typeface="Times New Roman" pitchFamily="18" charset="0"/>
                          </a:rPr>
                          <m:t>𝑋</m:t>
                        </m:r>
                      </m:sub>
                    </m:sSub>
                  </m:oMath>
                </a14:m>
                <a:r>
                  <a:rPr lang="en-US" sz="2000" dirty="0">
                    <a:solidFill>
                      <a:schemeClr val="tx1"/>
                    </a:solidFill>
                    <a:latin typeface="Times New Roman" pitchFamily="18" charset="0"/>
                    <a:cs typeface="Times New Roman" pitchFamily="18" charset="0"/>
                  </a:rPr>
                  <a:t> | </a:t>
                </a:r>
                <a:r>
                  <a:rPr lang="ro-RO" sz="2000" i="1" dirty="0">
                    <a:solidFill>
                      <a:schemeClr val="tx1"/>
                    </a:solidFill>
                    <a:latin typeface="Times New Roman" pitchFamily="18" charset="0"/>
                    <a:cs typeface="Times New Roman" pitchFamily="18" charset="0"/>
                  </a:rPr>
                  <a:t>X</a:t>
                </a:r>
                <a:r>
                  <a:rPr lang="ro-RO" sz="2000" dirty="0">
                    <a:solidFill>
                      <a:schemeClr val="tx1"/>
                    </a:solidFill>
                    <a:latin typeface="Times New Roman" pitchFamily="18" charset="0"/>
                    <a:cs typeface="Times New Roman" pitchFamily="18" charset="0"/>
                  </a:rPr>
                  <a:t>)</a:t>
                </a:r>
                <a:r>
                  <a:rPr lang="ro-RO" sz="2000" dirty="0">
                    <a:solidFill>
                      <a:schemeClr val="tx1"/>
                    </a:solidFill>
                    <a:cs typeface="Times New Roman" pitchFamily="18" charset="0"/>
                  </a:rPr>
                  <a:t> </a:t>
                </a:r>
                <a14:m>
                  <m:oMath xmlns:m="http://schemas.openxmlformats.org/officeDocument/2006/math">
                    <m:nary>
                      <m:naryPr>
                        <m:chr m:val="∑"/>
                        <m:supHide m:val="on"/>
                        <m:ctrlPr>
                          <a:rPr lang="ro-RO" sz="2000" i="1" smtClean="0">
                            <a:solidFill>
                              <a:schemeClr val="tx1"/>
                            </a:solidFill>
                            <a:latin typeface="Cambria Math"/>
                            <a:cs typeface="Times New Roman" pitchFamily="18" charset="0"/>
                          </a:rPr>
                        </m:ctrlPr>
                      </m:naryPr>
                      <m:sub>
                        <m:r>
                          <m:rPr>
                            <m:brk m:alnAt="7"/>
                          </m:rPr>
                          <a:rPr lang="en-US" sz="2000" b="1" i="0" smtClean="0">
                            <a:solidFill>
                              <a:schemeClr val="tx1"/>
                            </a:solidFill>
                            <a:latin typeface="Cambria Math"/>
                            <a:cs typeface="Times New Roman" pitchFamily="18" charset="0"/>
                          </a:rPr>
                          <m:t>𝐮</m:t>
                        </m:r>
                      </m:sub>
                      <m:sup/>
                      <m:e>
                        <m:r>
                          <a:rPr lang="en-US" sz="2000" b="0" i="1" smtClean="0">
                            <a:solidFill>
                              <a:schemeClr val="tx1"/>
                            </a:solidFill>
                            <a:latin typeface="Cambria Math"/>
                            <a:cs typeface="Times New Roman" pitchFamily="18" charset="0"/>
                          </a:rPr>
                          <m:t>𝑃</m:t>
                        </m:r>
                        <m:d>
                          <m:dPr>
                            <m:ctrlPr>
                              <a:rPr lang="en-US" sz="2000" i="1" smtClean="0">
                                <a:solidFill>
                                  <a:schemeClr val="tx1"/>
                                </a:solidFill>
                                <a:latin typeface="Cambria Math"/>
                                <a:cs typeface="Times New Roman" pitchFamily="18" charset="0"/>
                              </a:rPr>
                            </m:ctrlPr>
                          </m:dPr>
                          <m:e>
                            <m:r>
                              <a:rPr lang="en-US" sz="2000" b="0" i="1" smtClean="0">
                                <a:solidFill>
                                  <a:schemeClr val="tx1"/>
                                </a:solidFill>
                                <a:latin typeface="Cambria Math"/>
                                <a:cs typeface="Times New Roman" pitchFamily="18" charset="0"/>
                              </a:rPr>
                              <m:t>𝑋</m:t>
                            </m:r>
                            <m:r>
                              <a:rPr lang="en-US" sz="2000" b="0" i="1" smtClean="0">
                                <a:solidFill>
                                  <a:schemeClr val="tx1"/>
                                </a:solidFill>
                                <a:latin typeface="Cambria Math"/>
                                <a:cs typeface="Times New Roman" pitchFamily="18" charset="0"/>
                              </a:rPr>
                              <m:t>|</m:t>
                            </m:r>
                            <m:r>
                              <a:rPr lang="en-US" sz="2000" b="1" i="0" smtClean="0">
                                <a:solidFill>
                                  <a:schemeClr val="tx1"/>
                                </a:solidFill>
                                <a:latin typeface="Cambria Math"/>
                                <a:cs typeface="Times New Roman" pitchFamily="18" charset="0"/>
                              </a:rPr>
                              <m:t>𝐮</m:t>
                            </m:r>
                          </m:e>
                        </m:d>
                      </m:e>
                    </m:nary>
                    <m:nary>
                      <m:naryPr>
                        <m:chr m:val="∏"/>
                        <m:ctrlPr>
                          <a:rPr lang="ro-RO" sz="2000" i="1">
                            <a:solidFill>
                              <a:schemeClr val="tx1"/>
                            </a:solidFill>
                            <a:latin typeface="Cambria Math"/>
                            <a:cs typeface="Times New Roman" pitchFamily="18" charset="0"/>
                          </a:rPr>
                        </m:ctrlPr>
                      </m:naryPr>
                      <m:sub>
                        <m:r>
                          <m:rPr>
                            <m:brk m:alnAt="23"/>
                          </m:rPr>
                          <a:rPr lang="en-US" sz="2000" b="0" i="1">
                            <a:solidFill>
                              <a:schemeClr val="tx1"/>
                            </a:solidFill>
                            <a:latin typeface="Cambria Math"/>
                            <a:cs typeface="Times New Roman" pitchFamily="18" charset="0"/>
                          </a:rPr>
                          <m:t>𝑖</m:t>
                        </m:r>
                        <m:r>
                          <a:rPr lang="en-US" sz="2000" b="0" i="1">
                            <a:solidFill>
                              <a:schemeClr val="tx1"/>
                            </a:solidFill>
                            <a:latin typeface="Cambria Math"/>
                            <a:cs typeface="Times New Roman" pitchFamily="18" charset="0"/>
                          </a:rPr>
                          <m:t>=1</m:t>
                        </m:r>
                      </m:sub>
                      <m:sup>
                        <m:r>
                          <a:rPr lang="en-US" sz="2000" b="0" i="1">
                            <a:solidFill>
                              <a:schemeClr val="tx1"/>
                            </a:solidFill>
                            <a:latin typeface="Cambria Math"/>
                            <a:cs typeface="Times New Roman" pitchFamily="18" charset="0"/>
                          </a:rPr>
                          <m:t>𝑚</m:t>
                        </m:r>
                      </m:sup>
                      <m:e>
                        <m:r>
                          <a:rPr lang="en-US" sz="2000" b="0" i="1">
                            <a:solidFill>
                              <a:schemeClr val="tx1"/>
                            </a:solidFill>
                            <a:latin typeface="Cambria Math"/>
                            <a:cs typeface="Times New Roman" pitchFamily="18" charset="0"/>
                          </a:rPr>
                          <m:t>𝑃</m:t>
                        </m:r>
                        <m:d>
                          <m:dPr>
                            <m:ctrlPr>
                              <a:rPr lang="en-US" sz="2000" i="1">
                                <a:solidFill>
                                  <a:schemeClr val="tx1"/>
                                </a:solidFill>
                                <a:latin typeface="Cambria Math"/>
                                <a:cs typeface="Times New Roman" pitchFamily="18" charset="0"/>
                              </a:rPr>
                            </m:ctrlPr>
                          </m:dPr>
                          <m:e>
                            <m:d>
                              <m:dPr>
                                <m:begChr m:val="{"/>
                                <m:endChr m:val="}"/>
                                <m:ctrlPr>
                                  <a:rPr lang="en-US" sz="2000" i="1">
                                    <a:solidFill>
                                      <a:schemeClr val="tx1"/>
                                    </a:solidFill>
                                    <a:latin typeface="Cambria Math"/>
                                    <a:cs typeface="Times New Roman" pitchFamily="18" charset="0"/>
                                  </a:rPr>
                                </m:ctrlPr>
                              </m:dPr>
                              <m:e>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a:solidFill>
                                          <a:schemeClr val="tx1"/>
                                        </a:solidFill>
                                        <a:latin typeface="Cambria Math"/>
                                        <a:cs typeface="Times New Roman" pitchFamily="18" charset="0"/>
                                      </a:rPr>
                                      <m:t>𝑖</m:t>
                                    </m:r>
                                  </m:sub>
                                </m:sSub>
                                <m:r>
                                  <a:rPr lang="en-US" sz="2000" b="0" i="1">
                                    <a:solidFill>
                                      <a:schemeClr val="tx1"/>
                                    </a:solidFill>
                                    <a:latin typeface="Cambria Math"/>
                                    <a:cs typeface="Times New Roman" pitchFamily="18" charset="0"/>
                                  </a:rPr>
                                  <m:t>=</m:t>
                                </m:r>
                                <m:sSub>
                                  <m:sSubPr>
                                    <m:ctrlPr>
                                      <a:rPr lang="en-US" sz="2000" i="1">
                                        <a:solidFill>
                                          <a:schemeClr val="tx1"/>
                                        </a:solidFill>
                                        <a:latin typeface="Cambria Math"/>
                                        <a:cs typeface="Times New Roman" pitchFamily="18" charset="0"/>
                                      </a:rPr>
                                    </m:ctrlPr>
                                  </m:sSubPr>
                                  <m:e>
                                    <m:r>
                                      <a:rPr lang="en-US" sz="2000" b="0" i="1">
                                        <a:solidFill>
                                          <a:schemeClr val="tx1"/>
                                        </a:solidFill>
                                        <a:latin typeface="Cambria Math"/>
                                        <a:cs typeface="Times New Roman" pitchFamily="18" charset="0"/>
                                      </a:rPr>
                                      <m:t>𝑢</m:t>
                                    </m:r>
                                  </m:e>
                                  <m:sub>
                                    <m:r>
                                      <a:rPr lang="en-US" sz="2000" b="0" i="1">
                                        <a:solidFill>
                                          <a:schemeClr val="tx1"/>
                                        </a:solidFill>
                                        <a:latin typeface="Cambria Math"/>
                                        <a:cs typeface="Times New Roman" pitchFamily="18" charset="0"/>
                                      </a:rPr>
                                      <m:t>𝑖</m:t>
                                    </m:r>
                                  </m:sub>
                                </m:sSub>
                              </m:e>
                            </m:d>
                            <m:r>
                              <a:rPr lang="en-US" sz="2000" b="0" i="1">
                                <a:solidFill>
                                  <a:schemeClr val="tx1"/>
                                </a:solidFill>
                                <a:latin typeface="Cambria Math"/>
                                <a:cs typeface="Times New Roman" pitchFamily="18" charset="0"/>
                              </a:rPr>
                              <m:t>|</m:t>
                            </m:r>
                            <m:sSub>
                              <m:sSubPr>
                                <m:ctrlPr>
                                  <a:rPr lang="en-US" sz="2000" i="1">
                                    <a:solidFill>
                                      <a:schemeClr val="tx1"/>
                                    </a:solidFill>
                                    <a:latin typeface="Cambria Math"/>
                                    <a:cs typeface="Times New Roman" pitchFamily="18" charset="0"/>
                                  </a:rPr>
                                </m:ctrlPr>
                              </m:sSubPr>
                              <m:e>
                                <m:r>
                                  <a:rPr lang="en-US" sz="2000" b="0" i="1">
                                    <a:solidFill>
                                      <a:schemeClr val="tx1"/>
                                    </a:solidFill>
                                    <a:latin typeface="Cambria Math"/>
                                    <a:cs typeface="Times New Roman" pitchFamily="18" charset="0"/>
                                  </a:rPr>
                                  <m:t>𝐸</m:t>
                                </m:r>
                              </m:e>
                              <m:sub>
                                <m:sSub>
                                  <m:sSubPr>
                                    <m:ctrlPr>
                                      <a:rPr lang="ro-RO" sz="2000" i="1">
                                        <a:solidFill>
                                          <a:schemeClr val="tx1"/>
                                        </a:solidFill>
                                        <a:latin typeface="Cambria Math"/>
                                        <a:cs typeface="Times New Roman" pitchFamily="18" charset="0"/>
                                      </a:rPr>
                                    </m:ctrlPr>
                                  </m:sSubPr>
                                  <m:e>
                                    <m:r>
                                      <m:rPr>
                                        <m:nor/>
                                      </m:rPr>
                                      <a:rPr lang="ro-RO" sz="2000" i="1">
                                        <a:solidFill>
                                          <a:schemeClr val="tx1"/>
                                        </a:solidFill>
                                        <a:latin typeface="Times New Roman" pitchFamily="18" charset="0"/>
                                        <a:cs typeface="Times New Roman" pitchFamily="18" charset="0"/>
                                      </a:rPr>
                                      <m:t>U</m:t>
                                    </m:r>
                                  </m:e>
                                  <m:sub>
                                    <m:r>
                                      <a:rPr lang="en-US" sz="2000" b="0" i="1">
                                        <a:solidFill>
                                          <a:schemeClr val="tx1"/>
                                        </a:solidFill>
                                        <a:latin typeface="Cambria Math"/>
                                        <a:cs typeface="Times New Roman" pitchFamily="18" charset="0"/>
                                      </a:rPr>
                                      <m:t>𝑖</m:t>
                                    </m:r>
                                  </m:sub>
                                </m:sSub>
                                <m:r>
                                  <a:rPr lang="en-US" sz="2000" b="0" i="1">
                                    <a:solidFill>
                                      <a:schemeClr val="tx1"/>
                                    </a:solidFill>
                                    <a:latin typeface="Cambria Math"/>
                                    <a:cs typeface="Times New Roman" pitchFamily="18" charset="0"/>
                                  </a:rPr>
                                  <m:t>\</m:t>
                                </m:r>
                                <m:r>
                                  <a:rPr lang="en-US" sz="2000" b="0" i="1">
                                    <a:solidFill>
                                      <a:schemeClr val="tx1"/>
                                    </a:solidFill>
                                    <a:latin typeface="Cambria Math"/>
                                    <a:cs typeface="Times New Roman" pitchFamily="18" charset="0"/>
                                  </a:rPr>
                                  <m:t>𝑋</m:t>
                                </m:r>
                              </m:sub>
                            </m:sSub>
                          </m:e>
                        </m:d>
                      </m:e>
                    </m:nary>
                  </m:oMath>
                </a14:m>
                <a:endParaRPr lang="en-US" sz="2000" dirty="0">
                  <a:solidFill>
                    <a:schemeClr val="tx1"/>
                  </a:solidFill>
                  <a:latin typeface="Times New Roman" pitchFamily="18" charset="0"/>
                  <a:cs typeface="Times New Roman" pitchFamily="18" charset="0"/>
                </a:endParaRPr>
              </a:p>
            </p:txBody>
          </p:sp>
        </mc:Choice>
        <mc:Fallback xmlns="">
          <p:sp>
            <p:nvSpPr>
              <p:cNvPr id="4"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751" r="-751"/>
                </a:stretch>
              </a:blipFill>
            </p:spPr>
            <p:txBody>
              <a:bodyPr/>
              <a:lstStyle/>
              <a:p>
                <a:r>
                  <a:rPr lang="en-US">
                    <a:noFill/>
                  </a:rPr>
                  <a:t> </a:t>
                </a:r>
              </a:p>
            </p:txBody>
          </p:sp>
        </mc:Fallback>
      </mc:AlternateContent>
    </p:spTree>
    <p:extLst>
      <p:ext uri="{BB962C8B-B14F-4D97-AF65-F5344CB8AC3E}">
        <p14:creationId xmlns:p14="http://schemas.microsoft.com/office/powerpoint/2010/main" val="254626335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20000"/>
                  </a:lnSpc>
                  <a:spcBef>
                    <a:spcPts val="0"/>
                  </a:spcBef>
                </a:pPr>
                <a:r>
                  <a:rPr lang="en-US" sz="2400" b="1" dirty="0" smtClean="0">
                    <a:solidFill>
                      <a:schemeClr val="tx1"/>
                    </a:solidFill>
                    <a:latin typeface="Times New Roman" pitchFamily="18" charset="0"/>
                    <a:cs typeface="Times New Roman" pitchFamily="18" charset="0"/>
                  </a:rPr>
                  <a:t>C</a:t>
                </a:r>
                <a:r>
                  <a:rPr lang="ro-RO" sz="2400" b="1" dirty="0">
                    <a:solidFill>
                      <a:schemeClr val="tx1"/>
                    </a:solidFill>
                    <a:latin typeface="Times New Roman" pitchFamily="18" charset="0"/>
                    <a:cs typeface="Times New Roman" pitchFamily="18" charset="0"/>
                  </a:rPr>
                  <a:t>ontribuţia </a:t>
                </a:r>
                <a:r>
                  <a:rPr lang="ro-RO" sz="2400" b="1" dirty="0" smtClean="0">
                    <a:solidFill>
                      <a:schemeClr val="tx1"/>
                    </a:solidFill>
                    <a:latin typeface="Times New Roman" pitchFamily="18" charset="0"/>
                    <a:cs typeface="Times New Roman" pitchFamily="18" charset="0"/>
                  </a:rPr>
                  <a:t>mulţimii </a:t>
                </a:r>
                <a14:m>
                  <m:oMath xmlns:m="http://schemas.openxmlformats.org/officeDocument/2006/math">
                    <m:sSub>
                      <m:sSubPr>
                        <m:ctrlPr>
                          <a:rPr lang="ro-RO" sz="2400" b="1" i="1">
                            <a:solidFill>
                              <a:schemeClr val="tx1"/>
                            </a:solidFill>
                            <a:latin typeface="Cambria Math"/>
                            <a:cs typeface="Times New Roman" pitchFamily="18" charset="0"/>
                          </a:rPr>
                        </m:ctrlPr>
                      </m:sSubPr>
                      <m:e>
                        <m:sSup>
                          <m:sSupPr>
                            <m:ctrlPr>
                              <a:rPr lang="ro-RO" sz="2400" b="1" i="1">
                                <a:solidFill>
                                  <a:schemeClr val="tx1"/>
                                </a:solidFill>
                                <a:latin typeface="Cambria Math"/>
                                <a:cs typeface="Times New Roman" pitchFamily="18" charset="0"/>
                              </a:rPr>
                            </m:ctrlPr>
                          </m:sSupPr>
                          <m:e>
                            <m:r>
                              <a:rPr lang="en-US" sz="2400" b="1" i="1">
                                <a:solidFill>
                                  <a:schemeClr val="tx1"/>
                                </a:solidFill>
                                <a:latin typeface="Cambria Math"/>
                                <a:cs typeface="Times New Roman" pitchFamily="18" charset="0"/>
                              </a:rPr>
                              <m:t>𝑬</m:t>
                            </m:r>
                          </m:e>
                          <m:sup>
                            <m:r>
                              <a:rPr lang="en-US" sz="2400" b="1" i="1">
                                <a:solidFill>
                                  <a:schemeClr val="tx1"/>
                                </a:solidFill>
                                <a:latin typeface="Cambria Math"/>
                                <a:cs typeface="Times New Roman" pitchFamily="18" charset="0"/>
                              </a:rPr>
                              <m:t>−</m:t>
                            </m:r>
                          </m:sup>
                        </m:sSup>
                      </m:e>
                      <m:sub>
                        <m:r>
                          <a:rPr lang="en-US" sz="2400" b="1" i="1">
                            <a:solidFill>
                              <a:schemeClr val="tx1"/>
                            </a:solidFill>
                            <a:latin typeface="Cambria Math"/>
                            <a:cs typeface="Times New Roman" pitchFamily="18" charset="0"/>
                          </a:rPr>
                          <m:t>𝑿</m:t>
                        </m:r>
                      </m:sub>
                    </m:sSub>
                  </m:oMath>
                </a14:m>
                <a:r>
                  <a:rPr lang="ro-RO" sz="2400" b="1" dirty="0" smtClean="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se </a:t>
                </a:r>
                <a:r>
                  <a:rPr lang="ro-RO" sz="2400" b="1" dirty="0" smtClean="0">
                    <a:solidFill>
                      <a:schemeClr val="tx1"/>
                    </a:solidFill>
                    <a:latin typeface="Times New Roman" pitchFamily="18" charset="0"/>
                    <a:cs typeface="Times New Roman" pitchFamily="18" charset="0"/>
                  </a:rPr>
                  <a:t>obţine </a:t>
                </a:r>
                <a:r>
                  <a:rPr lang="ro-RO" sz="2400" b="1" dirty="0">
                    <a:solidFill>
                      <a:schemeClr val="tx1"/>
                    </a:solidFill>
                    <a:latin typeface="Times New Roman" pitchFamily="18" charset="0"/>
                    <a:cs typeface="Times New Roman" pitchFamily="18" charset="0"/>
                  </a:rPr>
                  <a:t>ca fiind</a:t>
                </a:r>
                <a:r>
                  <a:rPr lang="ro-RO" sz="2400" b="1" dirty="0" smtClean="0">
                    <a:solidFill>
                      <a:schemeClr val="tx1"/>
                    </a:solidFill>
                    <a:latin typeface="Times New Roman" pitchFamily="18" charset="0"/>
                    <a:cs typeface="Times New Roman" pitchFamily="18" charset="0"/>
                  </a:rPr>
                  <a:t>:</a:t>
                </a:r>
              </a:p>
              <a:p>
                <a:pPr>
                  <a:lnSpc>
                    <a:spcPct val="120000"/>
                  </a:lnSpc>
                  <a:spcBef>
                    <a:spcPts val="0"/>
                  </a:spcBef>
                  <a:tabLst>
                    <a:tab pos="6278563" algn="l"/>
                  </a:tabLst>
                </a:pPr>
                <a:r>
                  <a:rPr lang="ro-RO" sz="2400" i="1" dirty="0">
                    <a:solidFill>
                      <a:schemeClr val="tx1"/>
                    </a:solidFill>
                    <a:latin typeface="Times New Roman" pitchFamily="18" charset="0"/>
                    <a:cs typeface="Times New Roman" pitchFamily="18" charset="0"/>
                  </a:rPr>
                  <a:t>P</a:t>
                </a:r>
                <a:r>
                  <a:rPr lang="en-US" sz="2400" i="1" dirty="0">
                    <a:solidFill>
                      <a:schemeClr val="tx1"/>
                    </a:solidFill>
                    <a:latin typeface="Times New Roman" pitchFamily="18" charset="0"/>
                    <a:cs typeface="Times New Roman" pitchFamily="18" charset="0"/>
                  </a:rPr>
                  <a:t> </a:t>
                </a:r>
                <a:r>
                  <a:rPr lang="ro-RO" sz="2400" dirty="0" smtClean="0">
                    <a:solidFill>
                      <a:schemeClr val="tx1"/>
                    </a:solidFill>
                    <a:latin typeface="Times New Roman" pitchFamily="18" charset="0"/>
                    <a:cs typeface="Times New Roman" pitchFamily="18" charset="0"/>
                  </a:rPr>
                  <a:t>(</a:t>
                </a:r>
                <a14:m>
                  <m:oMath xmlns:m="http://schemas.openxmlformats.org/officeDocument/2006/math">
                    <m:sSub>
                      <m:sSubPr>
                        <m:ctrlPr>
                          <a:rPr lang="ro-RO" sz="2400" i="1">
                            <a:solidFill>
                              <a:schemeClr val="tx1"/>
                            </a:solidFill>
                            <a:latin typeface="Cambria Math"/>
                            <a:cs typeface="Times New Roman" pitchFamily="18" charset="0"/>
                          </a:rPr>
                        </m:ctrlPr>
                      </m:sSubPr>
                      <m:e>
                        <m:sSup>
                          <m:sSupPr>
                            <m:ctrlPr>
                              <a:rPr lang="ro-RO" sz="2400" i="1">
                                <a:solidFill>
                                  <a:schemeClr val="tx1"/>
                                </a:solidFill>
                                <a:latin typeface="Cambria Math"/>
                                <a:cs typeface="Times New Roman" pitchFamily="18" charset="0"/>
                              </a:rPr>
                            </m:ctrlPr>
                          </m:sSupPr>
                          <m:e>
                            <m:r>
                              <a:rPr lang="en-US" sz="2400" b="0" i="1">
                                <a:solidFill>
                                  <a:schemeClr val="tx1"/>
                                </a:solidFill>
                                <a:latin typeface="Cambria Math"/>
                                <a:cs typeface="Times New Roman" pitchFamily="18" charset="0"/>
                              </a:rPr>
                              <m:t>𝐸</m:t>
                            </m:r>
                          </m:e>
                          <m:sup>
                            <m:r>
                              <a:rPr lang="ro-RO" sz="2400" b="0" i="1" smtClean="0">
                                <a:solidFill>
                                  <a:schemeClr val="tx1"/>
                                </a:solidFill>
                                <a:latin typeface="Cambria Math"/>
                                <a:cs typeface="Times New Roman" pitchFamily="18" charset="0"/>
                              </a:rPr>
                              <m:t>−</m:t>
                            </m:r>
                          </m:sup>
                        </m:sSup>
                      </m:e>
                      <m:sub>
                        <m:r>
                          <a:rPr lang="en-US" sz="2400" b="0" i="1">
                            <a:solidFill>
                              <a:schemeClr val="tx1"/>
                            </a:solidFill>
                            <a:latin typeface="Cambria Math"/>
                            <a:cs typeface="Times New Roman" pitchFamily="18" charset="0"/>
                          </a:rPr>
                          <m:t>𝑋</m:t>
                        </m:r>
                      </m:sub>
                    </m:sSub>
                  </m:oMath>
                </a14:m>
                <a:r>
                  <a:rPr lang="en-US" sz="2400" dirty="0" smtClean="0">
                    <a:solidFill>
                      <a:schemeClr val="tx1"/>
                    </a:solidFill>
                    <a:latin typeface="Times New Roman" pitchFamily="18" charset="0"/>
                    <a:cs typeface="Times New Roman" pitchFamily="18" charset="0"/>
                  </a:rPr>
                  <a:t>|</a:t>
                </a:r>
                <a:r>
                  <a:rPr lang="en-US" sz="2400" i="1" dirty="0" smtClean="0">
                    <a:solidFill>
                      <a:schemeClr val="tx1"/>
                    </a:solidFill>
                    <a:latin typeface="Times New Roman" pitchFamily="18" charset="0"/>
                    <a:cs typeface="Times New Roman" pitchFamily="18" charset="0"/>
                  </a:rPr>
                  <a:t>X</a:t>
                </a:r>
                <a:r>
                  <a:rPr lang="ro-RO" sz="2400" dirty="0">
                    <a:solidFill>
                      <a:schemeClr val="tx1"/>
                    </a:solidFill>
                    <a:latin typeface="Times New Roman" pitchFamily="18" charset="0"/>
                    <a:cs typeface="Times New Roman" pitchFamily="18" charset="0"/>
                  </a:rPr>
                  <a:t>)</a:t>
                </a:r>
                <a14:m>
                  <m:oMath xmlns:m="http://schemas.openxmlformats.org/officeDocument/2006/math">
                    <m:r>
                      <a:rPr lang="ro-RO" sz="2400" b="0" i="1">
                        <a:solidFill>
                          <a:schemeClr val="tx1"/>
                        </a:solidFill>
                        <a:latin typeface="Cambria Math"/>
                        <a:cs typeface="Times New Roman" pitchFamily="18" charset="0"/>
                      </a:rPr>
                      <m:t>=</m:t>
                    </m:r>
                    <m:r>
                      <a:rPr lang="ro-RO" sz="2400" b="0" i="1" smtClean="0">
                        <a:solidFill>
                          <a:schemeClr val="tx1"/>
                        </a:solidFill>
                        <a:latin typeface="Cambria Math"/>
                        <a:cs typeface="Times New Roman" pitchFamily="18" charset="0"/>
                        <a:sym typeface="Symbol"/>
                      </a:rPr>
                      <m:t></m:t>
                    </m:r>
                    <m:nary>
                      <m:naryPr>
                        <m:chr m:val="∏"/>
                        <m:ctrlPr>
                          <a:rPr lang="ro-RO" sz="2400" i="1" smtClean="0">
                            <a:solidFill>
                              <a:schemeClr val="tx1"/>
                            </a:solidFill>
                            <a:latin typeface="Cambria Math"/>
                            <a:cs typeface="Times New Roman" pitchFamily="18" charset="0"/>
                            <a:sym typeface="Symbol"/>
                          </a:rPr>
                        </m:ctrlPr>
                      </m:naryPr>
                      <m:sub>
                        <m:r>
                          <m:rPr>
                            <m:brk m:alnAt="23"/>
                          </m:rPr>
                          <a:rPr lang="ro-RO" sz="2400" b="0" i="1" smtClean="0">
                            <a:solidFill>
                              <a:schemeClr val="tx1"/>
                            </a:solidFill>
                            <a:latin typeface="Cambria Math"/>
                            <a:cs typeface="Times New Roman" pitchFamily="18" charset="0"/>
                            <a:sym typeface="Symbol"/>
                          </a:rPr>
                          <m:t>𝑖</m:t>
                        </m:r>
                      </m:sub>
                      <m:sup/>
                      <m:e>
                        <m:nary>
                          <m:naryPr>
                            <m:chr m:val="∑"/>
                            <m:supHide m:val="on"/>
                            <m:ctrlPr>
                              <a:rPr lang="ro-RO" sz="2400" i="1" smtClean="0">
                                <a:solidFill>
                                  <a:schemeClr val="tx1"/>
                                </a:solidFill>
                                <a:latin typeface="Cambria Math"/>
                                <a:cs typeface="Times New Roman" pitchFamily="18" charset="0"/>
                                <a:sym typeface="Symbol"/>
                              </a:rPr>
                            </m:ctrlPr>
                          </m:naryPr>
                          <m:sub>
                            <m:sSub>
                              <m:sSubPr>
                                <m:ctrlPr>
                                  <a:rPr lang="ro-RO" sz="2400" i="1" smtClean="0">
                                    <a:solidFill>
                                      <a:schemeClr val="tx1"/>
                                    </a:solidFill>
                                    <a:latin typeface="Cambria Math"/>
                                    <a:cs typeface="Times New Roman" pitchFamily="18" charset="0"/>
                                    <a:sym typeface="Symbol"/>
                                  </a:rPr>
                                </m:ctrlPr>
                              </m:sSubPr>
                              <m:e>
                                <m:r>
                                  <a:rPr lang="ro-RO" sz="2400" b="0" i="1" smtClean="0">
                                    <a:solidFill>
                                      <a:schemeClr val="tx1"/>
                                    </a:solidFill>
                                    <a:latin typeface="Cambria Math"/>
                                    <a:cs typeface="Times New Roman" pitchFamily="18" charset="0"/>
                                    <a:sym typeface="Symbol"/>
                                  </a:rPr>
                                  <m:t>𝑦</m:t>
                                </m:r>
                              </m:e>
                              <m:sub>
                                <m:r>
                                  <a:rPr lang="ro-RO" sz="2400" b="0" i="1" smtClean="0">
                                    <a:solidFill>
                                      <a:schemeClr val="tx1"/>
                                    </a:solidFill>
                                    <a:latin typeface="Cambria Math"/>
                                    <a:cs typeface="Times New Roman" pitchFamily="18" charset="0"/>
                                    <a:sym typeface="Symbol"/>
                                  </a:rPr>
                                  <m:t>𝑖</m:t>
                                </m:r>
                              </m:sub>
                            </m:sSub>
                          </m:sub>
                          <m:sup/>
                          <m:e>
                            <m:r>
                              <a:rPr lang="ro-RO" sz="2400" b="0" i="1" smtClean="0">
                                <a:solidFill>
                                  <a:schemeClr val="tx1"/>
                                </a:solidFill>
                                <a:latin typeface="Cambria Math"/>
                                <a:cs typeface="Times New Roman" pitchFamily="18" charset="0"/>
                                <a:sym typeface="Symbol"/>
                              </a:rPr>
                              <m:t>𝑃</m:t>
                            </m:r>
                            <m:d>
                              <m:dPr>
                                <m:ctrlPr>
                                  <a:rPr lang="ro-RO" sz="2400" i="1" smtClean="0">
                                    <a:solidFill>
                                      <a:schemeClr val="tx1"/>
                                    </a:solidFill>
                                    <a:latin typeface="Cambria Math"/>
                                    <a:cs typeface="Times New Roman" pitchFamily="18" charset="0"/>
                                    <a:sym typeface="Symbol"/>
                                  </a:rPr>
                                </m:ctrlPr>
                              </m:dPr>
                              <m:e>
                                <m:sSub>
                                  <m:sSubPr>
                                    <m:ctrlPr>
                                      <a:rPr lang="ro-RO" sz="2400" i="1">
                                        <a:solidFill>
                                          <a:schemeClr val="tx1"/>
                                        </a:solidFill>
                                        <a:latin typeface="Cambria Math"/>
                                        <a:cs typeface="Times New Roman" pitchFamily="18" charset="0"/>
                                      </a:rPr>
                                    </m:ctrlPr>
                                  </m:sSubPr>
                                  <m:e>
                                    <m:sSup>
                                      <m:sSupPr>
                                        <m:ctrlPr>
                                          <a:rPr lang="ro-RO" sz="2400" i="1">
                                            <a:solidFill>
                                              <a:schemeClr val="tx1"/>
                                            </a:solidFill>
                                            <a:latin typeface="Cambria Math"/>
                                            <a:cs typeface="Times New Roman" pitchFamily="18" charset="0"/>
                                          </a:rPr>
                                        </m:ctrlPr>
                                      </m:sSupPr>
                                      <m:e>
                                        <m:r>
                                          <a:rPr lang="en-US" sz="2400" b="0" i="1">
                                            <a:solidFill>
                                              <a:schemeClr val="tx1"/>
                                            </a:solidFill>
                                            <a:latin typeface="Cambria Math"/>
                                            <a:cs typeface="Times New Roman" pitchFamily="18" charset="0"/>
                                          </a:rPr>
                                          <m:t>𝐸</m:t>
                                        </m:r>
                                      </m:e>
                                      <m:sup>
                                        <m:r>
                                          <a:rPr lang="ro-RO" sz="2400" b="0" i="1">
                                            <a:solidFill>
                                              <a:schemeClr val="tx1"/>
                                            </a:solidFill>
                                            <a:latin typeface="Cambria Math"/>
                                            <a:cs typeface="Times New Roman" pitchFamily="18" charset="0"/>
                                          </a:rPr>
                                          <m:t>−</m:t>
                                        </m:r>
                                      </m:sup>
                                    </m:sSup>
                                  </m:e>
                                  <m:sub>
                                    <m:sSub>
                                      <m:sSubPr>
                                        <m:ctrlPr>
                                          <a:rPr lang="en-US" sz="2400" i="1" smtClean="0">
                                            <a:solidFill>
                                              <a:schemeClr val="tx1"/>
                                            </a:solidFill>
                                            <a:latin typeface="Cambria Math"/>
                                            <a:cs typeface="Times New Roman" pitchFamily="18" charset="0"/>
                                          </a:rPr>
                                        </m:ctrlPr>
                                      </m:sSubPr>
                                      <m:e>
                                        <m:r>
                                          <a:rPr lang="ro-RO" sz="2400" b="0" i="1" smtClean="0">
                                            <a:solidFill>
                                              <a:schemeClr val="tx1"/>
                                            </a:solidFill>
                                            <a:latin typeface="Cambria Math"/>
                                            <a:cs typeface="Times New Roman" pitchFamily="18" charset="0"/>
                                          </a:rPr>
                                          <m:t>𝑌</m:t>
                                        </m:r>
                                      </m:e>
                                      <m:sub>
                                        <m:r>
                                          <a:rPr lang="ro-RO" sz="2400" b="0" i="1" smtClean="0">
                                            <a:solidFill>
                                              <a:schemeClr val="tx1"/>
                                            </a:solidFill>
                                            <a:latin typeface="Cambria Math"/>
                                            <a:cs typeface="Times New Roman" pitchFamily="18" charset="0"/>
                                          </a:rPr>
                                          <m:t>𝑖</m:t>
                                        </m:r>
                                      </m:sub>
                                    </m:sSub>
                                  </m:sub>
                                </m:sSub>
                                <m:r>
                                  <a:rPr lang="en-US" sz="2400" b="0" i="1" smtClean="0">
                                    <a:solidFill>
                                      <a:schemeClr val="tx1"/>
                                    </a:solidFill>
                                    <a:latin typeface="Cambria Math"/>
                                    <a:cs typeface="Times New Roman" pitchFamily="18" charset="0"/>
                                  </a:rPr>
                                  <m:t>|</m:t>
                                </m:r>
                                <m:sSub>
                                  <m:sSubPr>
                                    <m:ctrlPr>
                                      <a:rPr lang="en-US" sz="2400" i="1" smtClean="0">
                                        <a:solidFill>
                                          <a:schemeClr val="tx1"/>
                                        </a:solidFill>
                                        <a:latin typeface="Cambria Math"/>
                                        <a:cs typeface="Times New Roman" pitchFamily="18" charset="0"/>
                                      </a:rPr>
                                    </m:ctrlPr>
                                  </m:sSubPr>
                                  <m:e>
                                    <m:r>
                                      <a:rPr lang="en-US" sz="2400" b="0" i="1" smtClean="0">
                                        <a:solidFill>
                                          <a:schemeClr val="tx1"/>
                                        </a:solidFill>
                                        <a:latin typeface="Cambria Math"/>
                                        <a:cs typeface="Times New Roman" pitchFamily="18" charset="0"/>
                                      </a:rPr>
                                      <m:t>𝑦</m:t>
                                    </m:r>
                                  </m:e>
                                  <m:sub>
                                    <m:r>
                                      <a:rPr lang="en-US" sz="2400" b="0" i="1" smtClean="0">
                                        <a:solidFill>
                                          <a:schemeClr val="tx1"/>
                                        </a:solidFill>
                                        <a:latin typeface="Cambria Math"/>
                                        <a:cs typeface="Times New Roman" pitchFamily="18" charset="0"/>
                                      </a:rPr>
                                      <m:t>𝑖</m:t>
                                    </m:r>
                                  </m:sub>
                                </m:sSub>
                              </m:e>
                            </m:d>
                          </m:e>
                        </m:nary>
                      </m:e>
                    </m:nary>
                    <m:nary>
                      <m:naryPr>
                        <m:chr m:val="∑"/>
                        <m:ctrlPr>
                          <a:rPr lang="ro-RO" sz="2400" i="1" smtClean="0">
                            <a:solidFill>
                              <a:schemeClr val="tx1"/>
                            </a:solidFill>
                            <a:latin typeface="Cambria Math"/>
                            <a:cs typeface="Times New Roman" pitchFamily="18" charset="0"/>
                            <a:sym typeface="Symbol"/>
                          </a:rPr>
                        </m:ctrlPr>
                      </m:naryPr>
                      <m:sub>
                        <m:sSub>
                          <m:sSubPr>
                            <m:ctrlPr>
                              <a:rPr lang="ro-RO" sz="2400" i="1" smtClean="0">
                                <a:solidFill>
                                  <a:schemeClr val="tx1"/>
                                </a:solidFill>
                                <a:latin typeface="Cambria Math"/>
                                <a:cs typeface="Times New Roman" pitchFamily="18" charset="0"/>
                                <a:sym typeface="Symbol"/>
                              </a:rPr>
                            </m:ctrlPr>
                          </m:sSubPr>
                          <m:e>
                            <m:r>
                              <a:rPr lang="en-US" sz="2400" b="1" i="0" smtClean="0">
                                <a:solidFill>
                                  <a:schemeClr val="tx1"/>
                                </a:solidFill>
                                <a:latin typeface="Cambria Math"/>
                                <a:cs typeface="Times New Roman" pitchFamily="18" charset="0"/>
                                <a:sym typeface="Symbol"/>
                              </a:rPr>
                              <m:t>𝐳</m:t>
                            </m:r>
                          </m:e>
                          <m:sub>
                            <m:r>
                              <a:rPr lang="en-US" sz="2400" b="0" i="1" smtClean="0">
                                <a:solidFill>
                                  <a:schemeClr val="tx1"/>
                                </a:solidFill>
                                <a:latin typeface="Cambria Math"/>
                                <a:cs typeface="Times New Roman" pitchFamily="18" charset="0"/>
                                <a:sym typeface="Symbol"/>
                              </a:rPr>
                              <m:t>𝑖</m:t>
                            </m:r>
                          </m:sub>
                        </m:sSub>
                      </m:sub>
                      <m:sup/>
                      <m:e>
                        <m:r>
                          <a:rPr lang="en-US" sz="2400" b="0" i="1" smtClean="0">
                            <a:solidFill>
                              <a:schemeClr val="tx1"/>
                            </a:solidFill>
                            <a:latin typeface="Cambria Math"/>
                            <a:cs typeface="Times New Roman" pitchFamily="18" charset="0"/>
                            <a:sym typeface="Symbol"/>
                          </a:rPr>
                          <m:t>𝑃</m:t>
                        </m:r>
                        <m:d>
                          <m:dPr>
                            <m:ctrlPr>
                              <a:rPr lang="en-US" sz="2400" i="1" smtClean="0">
                                <a:solidFill>
                                  <a:schemeClr val="tx1"/>
                                </a:solidFill>
                                <a:latin typeface="Cambria Math"/>
                                <a:cs typeface="Times New Roman" pitchFamily="18" charset="0"/>
                                <a:sym typeface="Symbol"/>
                              </a:rPr>
                            </m:ctrlPr>
                          </m:dPr>
                          <m:e>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𝑦</m:t>
                                </m:r>
                              </m:e>
                              <m:sub>
                                <m:r>
                                  <a:rPr lang="en-US" sz="2400" b="0" i="1" smtClean="0">
                                    <a:solidFill>
                                      <a:schemeClr val="tx1"/>
                                    </a:solidFill>
                                    <a:latin typeface="Cambria Math"/>
                                    <a:cs typeface="Times New Roman" pitchFamily="18" charset="0"/>
                                    <a:sym typeface="Symbol"/>
                                  </a:rPr>
                                  <m:t>𝑖</m:t>
                                </m:r>
                              </m:sub>
                            </m:sSub>
                            <m:r>
                              <a:rPr lang="en-US" sz="2400" b="0" i="1" smtClean="0">
                                <a:solidFill>
                                  <a:schemeClr val="tx1"/>
                                </a:solidFill>
                                <a:latin typeface="Cambria Math"/>
                                <a:cs typeface="Times New Roman" pitchFamily="18" charset="0"/>
                                <a:sym typeface="Symbol"/>
                              </a:rPr>
                              <m:t>|</m:t>
                            </m:r>
                            <m:r>
                              <a:rPr lang="en-US" sz="2400" b="0" i="1" smtClean="0">
                                <a:solidFill>
                                  <a:schemeClr val="tx1"/>
                                </a:solidFill>
                                <a:latin typeface="Cambria Math"/>
                                <a:cs typeface="Times New Roman" pitchFamily="18" charset="0"/>
                                <a:sym typeface="Symbol"/>
                              </a:rPr>
                              <m:t>𝑋</m:t>
                            </m:r>
                            <m:r>
                              <a:rPr lang="en-US" sz="2400" b="0" i="1" smtClean="0">
                                <a:solidFill>
                                  <a:schemeClr val="tx1"/>
                                </a:solidFill>
                                <a:latin typeface="Cambria Math"/>
                                <a:cs typeface="Times New Roman" pitchFamily="18" charset="0"/>
                                <a:sym typeface="Symbol"/>
                              </a:rPr>
                              <m:t>,</m:t>
                            </m:r>
                            <m:sSub>
                              <m:sSubPr>
                                <m:ctrlPr>
                                  <a:rPr lang="en-US" sz="2400" i="1" smtClean="0">
                                    <a:solidFill>
                                      <a:schemeClr val="tx1"/>
                                    </a:solidFill>
                                    <a:latin typeface="Cambria Math"/>
                                    <a:cs typeface="Times New Roman" pitchFamily="18" charset="0"/>
                                    <a:sym typeface="Symbol"/>
                                  </a:rPr>
                                </m:ctrlPr>
                              </m:sSubPr>
                              <m:e>
                                <m:r>
                                  <a:rPr lang="en-US" sz="2400" b="1" i="0" smtClean="0">
                                    <a:solidFill>
                                      <a:schemeClr val="tx1"/>
                                    </a:solidFill>
                                    <a:latin typeface="Cambria Math"/>
                                    <a:cs typeface="Times New Roman" pitchFamily="18" charset="0"/>
                                    <a:sym typeface="Symbol"/>
                                  </a:rPr>
                                  <m:t>𝐳</m:t>
                                </m:r>
                              </m:e>
                              <m:sub>
                                <m:r>
                                  <a:rPr lang="en-US" sz="2400" b="0" i="1" smtClean="0">
                                    <a:solidFill>
                                      <a:schemeClr val="tx1"/>
                                    </a:solidFill>
                                    <a:latin typeface="Cambria Math"/>
                                    <a:cs typeface="Times New Roman" pitchFamily="18" charset="0"/>
                                    <a:sym typeface="Symbol"/>
                                  </a:rPr>
                                  <m:t>𝑖</m:t>
                                </m:r>
                              </m:sub>
                            </m:sSub>
                          </m:e>
                        </m:d>
                      </m:e>
                    </m:nary>
                    <m:nary>
                      <m:naryPr>
                        <m:chr m:val="∏"/>
                        <m:ctrlPr>
                          <a:rPr lang="ro-RO" sz="2400" i="1" smtClean="0">
                            <a:solidFill>
                              <a:schemeClr val="tx1"/>
                            </a:solidFill>
                            <a:latin typeface="Cambria Math"/>
                            <a:cs typeface="Times New Roman" pitchFamily="18" charset="0"/>
                            <a:sym typeface="Symbol"/>
                          </a:rPr>
                        </m:ctrlPr>
                      </m:naryPr>
                      <m:sub>
                        <m:r>
                          <m:rPr>
                            <m:brk m:alnAt="23"/>
                          </m:rPr>
                          <a:rPr lang="en-US" sz="2400" b="0" i="1" smtClean="0">
                            <a:solidFill>
                              <a:schemeClr val="tx1"/>
                            </a:solidFill>
                            <a:latin typeface="Cambria Math"/>
                            <a:cs typeface="Times New Roman" pitchFamily="18" charset="0"/>
                            <a:sym typeface="Symbol"/>
                          </a:rPr>
                          <m:t>𝑗</m:t>
                        </m:r>
                      </m:sub>
                      <m:sup/>
                      <m:e>
                        <m:r>
                          <a:rPr lang="en-US" sz="2400" b="0" i="1" smtClean="0">
                            <a:solidFill>
                              <a:schemeClr val="tx1"/>
                            </a:solidFill>
                            <a:latin typeface="Cambria Math"/>
                            <a:cs typeface="Times New Roman" pitchFamily="18" charset="0"/>
                            <a:sym typeface="Symbol"/>
                          </a:rPr>
                          <m:t>𝑃</m:t>
                        </m:r>
                        <m:d>
                          <m:dPr>
                            <m:ctrlPr>
                              <a:rPr lang="en-US" sz="2400" i="1" smtClean="0">
                                <a:solidFill>
                                  <a:schemeClr val="tx1"/>
                                </a:solidFill>
                                <a:latin typeface="Cambria Math"/>
                                <a:cs typeface="Times New Roman" pitchFamily="18" charset="0"/>
                                <a:sym typeface="Symbol"/>
                              </a:rPr>
                            </m:ctrlPr>
                          </m:dPr>
                          <m:e>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𝑧</m:t>
                                </m:r>
                              </m:e>
                              <m:sub>
                                <m:r>
                                  <a:rPr lang="en-US" sz="2400" b="0" i="1" smtClean="0">
                                    <a:solidFill>
                                      <a:schemeClr val="tx1"/>
                                    </a:solidFill>
                                    <a:latin typeface="Cambria Math"/>
                                    <a:cs typeface="Times New Roman" pitchFamily="18" charset="0"/>
                                    <a:sym typeface="Symbol"/>
                                  </a:rPr>
                                  <m:t>𝑖𝑗</m:t>
                                </m:r>
                              </m:sub>
                            </m:sSub>
                            <m:r>
                              <a:rPr lang="en-US" sz="2400" b="0" i="1" smtClean="0">
                                <a:solidFill>
                                  <a:schemeClr val="tx1"/>
                                </a:solidFill>
                                <a:latin typeface="Cambria Math"/>
                                <a:cs typeface="Times New Roman" pitchFamily="18" charset="0"/>
                                <a:sym typeface="Symbol"/>
                              </a:rPr>
                              <m:t>|</m:t>
                            </m:r>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𝐸</m:t>
                                </m:r>
                              </m:e>
                              <m:sub>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𝑍</m:t>
                                    </m:r>
                                  </m:e>
                                  <m:sub>
                                    <m:r>
                                      <a:rPr lang="en-US" sz="2400" b="0" i="1" smtClean="0">
                                        <a:solidFill>
                                          <a:schemeClr val="tx1"/>
                                        </a:solidFill>
                                        <a:latin typeface="Cambria Math"/>
                                        <a:cs typeface="Times New Roman" pitchFamily="18" charset="0"/>
                                        <a:sym typeface="Symbol"/>
                                      </a:rPr>
                                      <m:t>𝑖𝑗</m:t>
                                    </m:r>
                                  </m:sub>
                                </m:sSub>
                                <m:r>
                                  <a:rPr lang="en-US" sz="2400" b="0" i="1" smtClean="0">
                                    <a:solidFill>
                                      <a:schemeClr val="tx1"/>
                                    </a:solidFill>
                                    <a:latin typeface="Cambria Math"/>
                                    <a:cs typeface="Times New Roman" pitchFamily="18" charset="0"/>
                                    <a:sym typeface="Symbol"/>
                                  </a:rPr>
                                  <m:t>\</m:t>
                                </m:r>
                                <m:sSub>
                                  <m:sSubPr>
                                    <m:ctrlPr>
                                      <a:rPr lang="en-US" sz="2400" i="1" smtClean="0">
                                        <a:solidFill>
                                          <a:schemeClr val="tx1"/>
                                        </a:solidFill>
                                        <a:latin typeface="Cambria Math"/>
                                        <a:cs typeface="Times New Roman" pitchFamily="18" charset="0"/>
                                        <a:sym typeface="Symbol"/>
                                      </a:rPr>
                                    </m:ctrlPr>
                                  </m:sSubPr>
                                  <m:e>
                                    <m:r>
                                      <a:rPr lang="en-US" sz="2400" b="0" i="1" smtClean="0">
                                        <a:solidFill>
                                          <a:schemeClr val="tx1"/>
                                        </a:solidFill>
                                        <a:latin typeface="Cambria Math"/>
                                        <a:cs typeface="Times New Roman" pitchFamily="18" charset="0"/>
                                        <a:sym typeface="Symbol"/>
                                      </a:rPr>
                                      <m:t>𝑌</m:t>
                                    </m:r>
                                  </m:e>
                                  <m:sub>
                                    <m:r>
                                      <a:rPr lang="en-US" sz="2400" b="0" i="1" smtClean="0">
                                        <a:solidFill>
                                          <a:schemeClr val="tx1"/>
                                        </a:solidFill>
                                        <a:latin typeface="Cambria Math"/>
                                        <a:cs typeface="Times New Roman" pitchFamily="18" charset="0"/>
                                        <a:sym typeface="Symbol"/>
                                      </a:rPr>
                                      <m:t>𝑖</m:t>
                                    </m:r>
                                  </m:sub>
                                </m:sSub>
                              </m:sub>
                            </m:sSub>
                          </m:e>
                        </m:d>
                      </m:e>
                    </m:nary>
                  </m:oMath>
                </a14:m>
                <a:endParaRPr lang="en-US" sz="2400" dirty="0">
                  <a:solidFill>
                    <a:schemeClr val="tx1"/>
                  </a:solidFill>
                  <a:latin typeface="Times New Roman" pitchFamily="18" charset="0"/>
                  <a:cs typeface="Times New Roman" pitchFamily="18" charset="0"/>
                </a:endParaRPr>
              </a:p>
              <a:p>
                <a:pPr algn="just">
                  <a:lnSpc>
                    <a:spcPct val="120000"/>
                  </a:lnSpc>
                  <a:spcBef>
                    <a:spcPts val="0"/>
                  </a:spcBef>
                </a:pPr>
                <a:r>
                  <a:rPr lang="en-US" sz="2400" b="1" dirty="0" smtClean="0">
                    <a:solidFill>
                      <a:schemeClr val="tx1"/>
                    </a:solidFill>
                    <a:latin typeface="Times New Roman" pitchFamily="18" charset="0"/>
                    <a:cs typeface="Times New Roman" pitchFamily="18" charset="0"/>
                  </a:rPr>
                  <a:t>Men</a:t>
                </a:r>
                <a:r>
                  <a:rPr lang="ro-RO" sz="2400" b="1" dirty="0" smtClean="0">
                    <a:solidFill>
                      <a:schemeClr val="tx1"/>
                    </a:solidFill>
                    <a:latin typeface="Times New Roman" pitchFamily="18" charset="0"/>
                    <a:cs typeface="Times New Roman" pitchFamily="18" charset="0"/>
                  </a:rPr>
                  <a:t>ţ</a:t>
                </a:r>
                <a:r>
                  <a:rPr lang="en-US" sz="2400" b="1" dirty="0" err="1" smtClean="0">
                    <a:solidFill>
                      <a:schemeClr val="tx1"/>
                    </a:solidFill>
                    <a:latin typeface="Times New Roman" pitchFamily="18" charset="0"/>
                    <a:cs typeface="Times New Roman" pitchFamily="18" charset="0"/>
                  </a:rPr>
                  <a:t>ionăm</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că</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en-US" sz="2400" b="1" dirty="0" err="1">
                    <a:solidFill>
                      <a:schemeClr val="tx1"/>
                    </a:solidFill>
                    <a:latin typeface="Times New Roman" pitchFamily="18" charset="0"/>
                    <a:cs typeface="Times New Roman" pitchFamily="18" charset="0"/>
                  </a:rPr>
                  <a:t>Notaţia</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en-US" sz="2400" i="1">
                            <a:solidFill>
                              <a:schemeClr val="tx1"/>
                            </a:solidFill>
                            <a:latin typeface="Cambria Math"/>
                            <a:cs typeface="Times New Roman" pitchFamily="18" charset="0"/>
                          </a:rPr>
                        </m:ctrlPr>
                      </m:sSubPr>
                      <m:e>
                        <m:r>
                          <a:rPr lang="en-US" sz="2400" b="0" i="1">
                            <a:solidFill>
                              <a:schemeClr val="tx1"/>
                            </a:solidFill>
                            <a:latin typeface="Cambria Math"/>
                            <a:cs typeface="Times New Roman" pitchFamily="18" charset="0"/>
                          </a:rPr>
                          <m:t>𝐸</m:t>
                        </m:r>
                      </m:e>
                      <m:sub>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en-US" sz="2400" b="0" i="1">
                                <a:solidFill>
                                  <a:schemeClr val="tx1"/>
                                </a:solidFill>
                                <a:latin typeface="Cambria Math"/>
                                <a:cs typeface="Times New Roman" pitchFamily="18" charset="0"/>
                              </a:rPr>
                              <m:t>𝑖</m:t>
                            </m:r>
                          </m:sub>
                        </m:sSub>
                        <m:r>
                          <a:rPr lang="en-US" sz="2400" b="0" i="1">
                            <a:solidFill>
                              <a:schemeClr val="tx1"/>
                            </a:solidFill>
                            <a:latin typeface="Cambria Math"/>
                            <a:cs typeface="Times New Roman" pitchFamily="18" charset="0"/>
                          </a:rPr>
                          <m:t>\</m:t>
                        </m:r>
                        <m:r>
                          <a:rPr lang="en-US" sz="2400" b="0" i="1">
                            <a:solidFill>
                              <a:schemeClr val="tx1"/>
                            </a:solidFill>
                            <a:latin typeface="Cambria Math"/>
                            <a:cs typeface="Times New Roman" pitchFamily="18" charset="0"/>
                          </a:rPr>
                          <m:t>𝑋</m:t>
                        </m:r>
                      </m:sub>
                    </m:sSub>
                  </m:oMath>
                </a14:m>
                <a:r>
                  <a:rPr lang="en-US" sz="2400" dirty="0" smtClean="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este </a:t>
                </a:r>
                <a:r>
                  <a:rPr lang="en-US" sz="2400" b="1" dirty="0" err="1">
                    <a:solidFill>
                      <a:schemeClr val="tx1"/>
                    </a:solidFill>
                    <a:latin typeface="Times New Roman" pitchFamily="18" charset="0"/>
                    <a:cs typeface="Times New Roman" pitchFamily="18" charset="0"/>
                  </a:rPr>
                  <a:t>folosită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pentru</a:t>
                </a:r>
                <a:r>
                  <a:rPr lang="en-US" sz="2400" b="1" dirty="0">
                    <a:solidFill>
                      <a:schemeClr val="tx1"/>
                    </a:solidFill>
                    <a:latin typeface="Times New Roman" pitchFamily="18" charset="0"/>
                    <a:cs typeface="Times New Roman" pitchFamily="18" charset="0"/>
                  </a:rPr>
                  <a:t> a se face </a:t>
                </a:r>
                <a:r>
                  <a:rPr lang="en-US" sz="2400" b="1" dirty="0" err="1">
                    <a:solidFill>
                      <a:schemeClr val="tx1"/>
                    </a:solidFill>
                    <a:latin typeface="Times New Roman" pitchFamily="18" charset="0"/>
                    <a:cs typeface="Times New Roman" pitchFamily="18" charset="0"/>
                  </a:rPr>
                  <a:t>referire</a:t>
                </a:r>
                <a:r>
                  <a:rPr lang="en-US" sz="2400" b="1" dirty="0">
                    <a:solidFill>
                      <a:schemeClr val="tx1"/>
                    </a:solidFill>
                    <a:latin typeface="Times New Roman" pitchFamily="18" charset="0"/>
                    <a:cs typeface="Times New Roman" pitchFamily="18" charset="0"/>
                  </a:rPr>
                  <a:t> la </a:t>
                </a:r>
                <a:r>
                  <a:rPr lang="en-US" sz="2400" b="1" dirty="0" err="1">
                    <a:solidFill>
                      <a:schemeClr val="tx1"/>
                    </a:solidFill>
                    <a:latin typeface="Times New Roman" pitchFamily="18" charset="0"/>
                    <a:cs typeface="Times New Roman" pitchFamily="18" charset="0"/>
                  </a:rPr>
                  <a:t>toate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dovezile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conectate</a:t>
                </a:r>
                <a:r>
                  <a:rPr lang="en-US" sz="2400" b="1" dirty="0">
                    <a:solidFill>
                      <a:schemeClr val="tx1"/>
                    </a:solidFill>
                    <a:latin typeface="Times New Roman" pitchFamily="18" charset="0"/>
                    <a:cs typeface="Times New Roman" pitchFamily="18" charset="0"/>
                  </a:rPr>
                  <a:t> cu </a:t>
                </a:r>
                <a:r>
                  <a:rPr lang="en-US" sz="2400" b="1" dirty="0" err="1">
                    <a:solidFill>
                      <a:schemeClr val="tx1"/>
                    </a:solidFill>
                    <a:latin typeface="Times New Roman" pitchFamily="18" charset="0"/>
                    <a:cs typeface="Times New Roman" pitchFamily="18" charset="0"/>
                  </a:rPr>
                  <a:t>nodul</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en-US" sz="2400" b="0" i="1">
                            <a:solidFill>
                              <a:schemeClr val="tx1"/>
                            </a:solidFill>
                            <a:latin typeface="Cambria Math"/>
                            <a:cs typeface="Times New Roman" pitchFamily="18" charset="0"/>
                          </a:rPr>
                          <m:t>𝑖</m:t>
                        </m:r>
                      </m:sub>
                    </m:sSub>
                  </m:oMath>
                </a14:m>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mai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puţin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cele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prin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drumul</a:t>
                </a:r>
                <a:r>
                  <a:rPr lang="en-US" sz="2400" b="1" dirty="0">
                    <a:solidFill>
                      <a:schemeClr val="tx1"/>
                    </a:solidFill>
                    <a:latin typeface="Times New Roman" pitchFamily="18" charset="0"/>
                    <a:cs typeface="Times New Roman" pitchFamily="18" charset="0"/>
                  </a:rPr>
                  <a:t> de la </a:t>
                </a:r>
                <a:r>
                  <a:rPr lang="en-US" sz="2400" i="1" dirty="0" smtClean="0">
                    <a:solidFill>
                      <a:schemeClr val="tx1"/>
                    </a:solidFill>
                    <a:latin typeface="Times New Roman" pitchFamily="18" charset="0"/>
                    <a:cs typeface="Times New Roman" pitchFamily="18" charset="0"/>
                  </a:rPr>
                  <a:t>X</a:t>
                </a:r>
                <a:r>
                  <a:rPr lang="en-US"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en-US" sz="2400" b="1" dirty="0" smtClean="0">
                    <a:solidFill>
                      <a:schemeClr val="tx1"/>
                    </a:solidFill>
                    <a:latin typeface="Times New Roman" pitchFamily="18" charset="0"/>
                    <a:cs typeface="Times New Roman" pitchFamily="18" charset="0"/>
                  </a:rPr>
                  <a:t>U este </a:t>
                </a:r>
                <a:r>
                  <a:rPr lang="en-US" sz="2400" b="1" dirty="0" err="1">
                    <a:solidFill>
                      <a:schemeClr val="tx1"/>
                    </a:solidFill>
                    <a:latin typeface="Times New Roman" pitchFamily="18" charset="0"/>
                    <a:cs typeface="Times New Roman" pitchFamily="18" charset="0"/>
                  </a:rPr>
                  <a:t>vectorul</a:t>
                </a:r>
                <a:r>
                  <a:rPr lang="en-US" sz="2400" b="1" dirty="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părinţilor</a:t>
                </a:r>
                <a:r>
                  <a:rPr lang="en-US" sz="2400" b="1" dirty="0" smtClean="0">
                    <a:solidFill>
                      <a:schemeClr val="tx1"/>
                    </a:solidFill>
                    <a:latin typeface="Times New Roman" pitchFamily="18" charset="0"/>
                    <a:cs typeface="Times New Roman" pitchFamily="18" charset="0"/>
                  </a:rPr>
                  <a:t> </a:t>
                </a:r>
                <a14:m>
                  <m:oMath xmlns:m="http://schemas.openxmlformats.org/officeDocument/2006/math">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ro-RO" sz="2400" b="0" i="1">
                            <a:solidFill>
                              <a:schemeClr val="tx1"/>
                            </a:solidFill>
                            <a:latin typeface="Cambria Math"/>
                            <a:cs typeface="Times New Roman" pitchFamily="18" charset="0"/>
                          </a:rPr>
                          <m:t>1</m:t>
                        </m:r>
                      </m:sub>
                    </m:sSub>
                    <m:r>
                      <a:rPr lang="ro-RO" sz="2400" b="0" i="1">
                        <a:solidFill>
                          <a:schemeClr val="tx1"/>
                        </a:solidFill>
                        <a:latin typeface="Cambria Math"/>
                        <a:cs typeface="Times New Roman" pitchFamily="18" charset="0"/>
                      </a:rPr>
                      <m:t>…</m:t>
                    </m:r>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U</m:t>
                        </m:r>
                      </m:e>
                      <m:sub>
                        <m:r>
                          <a:rPr lang="ro-RO" sz="2400" b="0" i="1">
                            <a:solidFill>
                              <a:schemeClr val="tx1"/>
                            </a:solidFill>
                            <a:latin typeface="Cambria Math"/>
                            <a:cs typeface="Times New Roman" pitchFamily="18" charset="0"/>
                          </a:rPr>
                          <m:t>𝑚</m:t>
                        </m:r>
                      </m:sub>
                    </m:sSub>
                  </m:oMath>
                </a14:m>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şi</a:t>
                </a:r>
                <a:r>
                  <a:rPr lang="en-US" sz="2400" b="1" dirty="0" smtClean="0">
                    <a:solidFill>
                      <a:schemeClr val="tx1"/>
                    </a:solidFill>
                    <a:latin typeface="Times New Roman" pitchFamily="18" charset="0"/>
                    <a:cs typeface="Times New Roman" pitchFamily="18" charset="0"/>
                  </a:rPr>
                  <a:t> u </a:t>
                </a:r>
                <a:r>
                  <a:rPr lang="en-US" sz="2400" b="1" dirty="0" err="1" smtClean="0">
                    <a:solidFill>
                      <a:schemeClr val="tx1"/>
                    </a:solidFill>
                    <a:latin typeface="Times New Roman" pitchFamily="18" charset="0"/>
                    <a:cs typeface="Times New Roman" pitchFamily="18" charset="0"/>
                  </a:rPr>
                  <a:t>reprezint</a:t>
                </a:r>
                <a:r>
                  <a:rPr lang="ro-RO" sz="2400" b="1" dirty="0" smtClean="0">
                    <a:solidFill>
                      <a:schemeClr val="tx1"/>
                    </a:solidFill>
                    <a:latin typeface="Times New Roman" pitchFamily="18" charset="0"/>
                    <a:cs typeface="Times New Roman" pitchFamily="18" charset="0"/>
                  </a:rPr>
                  <a:t>ă</a:t>
                </a:r>
                <a:r>
                  <a:rPr lang="en-US" sz="2400" b="1" dirty="0" smtClean="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o </a:t>
                </a:r>
                <a:r>
                  <a:rPr lang="en-US" sz="2400" b="1" dirty="0" err="1">
                    <a:solidFill>
                      <a:schemeClr val="tx1"/>
                    </a:solidFill>
                    <a:latin typeface="Times New Roman" pitchFamily="18" charset="0"/>
                    <a:cs typeface="Times New Roman" pitchFamily="18" charset="0"/>
                  </a:rPr>
                  <a:t>atribuire</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valori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pentru</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aceştia</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en-US" sz="2400" b="1" dirty="0" smtClean="0">
                    <a:solidFill>
                      <a:schemeClr val="tx1"/>
                    </a:solidFill>
                    <a:latin typeface="Times New Roman" pitchFamily="18" charset="0"/>
                    <a:cs typeface="Times New Roman" pitchFamily="18" charset="0"/>
                  </a:rPr>
                  <a:t>Y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vectorul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fiilor</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ro-RO" sz="2400"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Y</m:t>
                        </m:r>
                      </m:e>
                      <m:sub>
                        <m:r>
                          <a:rPr lang="ro-RO" sz="2400" b="0" i="1">
                            <a:solidFill>
                              <a:schemeClr val="tx1"/>
                            </a:solidFill>
                            <a:latin typeface="Cambria Math"/>
                            <a:cs typeface="Times New Roman" pitchFamily="18" charset="0"/>
                          </a:rPr>
                          <m:t>1</m:t>
                        </m:r>
                      </m:sub>
                    </m:sSub>
                    <m:r>
                      <a:rPr lang="en-US" sz="2400" b="0" i="1" smtClean="0">
                        <a:solidFill>
                          <a:schemeClr val="tx1"/>
                        </a:solidFill>
                        <a:latin typeface="Cambria Math"/>
                        <a:cs typeface="Times New Roman" pitchFamily="18" charset="0"/>
                      </a:rPr>
                      <m:t>,</m:t>
                    </m:r>
                    <m:r>
                      <a:rPr lang="ro-RO" sz="2400" b="0" i="1">
                        <a:solidFill>
                          <a:schemeClr val="tx1"/>
                        </a:solidFill>
                        <a:latin typeface="Cambria Math"/>
                        <a:cs typeface="Times New Roman" pitchFamily="18" charset="0"/>
                      </a:rPr>
                      <m:t>…</m:t>
                    </m:r>
                    <m:sSub>
                      <m:sSubPr>
                        <m:ctrlPr>
                          <a:rPr lang="ro-RO" sz="2400" i="1">
                            <a:solidFill>
                              <a:schemeClr val="tx1"/>
                            </a:solidFill>
                            <a:latin typeface="Cambria Math"/>
                            <a:cs typeface="Times New Roman" pitchFamily="18" charset="0"/>
                          </a:rPr>
                        </m:ctrlPr>
                      </m:sSubPr>
                      <m:e>
                        <m:r>
                          <m:rPr>
                            <m:nor/>
                          </m:rPr>
                          <a:rPr lang="en-US" sz="2400" i="1" smtClean="0">
                            <a:solidFill>
                              <a:schemeClr val="tx1"/>
                            </a:solidFill>
                            <a:latin typeface="Cambria Math"/>
                            <a:cs typeface="Times New Roman" pitchFamily="18" charset="0"/>
                          </a:rPr>
                          <m:t>,</m:t>
                        </m:r>
                        <m:r>
                          <m:rPr>
                            <m:nor/>
                          </m:rPr>
                          <a:rPr lang="ro-RO" sz="2400" i="1">
                            <a:solidFill>
                              <a:schemeClr val="tx1"/>
                            </a:solidFill>
                            <a:latin typeface="Times New Roman" pitchFamily="18" charset="0"/>
                            <a:cs typeface="Times New Roman" pitchFamily="18" charset="0"/>
                          </a:rPr>
                          <m:t>Y</m:t>
                        </m:r>
                      </m:e>
                      <m:sub>
                        <m:r>
                          <a:rPr lang="en-US" sz="2400" b="0" i="1" smtClean="0">
                            <a:solidFill>
                              <a:schemeClr val="tx1"/>
                            </a:solidFill>
                            <a:latin typeface="Cambria Math"/>
                            <a:cs typeface="Times New Roman" pitchFamily="18" charset="0"/>
                          </a:rPr>
                          <m:t>𝑛</m:t>
                        </m:r>
                      </m:sub>
                    </m:sSub>
                  </m:oMath>
                </a14:m>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şi</a:t>
                </a:r>
                <a:r>
                  <a:rPr lang="en-US" sz="2400" b="1" dirty="0">
                    <a:solidFill>
                      <a:schemeClr val="tx1"/>
                    </a:solidFill>
                    <a:latin typeface="Times New Roman" pitchFamily="18" charset="0"/>
                    <a:cs typeface="Times New Roman" pitchFamily="18" charset="0"/>
                  </a:rPr>
                  <a:t> fie </a:t>
                </a:r>
                <a14:m>
                  <m:oMath xmlns:m="http://schemas.openxmlformats.org/officeDocument/2006/math">
                    <m:r>
                      <a:rPr lang="en-US" sz="2400" b="1" i="0" smtClean="0">
                        <a:solidFill>
                          <a:schemeClr val="tx1"/>
                        </a:solidFill>
                        <a:latin typeface="Cambria Math"/>
                        <a:cs typeface="Times New Roman" pitchFamily="18" charset="0"/>
                      </a:rPr>
                      <m:t>𝐲</m:t>
                    </m:r>
                    <m:r>
                      <a:rPr lang="en-US" sz="2400" b="0" i="1" smtClean="0">
                        <a:solidFill>
                          <a:schemeClr val="tx1"/>
                        </a:solidFill>
                        <a:latin typeface="Cambria Math"/>
                        <a:cs typeface="Times New Roman" pitchFamily="18" charset="0"/>
                      </a:rPr>
                      <m:t>=</m:t>
                    </m:r>
                    <m:d>
                      <m:dPr>
                        <m:ctrlPr>
                          <a:rPr lang="en-US" sz="2400" i="1" smtClean="0">
                            <a:solidFill>
                              <a:schemeClr val="tx1"/>
                            </a:solidFill>
                            <a:latin typeface="Cambria Math"/>
                            <a:cs typeface="Times New Roman" pitchFamily="18" charset="0"/>
                          </a:rPr>
                        </m:ctrlPr>
                      </m:dPr>
                      <m:e>
                        <m:sSub>
                          <m:sSubPr>
                            <m:ctrlPr>
                              <a:rPr lang="ro-RO" sz="2400" i="1">
                                <a:solidFill>
                                  <a:schemeClr val="tx1"/>
                                </a:solidFill>
                                <a:latin typeface="Cambria Math"/>
                                <a:cs typeface="Times New Roman" pitchFamily="18" charset="0"/>
                              </a:rPr>
                            </m:ctrlPr>
                          </m:sSubPr>
                          <m:e>
                            <m:r>
                              <m:rPr>
                                <m:nor/>
                              </m:rPr>
                              <a:rPr lang="en-US" sz="2400" i="1" smtClean="0">
                                <a:solidFill>
                                  <a:schemeClr val="tx1"/>
                                </a:solidFill>
                                <a:latin typeface="Times New Roman" pitchFamily="18" charset="0"/>
                                <a:cs typeface="Times New Roman" pitchFamily="18" charset="0"/>
                              </a:rPr>
                              <m:t>y</m:t>
                            </m:r>
                          </m:e>
                          <m:sub>
                            <m:r>
                              <a:rPr lang="ro-RO" sz="2400" b="0" i="1">
                                <a:solidFill>
                                  <a:schemeClr val="tx1"/>
                                </a:solidFill>
                                <a:latin typeface="Cambria Math"/>
                                <a:cs typeface="Times New Roman" pitchFamily="18" charset="0"/>
                              </a:rPr>
                              <m:t>1</m:t>
                            </m:r>
                          </m:sub>
                        </m:sSub>
                        <m:r>
                          <a:rPr lang="en-US" sz="2400" b="0" i="1" smtClean="0">
                            <a:solidFill>
                              <a:schemeClr val="tx1"/>
                            </a:solidFill>
                            <a:latin typeface="Cambria Math"/>
                            <a:cs typeface="Times New Roman" pitchFamily="18" charset="0"/>
                          </a:rPr>
                          <m:t>,</m:t>
                        </m:r>
                        <m:r>
                          <a:rPr lang="ro-RO" sz="2400" b="0" i="1">
                            <a:solidFill>
                              <a:schemeClr val="tx1"/>
                            </a:solidFill>
                            <a:latin typeface="Cambria Math"/>
                            <a:cs typeface="Times New Roman" pitchFamily="18" charset="0"/>
                          </a:rPr>
                          <m:t>…</m:t>
                        </m:r>
                        <m:r>
                          <a:rPr lang="en-US" sz="2400" b="0" i="1" smtClean="0">
                            <a:solidFill>
                              <a:schemeClr val="tx1"/>
                            </a:solidFill>
                            <a:latin typeface="Cambria Math"/>
                            <a:cs typeface="Times New Roman" pitchFamily="18" charset="0"/>
                          </a:rPr>
                          <m:t>,</m:t>
                        </m:r>
                        <m:sSub>
                          <m:sSubPr>
                            <m:ctrlPr>
                              <a:rPr lang="ro-RO" sz="2400" i="1">
                                <a:solidFill>
                                  <a:schemeClr val="tx1"/>
                                </a:solidFill>
                                <a:latin typeface="Cambria Math"/>
                                <a:cs typeface="Times New Roman" pitchFamily="18" charset="0"/>
                              </a:rPr>
                            </m:ctrlPr>
                          </m:sSubPr>
                          <m:e>
                            <m:r>
                              <m:rPr>
                                <m:nor/>
                              </m:rPr>
                              <a:rPr lang="en-US" sz="2400" i="1" smtClean="0">
                                <a:solidFill>
                                  <a:schemeClr val="tx1"/>
                                </a:solidFill>
                                <a:latin typeface="Times New Roman" pitchFamily="18" charset="0"/>
                                <a:cs typeface="Times New Roman" pitchFamily="18" charset="0"/>
                              </a:rPr>
                              <m:t>y</m:t>
                            </m:r>
                          </m:e>
                          <m:sub>
                            <m:r>
                              <a:rPr lang="en-US" sz="2400" b="0" i="1" smtClean="0">
                                <a:solidFill>
                                  <a:schemeClr val="tx1"/>
                                </a:solidFill>
                                <a:latin typeface="Cambria Math"/>
                                <a:cs typeface="Times New Roman" pitchFamily="18" charset="0"/>
                              </a:rPr>
                              <m:t>𝑛</m:t>
                            </m:r>
                          </m:sub>
                        </m:sSub>
                      </m:e>
                    </m:d>
                  </m:oMath>
                </a14:m>
                <a:r>
                  <a:rPr lang="en-US" sz="2400" dirty="0" smtClean="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o </a:t>
                </a:r>
                <a:r>
                  <a:rPr lang="en-US" sz="2400" b="1" dirty="0" err="1">
                    <a:solidFill>
                      <a:schemeClr val="tx1"/>
                    </a:solidFill>
                    <a:latin typeface="Times New Roman" pitchFamily="18" charset="0"/>
                    <a:cs typeface="Times New Roman" pitchFamily="18" charset="0"/>
                  </a:rPr>
                  <a:t>realizare</a:t>
                </a:r>
                <a:r>
                  <a:rPr lang="en-US" sz="2400" b="1" dirty="0">
                    <a:solidFill>
                      <a:schemeClr val="tx1"/>
                    </a:solidFill>
                    <a:latin typeface="Times New Roman" pitchFamily="18" charset="0"/>
                    <a:cs typeface="Times New Roman" pitchFamily="18" charset="0"/>
                  </a:rPr>
                  <a:t> a </a:t>
                </a:r>
                <a:r>
                  <a:rPr lang="en-US" sz="2400" b="1" dirty="0" err="1">
                    <a:solidFill>
                      <a:schemeClr val="tx1"/>
                    </a:solidFill>
                    <a:latin typeface="Times New Roman" pitchFamily="18" charset="0"/>
                    <a:cs typeface="Times New Roman" pitchFamily="18" charset="0"/>
                  </a:rPr>
                  <a:t>acestuia</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14:m>
                  <m:oMath xmlns:m="http://schemas.openxmlformats.org/officeDocument/2006/math">
                    <m:sSub>
                      <m:sSubPr>
                        <m:ctrlPr>
                          <a:rPr lang="en-US" sz="2400" b="1" i="1" smtClean="0">
                            <a:solidFill>
                              <a:schemeClr val="tx1"/>
                            </a:solidFill>
                            <a:latin typeface="Cambria Math"/>
                            <a:cs typeface="Times New Roman" pitchFamily="18" charset="0"/>
                          </a:rPr>
                        </m:ctrlPr>
                      </m:sSubPr>
                      <m:e>
                        <m:r>
                          <m:rPr>
                            <m:nor/>
                          </m:rPr>
                          <a:rPr lang="en-US" sz="2400" b="1" dirty="0">
                            <a:solidFill>
                              <a:schemeClr val="tx1"/>
                            </a:solidFill>
                            <a:latin typeface="Times New Roman" pitchFamily="18" charset="0"/>
                            <a:cs typeface="Times New Roman" pitchFamily="18" charset="0"/>
                          </a:rPr>
                          <m:t>Z</m:t>
                        </m:r>
                      </m:e>
                      <m:sub>
                        <m:r>
                          <a:rPr lang="en-US" sz="2400" b="1" i="1" smtClean="0">
                            <a:solidFill>
                              <a:schemeClr val="tx1"/>
                            </a:solidFill>
                            <a:latin typeface="Cambria Math"/>
                            <a:cs typeface="Times New Roman" pitchFamily="18" charset="0"/>
                          </a:rPr>
                          <m:t>𝒊</m:t>
                        </m:r>
                      </m:sub>
                    </m:sSub>
                  </m:oMath>
                </a14:m>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sunt</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părinţii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lui</a:t>
                </a:r>
                <a:r>
                  <a:rPr lang="en-US" sz="2400" b="1" dirty="0">
                    <a:solidFill>
                      <a:schemeClr val="tx1"/>
                    </a:solidFill>
                    <a:latin typeface="Times New Roman" pitchFamily="18" charset="0"/>
                    <a:cs typeface="Times New Roman" pitchFamily="18" charset="0"/>
                  </a:rPr>
                  <a:t> </a:t>
                </a:r>
                <a14:m>
                  <m:oMath xmlns:m="http://schemas.openxmlformats.org/officeDocument/2006/math">
                    <m:sSub>
                      <m:sSubPr>
                        <m:ctrlPr>
                          <a:rPr lang="ro-RO" sz="2400" b="1" i="1">
                            <a:solidFill>
                              <a:schemeClr val="tx1"/>
                            </a:solidFill>
                            <a:latin typeface="Cambria Math"/>
                            <a:cs typeface="Times New Roman" pitchFamily="18" charset="0"/>
                          </a:rPr>
                        </m:ctrlPr>
                      </m:sSubPr>
                      <m:e>
                        <m:r>
                          <m:rPr>
                            <m:nor/>
                          </m:rPr>
                          <a:rPr lang="ro-RO" sz="2400" i="1">
                            <a:solidFill>
                              <a:schemeClr val="tx1"/>
                            </a:solidFill>
                            <a:latin typeface="Times New Roman" pitchFamily="18" charset="0"/>
                            <a:cs typeface="Times New Roman" pitchFamily="18" charset="0"/>
                          </a:rPr>
                          <m:t>Y</m:t>
                        </m:r>
                      </m:e>
                      <m:sub>
                        <m:r>
                          <a:rPr lang="en-US" sz="2400" b="0" i="1" smtClean="0">
                            <a:solidFill>
                              <a:schemeClr val="tx1"/>
                            </a:solidFill>
                            <a:latin typeface="Cambria Math"/>
                            <a:cs typeface="Times New Roman" pitchFamily="18" charset="0"/>
                          </a:rPr>
                          <m:t>𝑖</m:t>
                        </m:r>
                      </m:sub>
                    </m:sSub>
                  </m:oMath>
                </a14:m>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alţii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decât</a:t>
                </a:r>
                <a:r>
                  <a:rPr lang="en-US" sz="2400" b="1" dirty="0">
                    <a:solidFill>
                      <a:schemeClr val="tx1"/>
                    </a:solidFill>
                    <a:latin typeface="Times New Roman" pitchFamily="18" charset="0"/>
                    <a:cs typeface="Times New Roman" pitchFamily="18" charset="0"/>
                  </a:rPr>
                  <a:t> </a:t>
                </a:r>
                <a:r>
                  <a:rPr lang="en-US" sz="2400" i="1" dirty="0" smtClean="0">
                    <a:solidFill>
                      <a:schemeClr val="tx1"/>
                    </a:solidFill>
                    <a:latin typeface="Times New Roman" pitchFamily="18" charset="0"/>
                    <a:cs typeface="Times New Roman" pitchFamily="18" charset="0"/>
                  </a:rPr>
                  <a:t>X</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şi</a:t>
                </a:r>
                <a:r>
                  <a:rPr lang="en-US" sz="2400" b="1" dirty="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fie </a:t>
                </a:r>
                <a14:m>
                  <m:oMath xmlns:m="http://schemas.openxmlformats.org/officeDocument/2006/math">
                    <m:sSub>
                      <m:sSubPr>
                        <m:ctrlPr>
                          <a:rPr lang="en-US" sz="2400" b="1" i="1">
                            <a:solidFill>
                              <a:schemeClr val="tx1"/>
                            </a:solidFill>
                            <a:latin typeface="Cambria Math"/>
                            <a:cs typeface="Times New Roman" pitchFamily="18" charset="0"/>
                          </a:rPr>
                        </m:ctrlPr>
                      </m:sSubPr>
                      <m:e>
                        <m:r>
                          <m:rPr>
                            <m:nor/>
                          </m:rPr>
                          <a:rPr lang="en-US" sz="2400" b="1" dirty="0">
                            <a:solidFill>
                              <a:schemeClr val="tx1"/>
                            </a:solidFill>
                            <a:latin typeface="Times New Roman" pitchFamily="18" charset="0"/>
                            <a:cs typeface="Times New Roman" pitchFamily="18" charset="0"/>
                          </a:rPr>
                          <m:t>z</m:t>
                        </m:r>
                      </m:e>
                      <m:sub>
                        <m:r>
                          <a:rPr lang="en-US" sz="2400" b="1" i="1">
                            <a:solidFill>
                              <a:schemeClr val="tx1"/>
                            </a:solidFill>
                            <a:latin typeface="Cambria Math"/>
                            <a:cs typeface="Times New Roman" pitchFamily="18" charset="0"/>
                          </a:rPr>
                          <m:t>𝒊</m:t>
                        </m:r>
                      </m:sub>
                    </m:sSub>
                  </m:oMath>
                </a14:m>
                <a:r>
                  <a:rPr lang="en-US" sz="2400" b="1" dirty="0">
                    <a:solidFill>
                      <a:schemeClr val="tx1"/>
                    </a:solidFill>
                    <a:latin typeface="Times New Roman" pitchFamily="18" charset="0"/>
                    <a:cs typeface="Times New Roman" pitchFamily="18" charset="0"/>
                  </a:rPr>
                  <a:t> o </a:t>
                </a:r>
                <a:r>
                  <a:rPr lang="en-US" sz="2400" b="1" dirty="0" err="1">
                    <a:solidFill>
                      <a:schemeClr val="tx1"/>
                    </a:solidFill>
                    <a:latin typeface="Times New Roman" pitchFamily="18" charset="0"/>
                    <a:cs typeface="Times New Roman" pitchFamily="18" charset="0"/>
                  </a:rPr>
                  <a:t>atribuire</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valori</a:t>
                </a:r>
                <a:r>
                  <a:rPr lang="en-US" sz="2400" b="1" dirty="0">
                    <a:solidFill>
                      <a:schemeClr val="tx1"/>
                    </a:solidFill>
                    <a:latin typeface="Times New Roman" pitchFamily="18" charset="0"/>
                    <a:cs typeface="Times New Roman" pitchFamily="18" charset="0"/>
                  </a:rPr>
                  <a:t> ale </a:t>
                </a:r>
                <a:r>
                  <a:rPr lang="en-US" sz="2400" b="1" dirty="0" err="1">
                    <a:solidFill>
                      <a:schemeClr val="tx1"/>
                    </a:solidFill>
                    <a:latin typeface="Times New Roman" pitchFamily="18" charset="0"/>
                    <a:cs typeface="Times New Roman" pitchFamily="18" charset="0"/>
                  </a:rPr>
                  <a:t>acestor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părinţi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vezi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figura</a:t>
                </a:r>
                <a:r>
                  <a:rPr lang="en-US" sz="2400" b="1" dirty="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urm</a:t>
                </a:r>
                <a:r>
                  <a:rPr lang="ro-RO" sz="2400" b="1" dirty="0" smtClean="0">
                    <a:solidFill>
                      <a:schemeClr val="tx1"/>
                    </a:solidFill>
                    <a:latin typeface="Times New Roman" pitchFamily="18" charset="0"/>
                    <a:cs typeface="Times New Roman" pitchFamily="18" charset="0"/>
                  </a:rPr>
                  <a:t>ă</a:t>
                </a:r>
                <a:r>
                  <a:rPr lang="en-US" sz="2400" b="1" dirty="0" err="1" smtClean="0">
                    <a:solidFill>
                      <a:schemeClr val="tx1"/>
                    </a:solidFill>
                    <a:latin typeface="Times New Roman" pitchFamily="18" charset="0"/>
                    <a:cs typeface="Times New Roman" pitchFamily="18" charset="0"/>
                  </a:rPr>
                  <a:t>toare</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093" r="-1093"/>
                </a:stretch>
              </a:blipFill>
            </p:spPr>
            <p:txBody>
              <a:bodyPr/>
              <a:lstStyle/>
              <a:p>
                <a:r>
                  <a:rPr lang="en-US">
                    <a:noFill/>
                  </a:rPr>
                  <a:t> </a:t>
                </a:r>
              </a:p>
            </p:txBody>
          </p:sp>
        </mc:Fallback>
      </mc:AlternateContent>
    </p:spTree>
    <p:extLst>
      <p:ext uri="{BB962C8B-B14F-4D97-AF65-F5344CB8AC3E}">
        <p14:creationId xmlns:p14="http://schemas.microsoft.com/office/powerpoint/2010/main" val="325207428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638935" y="796762"/>
            <a:ext cx="5866130" cy="5264476"/>
            <a:chOff x="2440" y="4482"/>
            <a:chExt cx="7020" cy="6300"/>
          </a:xfrm>
        </p:grpSpPr>
        <p:sp>
          <p:nvSpPr>
            <p:cNvPr id="4" name="Rectangle 3"/>
            <p:cNvSpPr>
              <a:spLocks noChangeArrowheads="1"/>
            </p:cNvSpPr>
            <p:nvPr/>
          </p:nvSpPr>
          <p:spPr bwMode="auto">
            <a:xfrm>
              <a:off x="2440" y="4482"/>
              <a:ext cx="7020" cy="6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5" name="Rectangle 4"/>
            <p:cNvSpPr>
              <a:spLocks noChangeArrowheads="1"/>
            </p:cNvSpPr>
            <p:nvPr/>
          </p:nvSpPr>
          <p:spPr bwMode="auto">
            <a:xfrm>
              <a:off x="2620" y="4662"/>
              <a:ext cx="6660" cy="198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6" name="Text Box 158"/>
            <p:cNvSpPr txBox="1">
              <a:spLocks noChangeArrowheads="1"/>
            </p:cNvSpPr>
            <p:nvPr/>
          </p:nvSpPr>
          <p:spPr bwMode="auto">
            <a:xfrm>
              <a:off x="8677" y="4841"/>
              <a:ext cx="590" cy="5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E</a:t>
              </a:r>
              <a:r>
                <a:rPr lang="en-US" sz="1100" b="1" baseline="-25000">
                  <a:effectLst/>
                  <a:latin typeface="Calibri"/>
                  <a:ea typeface="Calibri"/>
                  <a:cs typeface="Times New Roman"/>
                </a:rPr>
                <a:t>x</a:t>
              </a:r>
              <a:r>
                <a:rPr lang="en-US" sz="1100" b="1" baseline="30000">
                  <a:effectLst/>
                  <a:latin typeface="Calibri"/>
                  <a:ea typeface="Calibri"/>
                  <a:cs typeface="Times New Roman"/>
                </a:rPr>
                <a:t>+</a:t>
              </a:r>
              <a:endParaRPr lang="en-US" sz="1100">
                <a:effectLst/>
                <a:latin typeface="Calibri"/>
                <a:ea typeface="Calibri"/>
                <a:cs typeface="Times New Roman"/>
              </a:endParaRPr>
            </a:p>
          </p:txBody>
        </p:sp>
        <p:sp>
          <p:nvSpPr>
            <p:cNvPr id="7" name="Text Box 159"/>
            <p:cNvSpPr txBox="1">
              <a:spLocks noChangeArrowheads="1"/>
            </p:cNvSpPr>
            <p:nvPr/>
          </p:nvSpPr>
          <p:spPr bwMode="auto">
            <a:xfrm>
              <a:off x="5680" y="5382"/>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a:t>
              </a:r>
              <a:endParaRPr lang="en-US" sz="1100">
                <a:effectLst/>
                <a:latin typeface="Calibri"/>
                <a:ea typeface="Calibri"/>
                <a:cs typeface="Times New Roman"/>
              </a:endParaRPr>
            </a:p>
          </p:txBody>
        </p:sp>
        <p:sp>
          <p:nvSpPr>
            <p:cNvPr id="8" name="Oval 7"/>
            <p:cNvSpPr>
              <a:spLocks noChangeArrowheads="1"/>
            </p:cNvSpPr>
            <p:nvPr/>
          </p:nvSpPr>
          <p:spPr bwMode="auto">
            <a:xfrm>
              <a:off x="5413" y="6825"/>
              <a:ext cx="1080" cy="720"/>
            </a:xfrm>
            <a:prstGeom prst="ellipse">
              <a:avLst/>
            </a:prstGeom>
            <a:solidFill>
              <a:srgbClr val="C0C0C0"/>
            </a:solidFill>
            <a:ln w="9525">
              <a:solidFill>
                <a:srgbClr val="000000"/>
              </a:solidFill>
              <a:round/>
              <a:headEnd/>
              <a:tailEnd/>
            </a:ln>
          </p:spPr>
          <p:txBody>
            <a:bodyPr rot="0" vert="horz" wrap="square" lIns="108000" tIns="82800" rIns="91440" bIns="45720" anchor="t" anchorCtr="0" upright="1">
              <a:noAutofit/>
            </a:bodyPr>
            <a:lstStyle/>
            <a:p>
              <a:pPr>
                <a:lnSpc>
                  <a:spcPct val="115000"/>
                </a:lnSpc>
                <a:spcAft>
                  <a:spcPts val="1000"/>
                </a:spcAft>
              </a:pPr>
              <a:r>
                <a:rPr lang="en-US" sz="1100" b="1">
                  <a:effectLst/>
                  <a:latin typeface="Calibri"/>
                  <a:ea typeface="Calibri"/>
                  <a:cs typeface="Times New Roman"/>
                </a:rPr>
                <a:t>   X</a:t>
              </a:r>
              <a:endParaRPr lang="en-US" sz="1100">
                <a:effectLst/>
                <a:latin typeface="Calibri"/>
                <a:ea typeface="Calibri"/>
                <a:cs typeface="Times New Roman"/>
              </a:endParaRPr>
            </a:p>
          </p:txBody>
        </p:sp>
        <p:sp>
          <p:nvSpPr>
            <p:cNvPr id="9" name="Rectangle 8"/>
            <p:cNvSpPr>
              <a:spLocks noChangeArrowheads="1"/>
            </p:cNvSpPr>
            <p:nvPr/>
          </p:nvSpPr>
          <p:spPr bwMode="auto">
            <a:xfrm>
              <a:off x="2620" y="7722"/>
              <a:ext cx="6660" cy="2880"/>
            </a:xfrm>
            <a:prstGeom prst="rect">
              <a:avLst/>
            </a:prstGeom>
            <a:solidFill>
              <a:srgbClr val="FFFFFF"/>
            </a:solidFill>
            <a:ln w="19050">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0" name="Text Box 162"/>
            <p:cNvSpPr txBox="1">
              <a:spLocks noChangeArrowheads="1"/>
            </p:cNvSpPr>
            <p:nvPr/>
          </p:nvSpPr>
          <p:spPr bwMode="auto">
            <a:xfrm>
              <a:off x="5680" y="8802"/>
              <a:ext cx="51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a:t>
              </a:r>
              <a:endParaRPr lang="en-US" sz="1100">
                <a:effectLst/>
                <a:latin typeface="Calibri"/>
                <a:ea typeface="Calibri"/>
                <a:cs typeface="Times New Roman"/>
              </a:endParaRPr>
            </a:p>
          </p:txBody>
        </p:sp>
        <p:grpSp>
          <p:nvGrpSpPr>
            <p:cNvPr id="11" name="Group 10"/>
            <p:cNvGrpSpPr>
              <a:grpSpLocks/>
            </p:cNvGrpSpPr>
            <p:nvPr/>
          </p:nvGrpSpPr>
          <p:grpSpPr bwMode="auto">
            <a:xfrm>
              <a:off x="3160" y="7431"/>
              <a:ext cx="2520" cy="2991"/>
              <a:chOff x="3160" y="7431"/>
              <a:chExt cx="2520" cy="2991"/>
            </a:xfrm>
          </p:grpSpPr>
          <p:sp>
            <p:nvSpPr>
              <p:cNvPr id="42" name="Rectangle 41"/>
              <p:cNvSpPr>
                <a:spLocks noChangeArrowheads="1"/>
              </p:cNvSpPr>
              <p:nvPr/>
            </p:nvSpPr>
            <p:spPr bwMode="auto">
              <a:xfrm>
                <a:off x="3160" y="7902"/>
                <a:ext cx="2520" cy="2520"/>
              </a:xfrm>
              <a:prstGeom prst="rect">
                <a:avLst/>
              </a:prstGeom>
              <a:solidFill>
                <a:srgbClr val="FFFFFF"/>
              </a:solidFill>
              <a:ln w="9525">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43" name="Oval 42"/>
              <p:cNvSpPr>
                <a:spLocks noChangeArrowheads="1"/>
              </p:cNvSpPr>
              <p:nvPr/>
            </p:nvSpPr>
            <p:spPr bwMode="auto">
              <a:xfrm>
                <a:off x="4021" y="957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Y</a:t>
                </a:r>
                <a:r>
                  <a:rPr lang="en-US" sz="1100" b="1" baseline="-25000">
                    <a:effectLst/>
                    <a:latin typeface="Calibri"/>
                    <a:ea typeface="Calibri"/>
                    <a:cs typeface="Times New Roman"/>
                  </a:rPr>
                  <a:t>1</a:t>
                </a:r>
                <a:endParaRPr lang="en-US" sz="1100">
                  <a:effectLst/>
                  <a:latin typeface="Calibri"/>
                  <a:ea typeface="Calibri"/>
                  <a:cs typeface="Times New Roman"/>
                </a:endParaRPr>
              </a:p>
            </p:txBody>
          </p:sp>
          <p:sp>
            <p:nvSpPr>
              <p:cNvPr id="44" name="Oval 43"/>
              <p:cNvSpPr>
                <a:spLocks noChangeArrowheads="1"/>
              </p:cNvSpPr>
              <p:nvPr/>
            </p:nvSpPr>
            <p:spPr bwMode="auto">
              <a:xfrm>
                <a:off x="3700" y="80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Z</a:t>
                </a:r>
                <a:r>
                  <a:rPr lang="en-US" sz="1100" b="1" baseline="-25000">
                    <a:effectLst/>
                    <a:latin typeface="Calibri"/>
                    <a:ea typeface="Calibri"/>
                    <a:cs typeface="Times New Roman"/>
                  </a:rPr>
                  <a:t>1j</a:t>
                </a:r>
                <a:endParaRPr lang="en-US" sz="1100">
                  <a:effectLst/>
                  <a:latin typeface="Calibri"/>
                  <a:ea typeface="Calibri"/>
                  <a:cs typeface="Times New Roman"/>
                </a:endParaRPr>
              </a:p>
            </p:txBody>
          </p:sp>
          <p:sp>
            <p:nvSpPr>
              <p:cNvPr id="45" name="Freeform 44"/>
              <p:cNvSpPr>
                <a:spLocks/>
              </p:cNvSpPr>
              <p:nvPr/>
            </p:nvSpPr>
            <p:spPr bwMode="auto">
              <a:xfrm>
                <a:off x="4780" y="8082"/>
                <a:ext cx="384" cy="385"/>
              </a:xfrm>
              <a:custGeom>
                <a:avLst/>
                <a:gdLst>
                  <a:gd name="T0" fmla="*/ 384 w 384"/>
                  <a:gd name="T1" fmla="*/ 0 h 385"/>
                  <a:gd name="T2" fmla="*/ 0 w 384"/>
                  <a:gd name="T3" fmla="*/ 385 h 385"/>
                </a:gdLst>
                <a:ahLst/>
                <a:cxnLst>
                  <a:cxn ang="0">
                    <a:pos x="T0" y="T1"/>
                  </a:cxn>
                  <a:cxn ang="0">
                    <a:pos x="T2" y="T3"/>
                  </a:cxn>
                </a:cxnLst>
                <a:rect l="0" t="0" r="r" b="b"/>
                <a:pathLst>
                  <a:path w="384" h="385">
                    <a:moveTo>
                      <a:pt x="384" y="0"/>
                    </a:moveTo>
                    <a:lnTo>
                      <a:pt x="0" y="38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6" name="Freeform 45"/>
              <p:cNvSpPr>
                <a:spLocks/>
              </p:cNvSpPr>
              <p:nvPr/>
            </p:nvSpPr>
            <p:spPr bwMode="auto">
              <a:xfrm>
                <a:off x="3340" y="8082"/>
                <a:ext cx="368" cy="276"/>
              </a:xfrm>
              <a:custGeom>
                <a:avLst/>
                <a:gdLst>
                  <a:gd name="T0" fmla="*/ 0 w 368"/>
                  <a:gd name="T1" fmla="*/ 0 h 276"/>
                  <a:gd name="T2" fmla="*/ 368 w 368"/>
                  <a:gd name="T3" fmla="*/ 276 h 276"/>
                </a:gdLst>
                <a:ahLst/>
                <a:cxnLst>
                  <a:cxn ang="0">
                    <a:pos x="T0" y="T1"/>
                  </a:cxn>
                  <a:cxn ang="0">
                    <a:pos x="T2" y="T3"/>
                  </a:cxn>
                </a:cxnLst>
                <a:rect l="0" t="0" r="r" b="b"/>
                <a:pathLst>
                  <a:path w="368" h="276">
                    <a:moveTo>
                      <a:pt x="0" y="0"/>
                    </a:moveTo>
                    <a:lnTo>
                      <a:pt x="368" y="276"/>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7" name="Freeform 46"/>
              <p:cNvSpPr>
                <a:spLocks/>
              </p:cNvSpPr>
              <p:nvPr/>
            </p:nvSpPr>
            <p:spPr bwMode="auto">
              <a:xfrm>
                <a:off x="3404" y="8647"/>
                <a:ext cx="387" cy="615"/>
              </a:xfrm>
              <a:custGeom>
                <a:avLst/>
                <a:gdLst>
                  <a:gd name="T0" fmla="*/ 387 w 387"/>
                  <a:gd name="T1" fmla="*/ 0 h 615"/>
                  <a:gd name="T2" fmla="*/ 0 w 387"/>
                  <a:gd name="T3" fmla="*/ 615 h 615"/>
                </a:gdLst>
                <a:ahLst/>
                <a:cxnLst>
                  <a:cxn ang="0">
                    <a:pos x="T0" y="T1"/>
                  </a:cxn>
                  <a:cxn ang="0">
                    <a:pos x="T2" y="T3"/>
                  </a:cxn>
                </a:cxnLst>
                <a:rect l="0" t="0" r="r" b="b"/>
                <a:pathLst>
                  <a:path w="387" h="615">
                    <a:moveTo>
                      <a:pt x="387" y="0"/>
                    </a:moveTo>
                    <a:lnTo>
                      <a:pt x="0" y="61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8" name="Freeform 47"/>
              <p:cNvSpPr>
                <a:spLocks/>
              </p:cNvSpPr>
              <p:nvPr/>
            </p:nvSpPr>
            <p:spPr bwMode="auto">
              <a:xfrm>
                <a:off x="3508" y="10033"/>
                <a:ext cx="533" cy="270"/>
              </a:xfrm>
              <a:custGeom>
                <a:avLst/>
                <a:gdLst>
                  <a:gd name="T0" fmla="*/ 533 w 533"/>
                  <a:gd name="T1" fmla="*/ 0 h 270"/>
                  <a:gd name="T2" fmla="*/ 0 w 533"/>
                  <a:gd name="T3" fmla="*/ 270 h 270"/>
                </a:gdLst>
                <a:ahLst/>
                <a:cxnLst>
                  <a:cxn ang="0">
                    <a:pos x="T0" y="T1"/>
                  </a:cxn>
                  <a:cxn ang="0">
                    <a:pos x="T2" y="T3"/>
                  </a:cxn>
                </a:cxnLst>
                <a:rect l="0" t="0" r="r" b="b"/>
                <a:pathLst>
                  <a:path w="533" h="270">
                    <a:moveTo>
                      <a:pt x="533" y="0"/>
                    </a:moveTo>
                    <a:lnTo>
                      <a:pt x="0" y="27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9" name="Freeform 48"/>
              <p:cNvSpPr>
                <a:spLocks/>
              </p:cNvSpPr>
              <p:nvPr/>
            </p:nvSpPr>
            <p:spPr bwMode="auto">
              <a:xfrm>
                <a:off x="5084" y="10026"/>
                <a:ext cx="471" cy="313"/>
              </a:xfrm>
              <a:custGeom>
                <a:avLst/>
                <a:gdLst>
                  <a:gd name="T0" fmla="*/ 0 w 471"/>
                  <a:gd name="T1" fmla="*/ 0 h 313"/>
                  <a:gd name="T2" fmla="*/ 471 w 471"/>
                  <a:gd name="T3" fmla="*/ 313 h 313"/>
                </a:gdLst>
                <a:ahLst/>
                <a:cxnLst>
                  <a:cxn ang="0">
                    <a:pos x="T0" y="T1"/>
                  </a:cxn>
                  <a:cxn ang="0">
                    <a:pos x="T2" y="T3"/>
                  </a:cxn>
                </a:cxnLst>
                <a:rect l="0" t="0" r="r" b="b"/>
                <a:pathLst>
                  <a:path w="471" h="313">
                    <a:moveTo>
                      <a:pt x="0" y="0"/>
                    </a:moveTo>
                    <a:lnTo>
                      <a:pt x="471" y="31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0" name="Freeform 49"/>
              <p:cNvSpPr>
                <a:spLocks/>
              </p:cNvSpPr>
              <p:nvPr/>
            </p:nvSpPr>
            <p:spPr bwMode="auto">
              <a:xfrm>
                <a:off x="4187" y="8806"/>
                <a:ext cx="317" cy="763"/>
              </a:xfrm>
              <a:custGeom>
                <a:avLst/>
                <a:gdLst>
                  <a:gd name="T0" fmla="*/ 0 w 317"/>
                  <a:gd name="T1" fmla="*/ 0 h 763"/>
                  <a:gd name="T2" fmla="*/ 317 w 317"/>
                  <a:gd name="T3" fmla="*/ 763 h 763"/>
                </a:gdLst>
                <a:ahLst/>
                <a:cxnLst>
                  <a:cxn ang="0">
                    <a:pos x="T0" y="T1"/>
                  </a:cxn>
                  <a:cxn ang="0">
                    <a:pos x="T2" y="T3"/>
                  </a:cxn>
                </a:cxnLst>
                <a:rect l="0" t="0" r="r" b="b"/>
                <a:pathLst>
                  <a:path w="317" h="763">
                    <a:moveTo>
                      <a:pt x="0" y="0"/>
                    </a:moveTo>
                    <a:lnTo>
                      <a:pt x="317" y="76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1" name="Freeform 50"/>
              <p:cNvSpPr>
                <a:spLocks/>
              </p:cNvSpPr>
              <p:nvPr/>
            </p:nvSpPr>
            <p:spPr bwMode="auto">
              <a:xfrm>
                <a:off x="4587" y="9036"/>
                <a:ext cx="77" cy="533"/>
              </a:xfrm>
              <a:custGeom>
                <a:avLst/>
                <a:gdLst>
                  <a:gd name="T0" fmla="*/ 0 w 77"/>
                  <a:gd name="T1" fmla="*/ 0 h 533"/>
                  <a:gd name="T2" fmla="*/ 77 w 77"/>
                  <a:gd name="T3" fmla="*/ 533 h 533"/>
                </a:gdLst>
                <a:ahLst/>
                <a:cxnLst>
                  <a:cxn ang="0">
                    <a:pos x="T0" y="T1"/>
                  </a:cxn>
                  <a:cxn ang="0">
                    <a:pos x="T2" y="T3"/>
                  </a:cxn>
                </a:cxnLst>
                <a:rect l="0" t="0" r="r" b="b"/>
                <a:pathLst>
                  <a:path w="77" h="533">
                    <a:moveTo>
                      <a:pt x="0" y="0"/>
                    </a:moveTo>
                    <a:lnTo>
                      <a:pt x="77" y="53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52" name="Line 174"/>
              <p:cNvCxnSpPr/>
              <p:nvPr/>
            </p:nvCxnSpPr>
            <p:spPr bwMode="auto">
              <a:xfrm>
                <a:off x="4861" y="9086"/>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3" name="Freeform 52"/>
              <p:cNvSpPr>
                <a:spLocks/>
              </p:cNvSpPr>
              <p:nvPr/>
            </p:nvSpPr>
            <p:spPr bwMode="auto">
              <a:xfrm>
                <a:off x="5063" y="7431"/>
                <a:ext cx="493" cy="2350"/>
              </a:xfrm>
              <a:custGeom>
                <a:avLst/>
                <a:gdLst>
                  <a:gd name="T0" fmla="*/ 493 w 493"/>
                  <a:gd name="T1" fmla="*/ 0 h 2350"/>
                  <a:gd name="T2" fmla="*/ 0 w 493"/>
                  <a:gd name="T3" fmla="*/ 2350 h 2350"/>
                </a:gdLst>
                <a:ahLst/>
                <a:cxnLst>
                  <a:cxn ang="0">
                    <a:pos x="T0" y="T1"/>
                  </a:cxn>
                  <a:cxn ang="0">
                    <a:pos x="T2" y="T3"/>
                  </a:cxn>
                </a:cxnLst>
                <a:rect l="0" t="0" r="r" b="b"/>
                <a:pathLst>
                  <a:path w="493" h="2350">
                    <a:moveTo>
                      <a:pt x="493" y="0"/>
                    </a:moveTo>
                    <a:lnTo>
                      <a:pt x="0" y="235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sp>
          <p:nvSpPr>
            <p:cNvPr id="12" name="Text Box 176"/>
            <p:cNvSpPr txBox="1">
              <a:spLocks noChangeArrowheads="1"/>
            </p:cNvSpPr>
            <p:nvPr/>
          </p:nvSpPr>
          <p:spPr bwMode="auto">
            <a:xfrm>
              <a:off x="8677" y="7976"/>
              <a:ext cx="584"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a:ea typeface="Calibri"/>
                  <a:cs typeface="Times New Roman"/>
                </a:rPr>
                <a:t>E</a:t>
              </a:r>
              <a:r>
                <a:rPr lang="en-US" sz="1100" b="1" baseline="-25000">
                  <a:effectLst/>
                  <a:latin typeface="Calibri"/>
                  <a:ea typeface="Calibri"/>
                  <a:cs typeface="Times New Roman"/>
                </a:rPr>
                <a:t>x</a:t>
              </a:r>
              <a:r>
                <a:rPr lang="en-US" sz="1100" b="1" baseline="30000">
                  <a:effectLst/>
                  <a:latin typeface="Calibri"/>
                  <a:ea typeface="Calibri"/>
                  <a:cs typeface="Times New Roman"/>
                </a:rPr>
                <a:t>-</a:t>
              </a:r>
              <a:endParaRPr lang="en-US" sz="1100">
                <a:effectLst/>
                <a:latin typeface="Calibri"/>
                <a:ea typeface="Calibri"/>
                <a:cs typeface="Times New Roman"/>
              </a:endParaRPr>
            </a:p>
          </p:txBody>
        </p:sp>
        <p:grpSp>
          <p:nvGrpSpPr>
            <p:cNvPr id="13" name="Group 12"/>
            <p:cNvGrpSpPr>
              <a:grpSpLocks/>
            </p:cNvGrpSpPr>
            <p:nvPr/>
          </p:nvGrpSpPr>
          <p:grpSpPr bwMode="auto">
            <a:xfrm>
              <a:off x="6220" y="7407"/>
              <a:ext cx="2520" cy="3015"/>
              <a:chOff x="6220" y="7407"/>
              <a:chExt cx="2520" cy="3015"/>
            </a:xfrm>
          </p:grpSpPr>
          <p:sp>
            <p:nvSpPr>
              <p:cNvPr id="30" name="Rectangle 29"/>
              <p:cNvSpPr>
                <a:spLocks noChangeArrowheads="1"/>
              </p:cNvSpPr>
              <p:nvPr/>
            </p:nvSpPr>
            <p:spPr bwMode="auto">
              <a:xfrm>
                <a:off x="6220" y="7902"/>
                <a:ext cx="2520" cy="2520"/>
              </a:xfrm>
              <a:prstGeom prst="rect">
                <a:avLst/>
              </a:prstGeom>
              <a:solidFill>
                <a:srgbClr val="FFFFFF"/>
              </a:solidFill>
              <a:ln w="9525">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31" name="Oval 30"/>
              <p:cNvSpPr>
                <a:spLocks noChangeArrowheads="1"/>
              </p:cNvSpPr>
              <p:nvPr/>
            </p:nvSpPr>
            <p:spPr bwMode="auto">
              <a:xfrm>
                <a:off x="7120" y="80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Z</a:t>
                </a:r>
                <a:r>
                  <a:rPr lang="en-US" sz="1100" b="1" baseline="-25000">
                    <a:effectLst/>
                    <a:latin typeface="Calibri"/>
                    <a:ea typeface="Calibri"/>
                    <a:cs typeface="Times New Roman"/>
                  </a:rPr>
                  <a:t>nj</a:t>
                </a:r>
                <a:endParaRPr lang="en-US" sz="1100">
                  <a:effectLst/>
                  <a:latin typeface="Calibri"/>
                  <a:ea typeface="Calibri"/>
                  <a:cs typeface="Times New Roman"/>
                </a:endParaRPr>
              </a:p>
            </p:txBody>
          </p:sp>
          <p:sp>
            <p:nvSpPr>
              <p:cNvPr id="32" name="Oval 31"/>
              <p:cNvSpPr>
                <a:spLocks noChangeArrowheads="1"/>
              </p:cNvSpPr>
              <p:nvPr/>
            </p:nvSpPr>
            <p:spPr bwMode="auto">
              <a:xfrm>
                <a:off x="6824" y="9556"/>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Y</a:t>
                </a:r>
                <a:r>
                  <a:rPr lang="en-US" sz="1100" b="1" baseline="-25000">
                    <a:effectLst/>
                    <a:latin typeface="Calibri"/>
                    <a:ea typeface="Calibri"/>
                    <a:cs typeface="Times New Roman"/>
                  </a:rPr>
                  <a:t>n</a:t>
                </a:r>
                <a:endParaRPr lang="en-US" sz="1100">
                  <a:effectLst/>
                  <a:latin typeface="Calibri"/>
                  <a:ea typeface="Calibri"/>
                  <a:cs typeface="Times New Roman"/>
                </a:endParaRPr>
              </a:p>
            </p:txBody>
          </p:sp>
          <p:sp>
            <p:nvSpPr>
              <p:cNvPr id="33" name="Freeform 32"/>
              <p:cNvSpPr>
                <a:spLocks/>
              </p:cNvSpPr>
              <p:nvPr/>
            </p:nvSpPr>
            <p:spPr bwMode="auto">
              <a:xfrm>
                <a:off x="7418" y="8806"/>
                <a:ext cx="288" cy="748"/>
              </a:xfrm>
              <a:custGeom>
                <a:avLst/>
                <a:gdLst>
                  <a:gd name="T0" fmla="*/ 288 w 288"/>
                  <a:gd name="T1" fmla="*/ 0 h 748"/>
                  <a:gd name="T2" fmla="*/ 0 w 288"/>
                  <a:gd name="T3" fmla="*/ 748 h 748"/>
                </a:gdLst>
                <a:ahLst/>
                <a:cxnLst>
                  <a:cxn ang="0">
                    <a:pos x="T0" y="T1"/>
                  </a:cxn>
                  <a:cxn ang="0">
                    <a:pos x="T2" y="T3"/>
                  </a:cxn>
                </a:cxnLst>
                <a:rect l="0" t="0" r="r" b="b"/>
                <a:pathLst>
                  <a:path w="288" h="748">
                    <a:moveTo>
                      <a:pt x="288" y="0"/>
                    </a:moveTo>
                    <a:lnTo>
                      <a:pt x="0" y="748"/>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4" name="Line 182"/>
              <p:cNvCxnSpPr/>
              <p:nvPr/>
            </p:nvCxnSpPr>
            <p:spPr bwMode="auto">
              <a:xfrm>
                <a:off x="7724" y="9200"/>
                <a:ext cx="0" cy="44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5" name="Freeform 34"/>
              <p:cNvSpPr>
                <a:spLocks/>
              </p:cNvSpPr>
              <p:nvPr/>
            </p:nvSpPr>
            <p:spPr bwMode="auto">
              <a:xfrm>
                <a:off x="7899" y="9339"/>
                <a:ext cx="339" cy="513"/>
              </a:xfrm>
              <a:custGeom>
                <a:avLst/>
                <a:gdLst>
                  <a:gd name="T0" fmla="*/ 339 w 339"/>
                  <a:gd name="T1" fmla="*/ 0 h 513"/>
                  <a:gd name="T2" fmla="*/ 0 w 339"/>
                  <a:gd name="T3" fmla="*/ 513 h 513"/>
                </a:gdLst>
                <a:ahLst/>
                <a:cxnLst>
                  <a:cxn ang="0">
                    <a:pos x="T0" y="T1"/>
                  </a:cxn>
                  <a:cxn ang="0">
                    <a:pos x="T2" y="T3"/>
                  </a:cxn>
                </a:cxnLst>
                <a:rect l="0" t="0" r="r" b="b"/>
                <a:pathLst>
                  <a:path w="339" h="513">
                    <a:moveTo>
                      <a:pt x="339" y="0"/>
                    </a:moveTo>
                    <a:lnTo>
                      <a:pt x="0" y="51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6" name="Freeform 35"/>
              <p:cNvSpPr>
                <a:spLocks/>
              </p:cNvSpPr>
              <p:nvPr/>
            </p:nvSpPr>
            <p:spPr bwMode="auto">
              <a:xfrm>
                <a:off x="6328" y="10023"/>
                <a:ext cx="516" cy="257"/>
              </a:xfrm>
              <a:custGeom>
                <a:avLst/>
                <a:gdLst>
                  <a:gd name="T0" fmla="*/ 516 w 516"/>
                  <a:gd name="T1" fmla="*/ 0 h 257"/>
                  <a:gd name="T2" fmla="*/ 0 w 516"/>
                  <a:gd name="T3" fmla="*/ 257 h 257"/>
                </a:gdLst>
                <a:ahLst/>
                <a:cxnLst>
                  <a:cxn ang="0">
                    <a:pos x="T0" y="T1"/>
                  </a:cxn>
                  <a:cxn ang="0">
                    <a:pos x="T2" y="T3"/>
                  </a:cxn>
                </a:cxnLst>
                <a:rect l="0" t="0" r="r" b="b"/>
                <a:pathLst>
                  <a:path w="516" h="257">
                    <a:moveTo>
                      <a:pt x="516" y="0"/>
                    </a:moveTo>
                    <a:lnTo>
                      <a:pt x="0" y="25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7" name="Freeform 36"/>
              <p:cNvSpPr>
                <a:spLocks/>
              </p:cNvSpPr>
              <p:nvPr/>
            </p:nvSpPr>
            <p:spPr bwMode="auto">
              <a:xfrm>
                <a:off x="7891" y="10008"/>
                <a:ext cx="427" cy="268"/>
              </a:xfrm>
              <a:custGeom>
                <a:avLst/>
                <a:gdLst>
                  <a:gd name="T0" fmla="*/ 0 w 427"/>
                  <a:gd name="T1" fmla="*/ 0 h 268"/>
                  <a:gd name="T2" fmla="*/ 427 w 427"/>
                  <a:gd name="T3" fmla="*/ 268 h 268"/>
                </a:gdLst>
                <a:ahLst/>
                <a:cxnLst>
                  <a:cxn ang="0">
                    <a:pos x="T0" y="T1"/>
                  </a:cxn>
                  <a:cxn ang="0">
                    <a:pos x="T2" y="T3"/>
                  </a:cxn>
                </a:cxnLst>
                <a:rect l="0" t="0" r="r" b="b"/>
                <a:pathLst>
                  <a:path w="427" h="268">
                    <a:moveTo>
                      <a:pt x="0" y="0"/>
                    </a:moveTo>
                    <a:lnTo>
                      <a:pt x="427" y="268"/>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8" name="Freeform 37"/>
              <p:cNvSpPr>
                <a:spLocks/>
              </p:cNvSpPr>
              <p:nvPr/>
            </p:nvSpPr>
            <p:spPr bwMode="auto">
              <a:xfrm>
                <a:off x="8200" y="8082"/>
                <a:ext cx="384" cy="385"/>
              </a:xfrm>
              <a:custGeom>
                <a:avLst/>
                <a:gdLst>
                  <a:gd name="T0" fmla="*/ 384 w 384"/>
                  <a:gd name="T1" fmla="*/ 0 h 385"/>
                  <a:gd name="T2" fmla="*/ 0 w 384"/>
                  <a:gd name="T3" fmla="*/ 385 h 385"/>
                </a:gdLst>
                <a:ahLst/>
                <a:cxnLst>
                  <a:cxn ang="0">
                    <a:pos x="T0" y="T1"/>
                  </a:cxn>
                  <a:cxn ang="0">
                    <a:pos x="T2" y="T3"/>
                  </a:cxn>
                </a:cxnLst>
                <a:rect l="0" t="0" r="r" b="b"/>
                <a:pathLst>
                  <a:path w="384" h="385">
                    <a:moveTo>
                      <a:pt x="384" y="0"/>
                    </a:moveTo>
                    <a:lnTo>
                      <a:pt x="0" y="38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9" name="Freeform 38"/>
              <p:cNvSpPr>
                <a:spLocks/>
              </p:cNvSpPr>
              <p:nvPr/>
            </p:nvSpPr>
            <p:spPr bwMode="auto">
              <a:xfrm>
                <a:off x="6760" y="8082"/>
                <a:ext cx="361" cy="382"/>
              </a:xfrm>
              <a:custGeom>
                <a:avLst/>
                <a:gdLst>
                  <a:gd name="T0" fmla="*/ 0 w 361"/>
                  <a:gd name="T1" fmla="*/ 0 h 382"/>
                  <a:gd name="T2" fmla="*/ 361 w 361"/>
                  <a:gd name="T3" fmla="*/ 382 h 382"/>
                </a:gdLst>
                <a:ahLst/>
                <a:cxnLst>
                  <a:cxn ang="0">
                    <a:pos x="T0" y="T1"/>
                  </a:cxn>
                  <a:cxn ang="0">
                    <a:pos x="T2" y="T3"/>
                  </a:cxn>
                </a:cxnLst>
                <a:rect l="0" t="0" r="r" b="b"/>
                <a:pathLst>
                  <a:path w="361" h="382">
                    <a:moveTo>
                      <a:pt x="0" y="0"/>
                    </a:moveTo>
                    <a:lnTo>
                      <a:pt x="361" y="382"/>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0" name="Freeform 39"/>
              <p:cNvSpPr>
                <a:spLocks/>
              </p:cNvSpPr>
              <p:nvPr/>
            </p:nvSpPr>
            <p:spPr bwMode="auto">
              <a:xfrm>
                <a:off x="6942" y="8758"/>
                <a:ext cx="443" cy="456"/>
              </a:xfrm>
              <a:custGeom>
                <a:avLst/>
                <a:gdLst>
                  <a:gd name="T0" fmla="*/ 443 w 443"/>
                  <a:gd name="T1" fmla="*/ 0 h 456"/>
                  <a:gd name="T2" fmla="*/ 0 w 443"/>
                  <a:gd name="T3" fmla="*/ 456 h 456"/>
                </a:gdLst>
                <a:ahLst/>
                <a:cxnLst>
                  <a:cxn ang="0">
                    <a:pos x="T0" y="T1"/>
                  </a:cxn>
                  <a:cxn ang="0">
                    <a:pos x="T2" y="T3"/>
                  </a:cxn>
                </a:cxnLst>
                <a:rect l="0" t="0" r="r" b="b"/>
                <a:pathLst>
                  <a:path w="443" h="456">
                    <a:moveTo>
                      <a:pt x="443" y="0"/>
                    </a:moveTo>
                    <a:lnTo>
                      <a:pt x="0" y="456"/>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1" name="Freeform 40"/>
              <p:cNvSpPr>
                <a:spLocks/>
              </p:cNvSpPr>
              <p:nvPr/>
            </p:nvSpPr>
            <p:spPr bwMode="auto">
              <a:xfrm>
                <a:off x="6393" y="7407"/>
                <a:ext cx="500" cy="2323"/>
              </a:xfrm>
              <a:custGeom>
                <a:avLst/>
                <a:gdLst>
                  <a:gd name="T0" fmla="*/ 0 w 500"/>
                  <a:gd name="T1" fmla="*/ 0 h 2323"/>
                  <a:gd name="T2" fmla="*/ 500 w 500"/>
                  <a:gd name="T3" fmla="*/ 2323 h 2323"/>
                </a:gdLst>
                <a:ahLst/>
                <a:cxnLst>
                  <a:cxn ang="0">
                    <a:pos x="T0" y="T1"/>
                  </a:cxn>
                  <a:cxn ang="0">
                    <a:pos x="T2" y="T3"/>
                  </a:cxn>
                </a:cxnLst>
                <a:rect l="0" t="0" r="r" b="b"/>
                <a:pathLst>
                  <a:path w="500" h="2323">
                    <a:moveTo>
                      <a:pt x="0" y="0"/>
                    </a:moveTo>
                    <a:lnTo>
                      <a:pt x="500" y="2323"/>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grpSp>
          <p:nvGrpSpPr>
            <p:cNvPr id="14" name="Group 13"/>
            <p:cNvGrpSpPr>
              <a:grpSpLocks/>
            </p:cNvGrpSpPr>
            <p:nvPr/>
          </p:nvGrpSpPr>
          <p:grpSpPr bwMode="auto">
            <a:xfrm>
              <a:off x="6220" y="4842"/>
              <a:ext cx="2520" cy="2139"/>
              <a:chOff x="6220" y="4842"/>
              <a:chExt cx="2520" cy="2139"/>
            </a:xfrm>
          </p:grpSpPr>
          <p:sp>
            <p:nvSpPr>
              <p:cNvPr id="23" name="Rectangle 22"/>
              <p:cNvSpPr>
                <a:spLocks noChangeArrowheads="1"/>
              </p:cNvSpPr>
              <p:nvPr/>
            </p:nvSpPr>
            <p:spPr bwMode="auto">
              <a:xfrm>
                <a:off x="6220" y="4842"/>
                <a:ext cx="2520" cy="1620"/>
              </a:xfrm>
              <a:prstGeom prst="rect">
                <a:avLst/>
              </a:prstGeom>
              <a:solidFill>
                <a:srgbClr val="FFFFFF"/>
              </a:solidFill>
              <a:ln w="12700">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24" name="Oval 23"/>
              <p:cNvSpPr>
                <a:spLocks noChangeArrowheads="1"/>
              </p:cNvSpPr>
              <p:nvPr/>
            </p:nvSpPr>
            <p:spPr bwMode="auto">
              <a:xfrm>
                <a:off x="6940" y="53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U</a:t>
                </a:r>
                <a:r>
                  <a:rPr lang="en-US" sz="1100" b="1" baseline="-25000">
                    <a:effectLst/>
                    <a:latin typeface="Calibri"/>
                    <a:ea typeface="Calibri"/>
                    <a:cs typeface="Times New Roman"/>
                  </a:rPr>
                  <a:t>m</a:t>
                </a:r>
                <a:endParaRPr lang="en-US" sz="1100">
                  <a:effectLst/>
                  <a:latin typeface="Calibri"/>
                  <a:ea typeface="Calibri"/>
                  <a:cs typeface="Times New Roman"/>
                </a:endParaRPr>
              </a:p>
            </p:txBody>
          </p:sp>
          <p:sp>
            <p:nvSpPr>
              <p:cNvPr id="25" name="Freeform 24"/>
              <p:cNvSpPr>
                <a:spLocks/>
              </p:cNvSpPr>
              <p:nvPr/>
            </p:nvSpPr>
            <p:spPr bwMode="auto">
              <a:xfrm>
                <a:off x="6347" y="5021"/>
                <a:ext cx="617" cy="619"/>
              </a:xfrm>
              <a:custGeom>
                <a:avLst/>
                <a:gdLst>
                  <a:gd name="T0" fmla="*/ 0 w 617"/>
                  <a:gd name="T1" fmla="*/ 0 h 619"/>
                  <a:gd name="T2" fmla="*/ 617 w 617"/>
                  <a:gd name="T3" fmla="*/ 619 h 619"/>
                </a:gdLst>
                <a:ahLst/>
                <a:cxnLst>
                  <a:cxn ang="0">
                    <a:pos x="T0" y="T1"/>
                  </a:cxn>
                  <a:cxn ang="0">
                    <a:pos x="T2" y="T3"/>
                  </a:cxn>
                </a:cxnLst>
                <a:rect l="0" t="0" r="r" b="b"/>
                <a:pathLst>
                  <a:path w="617" h="619">
                    <a:moveTo>
                      <a:pt x="0" y="0"/>
                    </a:moveTo>
                    <a:lnTo>
                      <a:pt x="617" y="619"/>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 name="Freeform 25"/>
              <p:cNvSpPr>
                <a:spLocks/>
              </p:cNvSpPr>
              <p:nvPr/>
            </p:nvSpPr>
            <p:spPr bwMode="auto">
              <a:xfrm>
                <a:off x="8005" y="5021"/>
                <a:ext cx="637" cy="637"/>
              </a:xfrm>
              <a:custGeom>
                <a:avLst/>
                <a:gdLst>
                  <a:gd name="T0" fmla="*/ 637 w 637"/>
                  <a:gd name="T1" fmla="*/ 0 h 637"/>
                  <a:gd name="T2" fmla="*/ 0 w 637"/>
                  <a:gd name="T3" fmla="*/ 637 h 637"/>
                </a:gdLst>
                <a:ahLst/>
                <a:cxnLst>
                  <a:cxn ang="0">
                    <a:pos x="T0" y="T1"/>
                  </a:cxn>
                  <a:cxn ang="0">
                    <a:pos x="T2" y="T3"/>
                  </a:cxn>
                </a:cxnLst>
                <a:rect l="0" t="0" r="r" b="b"/>
                <a:pathLst>
                  <a:path w="637" h="637">
                    <a:moveTo>
                      <a:pt x="637" y="0"/>
                    </a:moveTo>
                    <a:lnTo>
                      <a:pt x="0" y="63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7" name="Freeform 26"/>
              <p:cNvSpPr>
                <a:spLocks/>
              </p:cNvSpPr>
              <p:nvPr/>
            </p:nvSpPr>
            <p:spPr bwMode="auto">
              <a:xfrm>
                <a:off x="8002" y="5856"/>
                <a:ext cx="612" cy="417"/>
              </a:xfrm>
              <a:custGeom>
                <a:avLst/>
                <a:gdLst>
                  <a:gd name="T0" fmla="*/ 0 w 612"/>
                  <a:gd name="T1" fmla="*/ 0 h 417"/>
                  <a:gd name="T2" fmla="*/ 612 w 612"/>
                  <a:gd name="T3" fmla="*/ 417 h 417"/>
                </a:gdLst>
                <a:ahLst/>
                <a:cxnLst>
                  <a:cxn ang="0">
                    <a:pos x="T0" y="T1"/>
                  </a:cxn>
                  <a:cxn ang="0">
                    <a:pos x="T2" y="T3"/>
                  </a:cxn>
                </a:cxnLst>
                <a:rect l="0" t="0" r="r" b="b"/>
                <a:pathLst>
                  <a:path w="612" h="417">
                    <a:moveTo>
                      <a:pt x="0" y="0"/>
                    </a:moveTo>
                    <a:lnTo>
                      <a:pt x="612" y="41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8" name="Freeform 27"/>
              <p:cNvSpPr>
                <a:spLocks/>
              </p:cNvSpPr>
              <p:nvPr/>
            </p:nvSpPr>
            <p:spPr bwMode="auto">
              <a:xfrm>
                <a:off x="6370" y="5871"/>
                <a:ext cx="603" cy="411"/>
              </a:xfrm>
              <a:custGeom>
                <a:avLst/>
                <a:gdLst>
                  <a:gd name="T0" fmla="*/ 603 w 603"/>
                  <a:gd name="T1" fmla="*/ 0 h 411"/>
                  <a:gd name="T2" fmla="*/ 0 w 603"/>
                  <a:gd name="T3" fmla="*/ 411 h 411"/>
                </a:gdLst>
                <a:ahLst/>
                <a:cxnLst>
                  <a:cxn ang="0">
                    <a:pos x="T0" y="T1"/>
                  </a:cxn>
                  <a:cxn ang="0">
                    <a:pos x="T2" y="T3"/>
                  </a:cxn>
                </a:cxnLst>
                <a:rect l="0" t="0" r="r" b="b"/>
                <a:pathLst>
                  <a:path w="603" h="411">
                    <a:moveTo>
                      <a:pt x="603" y="0"/>
                    </a:moveTo>
                    <a:lnTo>
                      <a:pt x="0" y="411"/>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9" name="Freeform 28"/>
              <p:cNvSpPr>
                <a:spLocks/>
              </p:cNvSpPr>
              <p:nvPr/>
            </p:nvSpPr>
            <p:spPr bwMode="auto">
              <a:xfrm>
                <a:off x="6402" y="6099"/>
                <a:ext cx="1042" cy="882"/>
              </a:xfrm>
              <a:custGeom>
                <a:avLst/>
                <a:gdLst>
                  <a:gd name="T0" fmla="*/ 1042 w 1042"/>
                  <a:gd name="T1" fmla="*/ 0 h 882"/>
                  <a:gd name="T2" fmla="*/ 0 w 1042"/>
                  <a:gd name="T3" fmla="*/ 882 h 882"/>
                </a:gdLst>
                <a:ahLst/>
                <a:cxnLst>
                  <a:cxn ang="0">
                    <a:pos x="T0" y="T1"/>
                  </a:cxn>
                  <a:cxn ang="0">
                    <a:pos x="T2" y="T3"/>
                  </a:cxn>
                </a:cxnLst>
                <a:rect l="0" t="0" r="r" b="b"/>
                <a:pathLst>
                  <a:path w="1042" h="882">
                    <a:moveTo>
                      <a:pt x="1042" y="0"/>
                    </a:moveTo>
                    <a:lnTo>
                      <a:pt x="0" y="882"/>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grpSp>
          <p:nvGrpSpPr>
            <p:cNvPr id="15" name="Group 14"/>
            <p:cNvGrpSpPr>
              <a:grpSpLocks/>
            </p:cNvGrpSpPr>
            <p:nvPr/>
          </p:nvGrpSpPr>
          <p:grpSpPr bwMode="auto">
            <a:xfrm>
              <a:off x="3160" y="4842"/>
              <a:ext cx="2520" cy="2127"/>
              <a:chOff x="3160" y="4842"/>
              <a:chExt cx="2520" cy="2127"/>
            </a:xfrm>
          </p:grpSpPr>
          <p:sp>
            <p:nvSpPr>
              <p:cNvPr id="16" name="Rectangle 15"/>
              <p:cNvSpPr>
                <a:spLocks noChangeArrowheads="1"/>
              </p:cNvSpPr>
              <p:nvPr/>
            </p:nvSpPr>
            <p:spPr bwMode="auto">
              <a:xfrm>
                <a:off x="3160" y="4842"/>
                <a:ext cx="2520" cy="1620"/>
              </a:xfrm>
              <a:prstGeom prst="rect">
                <a:avLst/>
              </a:prstGeom>
              <a:solidFill>
                <a:srgbClr val="FFFFFF"/>
              </a:solidFill>
              <a:ln w="12700">
                <a:solidFill>
                  <a:srgbClr val="000000"/>
                </a:solidFill>
                <a:prstDash val="lgDash"/>
                <a:miter lim="800000"/>
                <a:headEnd/>
                <a:tailEnd/>
              </a:ln>
            </p:spPr>
            <p:txBody>
              <a:bodyPr rot="0" vert="horz" wrap="square" lIns="91440" tIns="45720" rIns="91440" bIns="45720" anchor="t" anchorCtr="0" upright="1">
                <a:noAutofit/>
              </a:bodyPr>
              <a:lstStyle/>
              <a:p>
                <a:endParaRPr lang="en-US"/>
              </a:p>
            </p:txBody>
          </p:sp>
          <p:sp>
            <p:nvSpPr>
              <p:cNvPr id="17" name="Oval 16"/>
              <p:cNvSpPr>
                <a:spLocks noChangeArrowheads="1"/>
              </p:cNvSpPr>
              <p:nvPr/>
            </p:nvSpPr>
            <p:spPr bwMode="auto">
              <a:xfrm>
                <a:off x="3880" y="5382"/>
                <a:ext cx="1080" cy="7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b="1">
                    <a:effectLst/>
                    <a:latin typeface="Calibri"/>
                    <a:ea typeface="Calibri"/>
                    <a:cs typeface="Times New Roman"/>
                  </a:rPr>
                  <a:t>   U</a:t>
                </a:r>
                <a:r>
                  <a:rPr lang="en-US" sz="1100" b="1" baseline="-25000">
                    <a:effectLst/>
                    <a:latin typeface="Calibri"/>
                    <a:ea typeface="Calibri"/>
                    <a:cs typeface="Times New Roman"/>
                  </a:rPr>
                  <a:t>1</a:t>
                </a:r>
                <a:endParaRPr lang="en-US" sz="1100">
                  <a:effectLst/>
                  <a:latin typeface="Calibri"/>
                  <a:ea typeface="Calibri"/>
                  <a:cs typeface="Times New Roman"/>
                </a:endParaRPr>
              </a:p>
            </p:txBody>
          </p:sp>
          <p:sp>
            <p:nvSpPr>
              <p:cNvPr id="18" name="Freeform 17"/>
              <p:cNvSpPr>
                <a:spLocks/>
              </p:cNvSpPr>
              <p:nvPr/>
            </p:nvSpPr>
            <p:spPr bwMode="auto">
              <a:xfrm>
                <a:off x="3272" y="5022"/>
                <a:ext cx="624" cy="624"/>
              </a:xfrm>
              <a:custGeom>
                <a:avLst/>
                <a:gdLst>
                  <a:gd name="T0" fmla="*/ 0 w 599"/>
                  <a:gd name="T1" fmla="*/ 0 h 600"/>
                  <a:gd name="T2" fmla="*/ 599 w 599"/>
                  <a:gd name="T3" fmla="*/ 600 h 600"/>
                </a:gdLst>
                <a:ahLst/>
                <a:cxnLst>
                  <a:cxn ang="0">
                    <a:pos x="T0" y="T1"/>
                  </a:cxn>
                  <a:cxn ang="0">
                    <a:pos x="T2" y="T3"/>
                  </a:cxn>
                </a:cxnLst>
                <a:rect l="0" t="0" r="r" b="b"/>
                <a:pathLst>
                  <a:path w="599" h="600">
                    <a:moveTo>
                      <a:pt x="0" y="0"/>
                    </a:moveTo>
                    <a:lnTo>
                      <a:pt x="599" y="60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9" name="Freeform 18"/>
              <p:cNvSpPr>
                <a:spLocks/>
              </p:cNvSpPr>
              <p:nvPr/>
            </p:nvSpPr>
            <p:spPr bwMode="auto">
              <a:xfrm>
                <a:off x="4945" y="5022"/>
                <a:ext cx="622" cy="621"/>
              </a:xfrm>
              <a:custGeom>
                <a:avLst/>
                <a:gdLst>
                  <a:gd name="T0" fmla="*/ 622 w 622"/>
                  <a:gd name="T1" fmla="*/ 0 h 621"/>
                  <a:gd name="T2" fmla="*/ 0 w 622"/>
                  <a:gd name="T3" fmla="*/ 621 h 621"/>
                </a:gdLst>
                <a:ahLst/>
                <a:cxnLst>
                  <a:cxn ang="0">
                    <a:pos x="T0" y="T1"/>
                  </a:cxn>
                  <a:cxn ang="0">
                    <a:pos x="T2" y="T3"/>
                  </a:cxn>
                </a:cxnLst>
                <a:rect l="0" t="0" r="r" b="b"/>
                <a:pathLst>
                  <a:path w="622" h="621">
                    <a:moveTo>
                      <a:pt x="622" y="0"/>
                    </a:moveTo>
                    <a:lnTo>
                      <a:pt x="0" y="621"/>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0" name="Freeform 19"/>
              <p:cNvSpPr>
                <a:spLocks/>
              </p:cNvSpPr>
              <p:nvPr/>
            </p:nvSpPr>
            <p:spPr bwMode="auto">
              <a:xfrm>
                <a:off x="4936" y="5868"/>
                <a:ext cx="603" cy="408"/>
              </a:xfrm>
              <a:custGeom>
                <a:avLst/>
                <a:gdLst>
                  <a:gd name="T0" fmla="*/ 0 w 603"/>
                  <a:gd name="T1" fmla="*/ 0 h 408"/>
                  <a:gd name="T2" fmla="*/ 603 w 603"/>
                  <a:gd name="T3" fmla="*/ 408 h 408"/>
                </a:gdLst>
                <a:ahLst/>
                <a:cxnLst>
                  <a:cxn ang="0">
                    <a:pos x="T0" y="T1"/>
                  </a:cxn>
                  <a:cxn ang="0">
                    <a:pos x="T2" y="T3"/>
                  </a:cxn>
                </a:cxnLst>
                <a:rect l="0" t="0" r="r" b="b"/>
                <a:pathLst>
                  <a:path w="603" h="408">
                    <a:moveTo>
                      <a:pt x="0" y="0"/>
                    </a:moveTo>
                    <a:lnTo>
                      <a:pt x="603" y="408"/>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1" name="Freeform 20"/>
              <p:cNvSpPr>
                <a:spLocks/>
              </p:cNvSpPr>
              <p:nvPr/>
            </p:nvSpPr>
            <p:spPr bwMode="auto">
              <a:xfrm>
                <a:off x="3295" y="5865"/>
                <a:ext cx="606" cy="417"/>
              </a:xfrm>
              <a:custGeom>
                <a:avLst/>
                <a:gdLst>
                  <a:gd name="T0" fmla="*/ 606 w 606"/>
                  <a:gd name="T1" fmla="*/ 0 h 417"/>
                  <a:gd name="T2" fmla="*/ 0 w 606"/>
                  <a:gd name="T3" fmla="*/ 417 h 417"/>
                </a:gdLst>
                <a:ahLst/>
                <a:cxnLst>
                  <a:cxn ang="0">
                    <a:pos x="T0" y="T1"/>
                  </a:cxn>
                  <a:cxn ang="0">
                    <a:pos x="T2" y="T3"/>
                  </a:cxn>
                </a:cxnLst>
                <a:rect l="0" t="0" r="r" b="b"/>
                <a:pathLst>
                  <a:path w="606" h="417">
                    <a:moveTo>
                      <a:pt x="606" y="0"/>
                    </a:moveTo>
                    <a:lnTo>
                      <a:pt x="0" y="417"/>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2" name="Freeform 21"/>
              <p:cNvSpPr>
                <a:spLocks/>
              </p:cNvSpPr>
              <p:nvPr/>
            </p:nvSpPr>
            <p:spPr bwMode="auto">
              <a:xfrm>
                <a:off x="4384" y="6099"/>
                <a:ext cx="1130" cy="870"/>
              </a:xfrm>
              <a:custGeom>
                <a:avLst/>
                <a:gdLst>
                  <a:gd name="T0" fmla="*/ 0 w 1130"/>
                  <a:gd name="T1" fmla="*/ 0 h 870"/>
                  <a:gd name="T2" fmla="*/ 1130 w 1130"/>
                  <a:gd name="T3" fmla="*/ 870 h 870"/>
                </a:gdLst>
                <a:ahLst/>
                <a:cxnLst>
                  <a:cxn ang="0">
                    <a:pos x="T0" y="T1"/>
                  </a:cxn>
                  <a:cxn ang="0">
                    <a:pos x="T2" y="T3"/>
                  </a:cxn>
                </a:cxnLst>
                <a:rect l="0" t="0" r="r" b="b"/>
                <a:pathLst>
                  <a:path w="1130" h="870">
                    <a:moveTo>
                      <a:pt x="0" y="0"/>
                    </a:moveTo>
                    <a:lnTo>
                      <a:pt x="1130" y="870"/>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grpSp>
      </p:grpSp>
    </p:spTree>
    <p:extLst>
      <p:ext uri="{BB962C8B-B14F-4D97-AF65-F5344CB8AC3E}">
        <p14:creationId xmlns:p14="http://schemas.microsoft.com/office/powerpoint/2010/main" val="71945611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en-US" sz="2400" b="1" dirty="0" err="1">
                <a:solidFill>
                  <a:schemeClr val="tx1"/>
                </a:solidFill>
                <a:latin typeface="Times New Roman" pitchFamily="18" charset="0"/>
                <a:cs typeface="Times New Roman" pitchFamily="18" charset="0"/>
              </a:rPr>
              <a:t>Folosind</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aceste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notaţii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scriem</a:t>
            </a:r>
            <a:r>
              <a:rPr lang="en-US" sz="2400" b="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î</a:t>
            </a:r>
            <a:r>
              <a:rPr lang="en-US" sz="2400" b="1" dirty="0">
                <a:solidFill>
                  <a:schemeClr val="tx1"/>
                </a:solidFill>
                <a:latin typeface="Times New Roman" pitchFamily="18" charset="0"/>
                <a:cs typeface="Times New Roman" pitchFamily="18" charset="0"/>
              </a:rPr>
              <a:t>n </a:t>
            </a:r>
            <a:r>
              <a:rPr lang="en-US" sz="2400" b="1" dirty="0" err="1">
                <a:solidFill>
                  <a:schemeClr val="tx1"/>
                </a:solidFill>
                <a:latin typeface="Times New Roman" pitchFamily="18" charset="0"/>
                <a:cs typeface="Times New Roman" pitchFamily="18" charset="0"/>
              </a:rPr>
              <a:t>pseudocod</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algoritmul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pentru</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răspunsul</a:t>
            </a:r>
            <a:r>
              <a:rPr lang="en-US" sz="2400" b="1" dirty="0">
                <a:solidFill>
                  <a:schemeClr val="tx1"/>
                </a:solidFill>
                <a:latin typeface="Times New Roman" pitchFamily="18" charset="0"/>
                <a:cs typeface="Times New Roman" pitchFamily="18" charset="0"/>
              </a:rPr>
              <a:t> la </a:t>
            </a:r>
            <a:r>
              <a:rPr lang="en-US" sz="2400" b="1" dirty="0" err="1">
                <a:solidFill>
                  <a:schemeClr val="tx1"/>
                </a:solidFill>
                <a:latin typeface="Times New Roman" pitchFamily="18" charset="0"/>
                <a:cs typeface="Times New Roman" pitchFamily="18" charset="0"/>
              </a:rPr>
              <a:t>interogări</a:t>
            </a:r>
            <a:r>
              <a:rPr lang="en-US" sz="2400" b="1" dirty="0">
                <a:solidFill>
                  <a:schemeClr val="tx1"/>
                </a:solidFill>
                <a:latin typeface="Times New Roman" pitchFamily="18" charset="0"/>
                <a:cs typeface="Times New Roman" pitchFamily="18" charset="0"/>
              </a:rPr>
              <a:t> care </a:t>
            </a:r>
            <a:r>
              <a:rPr lang="en-US" sz="2400" b="1" dirty="0" err="1">
                <a:solidFill>
                  <a:schemeClr val="tx1"/>
                </a:solidFill>
                <a:latin typeface="Times New Roman" pitchFamily="18" charset="0"/>
                <a:cs typeface="Times New Roman" pitchFamily="18" charset="0"/>
              </a:rPr>
              <a:t>calculează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probabilitatea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condiţionată</a:t>
            </a:r>
            <a:r>
              <a:rPr lang="en-US" sz="2400" b="1" dirty="0">
                <a:solidFill>
                  <a:schemeClr val="tx1"/>
                </a:solidFill>
                <a:latin typeface="Times New Roman" pitchFamily="18" charset="0"/>
                <a:cs typeface="Times New Roman" pitchFamily="18" charset="0"/>
              </a:rPr>
              <a:t> a posteriori a </a:t>
            </a:r>
            <a:r>
              <a:rPr lang="en-US" sz="2400" b="1" dirty="0" err="1">
                <a:solidFill>
                  <a:schemeClr val="tx1"/>
                </a:solidFill>
                <a:latin typeface="Times New Roman" pitchFamily="18" charset="0"/>
                <a:cs typeface="Times New Roman" pitchFamily="18" charset="0"/>
              </a:rPr>
              <a:t>variabilei</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interogare</a:t>
            </a:r>
            <a:r>
              <a:rPr lang="en-US" sz="2400" b="1" dirty="0">
                <a:solidFill>
                  <a:schemeClr val="tx1"/>
                </a:solidFill>
                <a:latin typeface="Times New Roman" pitchFamily="18" charset="0"/>
                <a:cs typeface="Times New Roman" pitchFamily="18" charset="0"/>
              </a:rPr>
              <a:t> </a:t>
            </a:r>
            <a:r>
              <a:rPr lang="en-US" sz="2400" i="1" dirty="0" smtClean="0">
                <a:solidFill>
                  <a:schemeClr val="tx1"/>
                </a:solidFill>
                <a:latin typeface="Times New Roman" pitchFamily="18" charset="0"/>
                <a:cs typeface="Times New Roman" pitchFamily="18" charset="0"/>
              </a:rPr>
              <a:t>X</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adică</a:t>
            </a:r>
            <a:r>
              <a:rPr lang="en-US" sz="2400" b="1" dirty="0">
                <a:solidFill>
                  <a:schemeClr val="tx1"/>
                </a:solidFill>
                <a:latin typeface="Times New Roman" pitchFamily="18" charset="0"/>
                <a:cs typeface="Times New Roman" pitchFamily="18" charset="0"/>
              </a:rPr>
              <a:t> </a:t>
            </a:r>
            <a:r>
              <a:rPr lang="ro-RO" sz="2400" i="1" dirty="0">
                <a:solidFill>
                  <a:schemeClr val="tx1"/>
                </a:solidFill>
                <a:latin typeface="Times New Roman" pitchFamily="18" charset="0"/>
                <a:cs typeface="Times New Roman" pitchFamily="18" charset="0"/>
              </a:rPr>
              <a:t>P</a:t>
            </a:r>
            <a:r>
              <a:rPr lang="en-US" sz="2400" i="1" dirty="0">
                <a:solidFill>
                  <a:schemeClr val="tx1"/>
                </a:solidFill>
                <a:latin typeface="Times New Roman" pitchFamily="18" charset="0"/>
                <a:cs typeface="Times New Roman" pitchFamily="18" charset="0"/>
              </a:rPr>
              <a:t> </a:t>
            </a:r>
            <a:r>
              <a:rPr lang="ro-RO" sz="2400" dirty="0">
                <a:solidFill>
                  <a:schemeClr val="tx1"/>
                </a:solidFill>
                <a:latin typeface="Times New Roman" pitchFamily="18" charset="0"/>
                <a:cs typeface="Times New Roman" pitchFamily="18" charset="0"/>
              </a:rPr>
              <a:t>(</a:t>
            </a:r>
            <a:r>
              <a:rPr lang="ro-RO" sz="2400" i="1" dirty="0">
                <a:solidFill>
                  <a:schemeClr val="tx1"/>
                </a:solidFill>
                <a:latin typeface="Times New Roman" pitchFamily="18" charset="0"/>
                <a:cs typeface="Times New Roman" pitchFamily="18" charset="0"/>
              </a:rPr>
              <a:t>X</a:t>
            </a:r>
            <a:r>
              <a:rPr lang="en-US" sz="2400" dirty="0">
                <a:solidFill>
                  <a:schemeClr val="tx1"/>
                </a:solidFill>
                <a:latin typeface="Times New Roman" pitchFamily="18" charset="0"/>
                <a:cs typeface="Times New Roman" pitchFamily="18" charset="0"/>
              </a:rPr>
              <a:t> | </a:t>
            </a:r>
            <a:r>
              <a:rPr lang="ro-RO" sz="2400" i="1" dirty="0">
                <a:solidFill>
                  <a:schemeClr val="tx1"/>
                </a:solidFill>
                <a:latin typeface="Times New Roman" pitchFamily="18" charset="0"/>
                <a:cs typeface="Times New Roman" pitchFamily="18" charset="0"/>
              </a:rPr>
              <a:t>E</a:t>
            </a:r>
            <a:r>
              <a:rPr lang="ro-RO" sz="2400" dirty="0" smtClean="0">
                <a:solidFill>
                  <a:schemeClr val="tx1"/>
                </a:solidFill>
                <a:latin typeface="Times New Roman" pitchFamily="18" charset="0"/>
                <a:cs typeface="Times New Roman" pitchFamily="18" charset="0"/>
              </a:rPr>
              <a:t>)</a:t>
            </a:r>
            <a:r>
              <a:rPr lang="en-US"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928477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0"/>
                <a:ext cx="8928992" cy="6858000"/>
              </a:xfrm>
            </p:spPr>
            <p:txBody>
              <a:bodyPr anchor="ctr">
                <a:noAutofit/>
              </a:bodyPr>
              <a:lstStyle/>
              <a:p>
                <a:pPr algn="just">
                  <a:spcBef>
                    <a:spcPts val="0"/>
                  </a:spcBef>
                </a:pPr>
                <a:r>
                  <a:rPr lang="ro-RO" sz="1300" b="1" u="sng" dirty="0" smtClean="0">
                    <a:solidFill>
                      <a:schemeClr val="tx1"/>
                    </a:solidFill>
                    <a:latin typeface="Times New Roman" pitchFamily="18" charset="0"/>
                    <a:cs typeface="Times New Roman" pitchFamily="18" charset="0"/>
                  </a:rPr>
                  <a:t>Algoritmul </a:t>
                </a:r>
                <a:endParaRPr lang="en-US" sz="1300" dirty="0">
                  <a:solidFill>
                    <a:schemeClr val="tx1"/>
                  </a:solidFill>
                  <a:latin typeface="Times New Roman" pitchFamily="18" charset="0"/>
                  <a:cs typeface="Times New Roman" pitchFamily="18" charset="0"/>
                </a:endParaRPr>
              </a:p>
              <a:p>
                <a:pPr algn="just">
                  <a:spcBef>
                    <a:spcPts val="0"/>
                  </a:spcBef>
                </a:pPr>
                <a:r>
                  <a:rPr lang="ro-RO" sz="1300" dirty="0">
                    <a:solidFill>
                      <a:schemeClr val="tx1"/>
                    </a:solidFill>
                    <a:latin typeface="Times New Roman" pitchFamily="18" charset="0"/>
                    <a:cs typeface="Times New Roman" pitchFamily="18" charset="0"/>
                  </a:rPr>
                  <a:t> </a:t>
                </a:r>
                <a:endParaRPr lang="en-US" sz="1300" dirty="0">
                  <a:solidFill>
                    <a:schemeClr val="tx1"/>
                  </a:solidFill>
                  <a:latin typeface="Times New Roman" pitchFamily="18" charset="0"/>
                  <a:cs typeface="Times New Roman" pitchFamily="18" charset="0"/>
                </a:endParaRPr>
              </a:p>
              <a:p>
                <a:pPr algn="just">
                  <a:spcBef>
                    <a:spcPts val="0"/>
                  </a:spcBef>
                </a:pPr>
                <a:r>
                  <a:rPr lang="ro-RO" sz="1300" b="1" dirty="0">
                    <a:solidFill>
                      <a:schemeClr val="tx1"/>
                    </a:solidFill>
                    <a:latin typeface="Arial" pitchFamily="34" charset="0"/>
                    <a:cs typeface="Arial" pitchFamily="34" charset="0"/>
                  </a:rPr>
                  <a:t>function</a:t>
                </a:r>
                <a:r>
                  <a:rPr lang="ro-RO" sz="1300" dirty="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INTEROGARE-REŢEA</a:t>
                </a:r>
                <a:r>
                  <a:rPr lang="en-US" sz="1300" dirty="0" smtClean="0">
                    <a:solidFill>
                      <a:schemeClr val="tx1"/>
                    </a:solidFill>
                    <a:latin typeface="Arial" pitchFamily="34" charset="0"/>
                    <a:cs typeface="Arial" pitchFamily="34" charset="0"/>
                  </a:rPr>
                  <a:t> </a:t>
                </a:r>
                <a:r>
                  <a:rPr lang="en-US" sz="1300" dirty="0" smtClean="0">
                    <a:solidFill>
                      <a:schemeClr val="tx1"/>
                    </a:solidFill>
                    <a:latin typeface="Times New Roman" pitchFamily="18" charset="0"/>
                    <a:cs typeface="Times New Roman" pitchFamily="18" charset="0"/>
                  </a:rPr>
                  <a:t>(</a:t>
                </a:r>
                <a:r>
                  <a:rPr lang="en-US" sz="1300" i="1" dirty="0" smtClean="0">
                    <a:solidFill>
                      <a:schemeClr val="tx1"/>
                    </a:solidFill>
                    <a:latin typeface="Times New Roman" pitchFamily="18" charset="0"/>
                    <a:cs typeface="Times New Roman" pitchFamily="18" charset="0"/>
                  </a:rPr>
                  <a:t>X</a:t>
                </a:r>
                <a:r>
                  <a:rPr lang="en-US" sz="1300" dirty="0" smtClean="0">
                    <a:solidFill>
                      <a:schemeClr val="tx1"/>
                    </a:solidFill>
                    <a:latin typeface="Times New Roman" pitchFamily="18" charset="0"/>
                    <a:cs typeface="Times New Roman" pitchFamily="18" charset="0"/>
                  </a:rPr>
                  <a:t>)</a:t>
                </a:r>
                <a:r>
                  <a:rPr lang="ro-RO" sz="1300" dirty="0" smtClean="0">
                    <a:solidFill>
                      <a:schemeClr val="tx1"/>
                    </a:solidFill>
                    <a:latin typeface="Times New Roman" pitchFamily="18" charset="0"/>
                    <a:cs typeface="Times New Roman" pitchFamily="18" charset="0"/>
                  </a:rPr>
                  <a:t> </a:t>
                </a:r>
                <a:r>
                  <a:rPr lang="ro-RO" sz="1300" b="1" dirty="0">
                    <a:solidFill>
                      <a:schemeClr val="tx1"/>
                    </a:solidFill>
                    <a:latin typeface="Arial" pitchFamily="34" charset="0"/>
                    <a:cs typeface="Arial" pitchFamily="34" charset="0"/>
                  </a:rPr>
                  <a:t>return</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o distribuţie de probabilitate a valorilor lui </a:t>
                </a:r>
                <a:r>
                  <a:rPr lang="en-US" sz="1300" i="1" dirty="0" smtClean="0">
                    <a:solidFill>
                      <a:schemeClr val="tx1"/>
                    </a:solidFill>
                    <a:latin typeface="Times New Roman" pitchFamily="18" charset="0"/>
                    <a:cs typeface="Times New Roman" pitchFamily="18" charset="0"/>
                  </a:rPr>
                  <a:t>X</a:t>
                </a:r>
                <a:endParaRPr lang="en-US" sz="1300" i="1" dirty="0">
                  <a:solidFill>
                    <a:schemeClr val="tx1"/>
                  </a:solidFill>
                  <a:latin typeface="Times New Roman" pitchFamily="18" charset="0"/>
                  <a:cs typeface="Times New Roman" pitchFamily="18" charset="0"/>
                </a:endParaRPr>
              </a:p>
              <a:p>
                <a:pPr algn="just">
                  <a:spcBef>
                    <a:spcPts val="0"/>
                  </a:spcBef>
                </a:pPr>
                <a:r>
                  <a:rPr lang="ro-RO" sz="1300" b="1" dirty="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input</a:t>
                </a:r>
                <a:r>
                  <a:rPr lang="ro-RO" sz="1300" dirty="0" smtClean="0">
                    <a:solidFill>
                      <a:schemeClr val="tx1"/>
                    </a:solidFill>
                    <a:latin typeface="Arial" pitchFamily="34" charset="0"/>
                    <a:cs typeface="Arial" pitchFamily="34" charset="0"/>
                  </a:rPr>
                  <a:t>:</a:t>
                </a:r>
                <a:r>
                  <a:rPr lang="en-US" sz="1300" dirty="0" smtClean="0">
                    <a:solidFill>
                      <a:schemeClr val="tx1"/>
                    </a:solidFill>
                    <a:latin typeface="Arial" pitchFamily="34" charset="0"/>
                    <a:cs typeface="Arial" pitchFamily="34" charset="0"/>
                  </a:rPr>
                  <a:t> </a:t>
                </a:r>
                <a:r>
                  <a:rPr lang="en-US" sz="1300" i="1" dirty="0" smtClean="0">
                    <a:solidFill>
                      <a:schemeClr val="tx1"/>
                    </a:solidFill>
                    <a:latin typeface="Times New Roman" pitchFamily="18" charset="0"/>
                    <a:cs typeface="Times New Roman" pitchFamily="18" charset="0"/>
                  </a:rPr>
                  <a:t>X,</a:t>
                </a:r>
                <a:r>
                  <a:rPr lang="ro-RO" sz="1300" dirty="0" smtClean="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rPr>
                  <a:t>o variabilă aleatoare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SUPORT-EXCEPT </a:t>
                </a:r>
                <a:r>
                  <a:rPr lang="en-US" sz="1300" dirty="0" smtClean="0">
                    <a:solidFill>
                      <a:schemeClr val="tx1"/>
                    </a:solidFill>
                    <a:latin typeface="Arial" pitchFamily="34" charset="0"/>
                    <a:cs typeface="Arial" pitchFamily="34" charset="0"/>
                  </a:rPr>
                  <a:t>(</a:t>
                </a:r>
                <a:r>
                  <a:rPr lang="en-US" sz="1300" i="1" dirty="0" smtClean="0">
                    <a:solidFill>
                      <a:schemeClr val="tx1"/>
                    </a:solidFill>
                    <a:latin typeface="Times New Roman" pitchFamily="18" charset="0"/>
                    <a:cs typeface="Times New Roman" pitchFamily="18" charset="0"/>
                  </a:rPr>
                  <a:t>X</a:t>
                </a:r>
                <a:r>
                  <a:rPr lang="en-US" sz="1300" dirty="0" smtClean="0">
                    <a:solidFill>
                      <a:schemeClr val="tx1"/>
                    </a:solidFill>
                    <a:latin typeface="Times New Roman" pitchFamily="18" charset="0"/>
                    <a:cs typeface="Times New Roman" pitchFamily="18" charset="0"/>
                  </a:rPr>
                  <a:t>, </a:t>
                </a:r>
                <a:r>
                  <a:rPr lang="en-US" sz="1300" dirty="0" err="1" smtClean="0">
                    <a:solidFill>
                      <a:schemeClr val="tx1"/>
                    </a:solidFill>
                    <a:latin typeface="Times New Roman" pitchFamily="18" charset="0"/>
                    <a:cs typeface="Times New Roman" pitchFamily="18" charset="0"/>
                  </a:rPr>
                  <a:t>nul</a:t>
                </a:r>
                <a:r>
                  <a:rPr lang="en-US" sz="1300" dirty="0" smtClean="0">
                    <a:solidFill>
                      <a:schemeClr val="tx1"/>
                    </a:solidFill>
                    <a:latin typeface="Arial" pitchFamily="34" charset="0"/>
                    <a:cs typeface="Arial" pitchFamily="34" charset="0"/>
                  </a:rPr>
                  <a:t>)</a:t>
                </a:r>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function</a:t>
                </a:r>
                <a:r>
                  <a:rPr lang="ro-RO" sz="1300" dirty="0">
                    <a:solidFill>
                      <a:schemeClr val="tx1"/>
                    </a:solidFill>
                    <a:latin typeface="Arial" pitchFamily="34" charset="0"/>
                    <a:cs typeface="Arial" pitchFamily="34" charset="0"/>
                  </a:rPr>
                  <a:t> SUPORT-EXCEPT </a:t>
                </a:r>
                <a:r>
                  <a:rPr lang="en-US" sz="1300" dirty="0" smtClean="0">
                    <a:solidFill>
                      <a:schemeClr val="tx1"/>
                    </a:solidFill>
                    <a:latin typeface="Arial" pitchFamily="34" charset="0"/>
                    <a:cs typeface="Arial" pitchFamily="34" charset="0"/>
                  </a:rPr>
                  <a:t>(</a:t>
                </a:r>
                <a:r>
                  <a:rPr lang="en-US" sz="1300" i="1" dirty="0" smtClean="0">
                    <a:solidFill>
                      <a:schemeClr val="tx1"/>
                    </a:solidFill>
                    <a:latin typeface="Times New Roman" pitchFamily="18" charset="0"/>
                    <a:cs typeface="Times New Roman" pitchFamily="18" charset="0"/>
                  </a:rPr>
                  <a:t>X,V</a:t>
                </a:r>
                <a:r>
                  <a:rPr lang="en-US" sz="1300" dirty="0" smtClean="0">
                    <a:solidFill>
                      <a:schemeClr val="tx1"/>
                    </a:solidFill>
                    <a:latin typeface="Arial" pitchFamily="34" charset="0"/>
                    <a:cs typeface="Arial" pitchFamily="34" charset="0"/>
                  </a:rPr>
                  <a:t>)</a:t>
                </a:r>
                <a:r>
                  <a:rPr lang="ro-RO" sz="1300" dirty="0" smtClean="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r>
                  <a:rPr lang="en-US" sz="1300" i="1" dirty="0" smtClean="0">
                    <a:solidFill>
                      <a:schemeClr val="tx1"/>
                    </a:solidFill>
                    <a:latin typeface="Times New Roman" pitchFamily="18" charset="0"/>
                    <a:cs typeface="Times New Roman" pitchFamily="18" charset="0"/>
                  </a:rPr>
                  <a:t>P</a:t>
                </a:r>
                <a14:m>
                  <m:oMath xmlns:m="http://schemas.openxmlformats.org/officeDocument/2006/math">
                    <m:d>
                      <m:dPr>
                        <m:ctrlPr>
                          <a:rPr lang="en-US" sz="1300" i="1" smtClean="0">
                            <a:solidFill>
                              <a:schemeClr val="tx1"/>
                            </a:solidFill>
                            <a:latin typeface="Cambria Math"/>
                            <a:cs typeface="Arial" pitchFamily="34" charset="0"/>
                          </a:rPr>
                        </m:ctrlPr>
                      </m:dPr>
                      <m:e>
                        <m:r>
                          <m:rPr>
                            <m:nor/>
                          </m:rPr>
                          <a:rPr lang="en-US" sz="1300" i="1" dirty="0">
                            <a:solidFill>
                              <a:schemeClr val="tx1"/>
                            </a:solidFill>
                            <a:latin typeface="Times New Roman" pitchFamily="18" charset="0"/>
                            <a:cs typeface="Times New Roman" pitchFamily="18" charset="0"/>
                          </a:rPr>
                          <m:t>X</m:t>
                        </m:r>
                        <m:r>
                          <a:rPr lang="en-US" sz="1300" b="0" i="1" smtClean="0">
                            <a:solidFill>
                              <a:schemeClr val="tx1"/>
                            </a:solidFill>
                            <a:latin typeface="Cambria Math"/>
                            <a:cs typeface="Arial" pitchFamily="34" charset="0"/>
                          </a:rPr>
                          <m:t>|</m:t>
                        </m:r>
                        <m:sSub>
                          <m:sSubPr>
                            <m:ctrlPr>
                              <a:rPr lang="en-US" sz="1300" b="0" i="1" smtClean="0">
                                <a:solidFill>
                                  <a:schemeClr val="tx1"/>
                                </a:solidFill>
                                <a:latin typeface="Cambria Math"/>
                                <a:cs typeface="Arial" pitchFamily="34" charset="0"/>
                              </a:rPr>
                            </m:ctrlPr>
                          </m:sSubPr>
                          <m:e>
                            <m:r>
                              <a:rPr lang="en-US" sz="1300" b="0" i="1" smtClean="0">
                                <a:solidFill>
                                  <a:schemeClr val="tx1"/>
                                </a:solidFill>
                                <a:latin typeface="Cambria Math"/>
                                <a:cs typeface="Arial" pitchFamily="34" charset="0"/>
                              </a:rPr>
                              <m:t>𝐸</m:t>
                            </m:r>
                          </m:e>
                          <m:sub>
                            <m:r>
                              <a:rPr lang="en-US" sz="1300" b="0" i="1" smtClean="0">
                                <a:solidFill>
                                  <a:schemeClr val="tx1"/>
                                </a:solidFill>
                                <a:latin typeface="Cambria Math"/>
                                <a:cs typeface="Arial" pitchFamily="34" charset="0"/>
                              </a:rPr>
                              <m:t>𝑋</m:t>
                            </m:r>
                            <m:r>
                              <a:rPr lang="en-US" sz="1300" b="0" i="1" smtClean="0">
                                <a:solidFill>
                                  <a:schemeClr val="tx1"/>
                                </a:solidFill>
                                <a:latin typeface="Cambria Math"/>
                                <a:cs typeface="Arial" pitchFamily="34" charset="0"/>
                              </a:rPr>
                              <m:t>\</m:t>
                            </m:r>
                            <m:r>
                              <m:rPr>
                                <m:sty m:val="p"/>
                              </m:rPr>
                              <a:rPr lang="en-US" sz="1300" b="0" i="1" smtClean="0">
                                <a:solidFill>
                                  <a:schemeClr val="tx1"/>
                                </a:solidFill>
                                <a:latin typeface="Cambria Math"/>
                                <a:cs typeface="Arial" pitchFamily="34" charset="0"/>
                              </a:rPr>
                              <m:t>V</m:t>
                            </m:r>
                          </m:sub>
                        </m:sSub>
                      </m:e>
                    </m:d>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if</a:t>
                </a:r>
                <a:r>
                  <a:rPr lang="ro-RO" sz="1300" dirty="0">
                    <a:solidFill>
                      <a:schemeClr val="tx1"/>
                    </a:solidFill>
                    <a:latin typeface="Arial" pitchFamily="34" charset="0"/>
                    <a:cs typeface="Arial" pitchFamily="34" charset="0"/>
                  </a:rPr>
                  <a:t> DOVEZI ? </a:t>
                </a:r>
                <a:r>
                  <a:rPr lang="en-US" sz="1300" dirty="0">
                    <a:solidFill>
                      <a:schemeClr val="tx1"/>
                    </a:solidFill>
                    <a:latin typeface="Times New Roman" pitchFamily="18" charset="0"/>
                    <a:cs typeface="Times New Roman" pitchFamily="18" charset="0"/>
                  </a:rPr>
                  <a:t>(</a:t>
                </a:r>
                <a:r>
                  <a:rPr lang="en-US" sz="1300" i="1" dirty="0">
                    <a:solidFill>
                      <a:schemeClr val="tx1"/>
                    </a:solidFill>
                    <a:latin typeface="Times New Roman" pitchFamily="18" charset="0"/>
                    <a:cs typeface="Times New Roman" pitchFamily="18" charset="0"/>
                  </a:rPr>
                  <a:t>X</a:t>
                </a:r>
                <a:r>
                  <a:rPr lang="en-US" sz="1300" dirty="0">
                    <a:solidFill>
                      <a:schemeClr val="tx1"/>
                    </a:solidFill>
                    <a:latin typeface="Times New Roman" pitchFamily="18" charset="0"/>
                    <a:cs typeface="Times New Roman" pitchFamily="18" charset="0"/>
                  </a:rPr>
                  <a:t>)</a:t>
                </a:r>
                <a:r>
                  <a:rPr lang="ro-RO" sz="1300" dirty="0" smtClean="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then return</a:t>
                </a:r>
                <a:r>
                  <a:rPr lang="ro-RO" sz="1300" dirty="0">
                    <a:solidFill>
                      <a:schemeClr val="tx1"/>
                    </a:solidFill>
                    <a:latin typeface="Arial" pitchFamily="34" charset="0"/>
                    <a:cs typeface="Arial" pitchFamily="34" charset="0"/>
                  </a:rPr>
                  <a:t> distribuţia observată pentru </a:t>
                </a:r>
                <a:r>
                  <a:rPr lang="en-US" sz="1300" i="1" dirty="0">
                    <a:solidFill>
                      <a:schemeClr val="tx1"/>
                    </a:solidFill>
                    <a:latin typeface="Times New Roman" pitchFamily="18" charset="0"/>
                    <a:cs typeface="Times New Roman" pitchFamily="18" charset="0"/>
                  </a:rPr>
                  <a:t>X</a:t>
                </a: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else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calculează </a:t>
                </a:r>
                <a:r>
                  <a:rPr lang="en-US" sz="1300" i="1" dirty="0" smtClean="0">
                    <a:solidFill>
                      <a:schemeClr val="tx1"/>
                    </a:solidFill>
                    <a:latin typeface="Times New Roman" pitchFamily="18" charset="0"/>
                    <a:cs typeface="Times New Roman" pitchFamily="18" charset="0"/>
                  </a:rPr>
                  <a:t>P</a:t>
                </a:r>
                <a:r>
                  <a:rPr lang="en-US" sz="1300" dirty="0" smtClean="0">
                    <a:solidFill>
                      <a:schemeClr val="tx1"/>
                    </a:solidFill>
                    <a:latin typeface="Arial" pitchFamily="34" charset="0"/>
                    <a:cs typeface="Arial" pitchFamily="34" charset="0"/>
                  </a:rPr>
                  <a:t> </a:t>
                </a:r>
                <a14:m>
                  <m:oMath xmlns:m="http://schemas.openxmlformats.org/officeDocument/2006/math">
                    <m:d>
                      <m:dPr>
                        <m:ctrlPr>
                          <a:rPr lang="en-US" sz="1300" i="1" smtClean="0">
                            <a:solidFill>
                              <a:schemeClr val="tx1"/>
                            </a:solidFill>
                            <a:latin typeface="Cambria Math"/>
                            <a:cs typeface="Arial" pitchFamily="34" charset="0"/>
                          </a:rPr>
                        </m:ctrlPr>
                      </m:dPr>
                      <m:e>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1" i="1">
                                <a:solidFill>
                                  <a:schemeClr val="tx1"/>
                                </a:solidFill>
                                <a:latin typeface="Cambria Math"/>
                                <a:cs typeface="Times New Roman" pitchFamily="18" charset="0"/>
                              </a:rPr>
                              <m:t>𝑿</m:t>
                            </m:r>
                            <m:r>
                              <a:rPr lang="en-US" sz="1300" b="1" i="1" smtClean="0">
                                <a:solidFill>
                                  <a:schemeClr val="tx1"/>
                                </a:solidFill>
                                <a:latin typeface="Cambria Math"/>
                                <a:cs typeface="Times New Roman" pitchFamily="18" charset="0"/>
                              </a:rPr>
                              <m:t>\</m:t>
                            </m:r>
                            <m:r>
                              <m:rPr>
                                <m:sty m:val="p"/>
                              </m:rPr>
                              <a:rPr lang="en-US" sz="1300" b="1" i="1" smtClean="0">
                                <a:solidFill>
                                  <a:schemeClr val="tx1"/>
                                </a:solidFill>
                                <a:latin typeface="Cambria Math"/>
                                <a:cs typeface="Times New Roman" pitchFamily="18" charset="0"/>
                              </a:rPr>
                              <m:t>V</m:t>
                            </m:r>
                          </m:sub>
                        </m:sSub>
                        <m:r>
                          <a:rPr lang="en-US" sz="1300" b="1" i="1" smtClean="0">
                            <a:solidFill>
                              <a:schemeClr val="tx1"/>
                            </a:solidFill>
                            <a:latin typeface="Cambria Math"/>
                            <a:cs typeface="Times New Roman" pitchFamily="18" charset="0"/>
                          </a:rPr>
                          <m:t>|</m:t>
                        </m:r>
                        <m:r>
                          <m:rPr>
                            <m:nor/>
                          </m:rPr>
                          <a:rPr lang="en-US" sz="1300" i="1" dirty="0">
                            <a:solidFill>
                              <a:schemeClr val="tx1"/>
                            </a:solidFill>
                            <a:latin typeface="Times New Roman" pitchFamily="18" charset="0"/>
                            <a:cs typeface="Times New Roman" pitchFamily="18" charset="0"/>
                          </a:rPr>
                          <m:t>X</m:t>
                        </m:r>
                      </m:e>
                    </m:d>
                  </m:oMath>
                </a14:m>
                <a:r>
                  <a:rPr lang="ro-RO" sz="1300" dirty="0" smtClean="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rPr>
                  <a:t>= DOVEZI-EXCEPT </a:t>
                </a:r>
                <a:r>
                  <a:rPr lang="en-US" sz="1300" dirty="0">
                    <a:solidFill>
                      <a:schemeClr val="tx1"/>
                    </a:solidFill>
                    <a:latin typeface="Arial" pitchFamily="34" charset="0"/>
                    <a:cs typeface="Arial" pitchFamily="34" charset="0"/>
                  </a:rPr>
                  <a:t>(</a:t>
                </a:r>
                <a:r>
                  <a:rPr lang="en-US" sz="1300" i="1" dirty="0">
                    <a:solidFill>
                      <a:schemeClr val="tx1"/>
                    </a:solidFill>
                    <a:latin typeface="Times New Roman" pitchFamily="18" charset="0"/>
                    <a:cs typeface="Times New Roman" pitchFamily="18" charset="0"/>
                  </a:rPr>
                  <a:t>X,V</a:t>
                </a:r>
                <a:r>
                  <a:rPr lang="en-US" sz="1300" dirty="0" smtClean="0">
                    <a:solidFill>
                      <a:schemeClr val="tx1"/>
                    </a:solidFill>
                    <a:latin typeface="Arial" pitchFamily="34" charset="0"/>
                    <a:cs typeface="Arial" pitchFamily="34" charset="0"/>
                  </a:rPr>
                  <a:t>)</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14:m>
                  <m:oMath xmlns:m="http://schemas.openxmlformats.org/officeDocument/2006/math">
                    <m:r>
                      <m:rPr>
                        <m:nor/>
                      </m:rPr>
                      <a:rPr lang="ro-RO" sz="1300" b="1">
                        <a:solidFill>
                          <a:schemeClr val="tx1"/>
                        </a:solidFill>
                        <a:latin typeface="Times New Roman" pitchFamily="18" charset="0"/>
                        <a:cs typeface="Times New Roman" pitchFamily="18" charset="0"/>
                      </a:rPr>
                      <m:t>U</m:t>
                    </m:r>
                  </m:oMath>
                </a14:m>
                <a:r>
                  <a:rPr lang="ro-RO" sz="1300" dirty="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sym typeface="Symbol"/>
                  </a:rPr>
                  <a:t></a:t>
                </a:r>
                <a:r>
                  <a:rPr lang="en-US" sz="1300" dirty="0" smtClean="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PĂRINŢI</a:t>
                </a:r>
                <a:r>
                  <a:rPr lang="en-US" sz="1300" dirty="0" smtClean="0">
                    <a:solidFill>
                      <a:schemeClr val="tx1"/>
                    </a:solidFill>
                    <a:latin typeface="Arial" pitchFamily="34" charset="0"/>
                    <a:cs typeface="Arial" pitchFamily="34" charset="0"/>
                  </a:rPr>
                  <a:t> </a:t>
                </a:r>
                <a:r>
                  <a:rPr lang="en-US" sz="1300" dirty="0" smtClean="0">
                    <a:solidFill>
                      <a:schemeClr val="tx1"/>
                    </a:solidFill>
                    <a:latin typeface="Times New Roman" pitchFamily="18" charset="0"/>
                    <a:cs typeface="Times New Roman" pitchFamily="18" charset="0"/>
                  </a:rPr>
                  <a:t>[</a:t>
                </a:r>
                <a:r>
                  <a:rPr lang="en-US" sz="1300" i="1" dirty="0" smtClean="0">
                    <a:solidFill>
                      <a:schemeClr val="tx1"/>
                    </a:solidFill>
                    <a:latin typeface="Times New Roman" pitchFamily="18" charset="0"/>
                    <a:cs typeface="Times New Roman" pitchFamily="18" charset="0"/>
                  </a:rPr>
                  <a:t>X</a:t>
                </a:r>
                <a:r>
                  <a:rPr lang="en-US" sz="1300" dirty="0" smtClean="0">
                    <a:solidFill>
                      <a:schemeClr val="tx1"/>
                    </a:solidFill>
                    <a:latin typeface="Times New Roman" pitchFamily="18" charset="0"/>
                    <a:cs typeface="Times New Roman" pitchFamily="18" charset="0"/>
                  </a:rPr>
                  <a:t>]</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if</a:t>
                </a:r>
                <a:r>
                  <a:rPr lang="ro-RO" sz="1300" dirty="0">
                    <a:solidFill>
                      <a:schemeClr val="tx1"/>
                    </a:solidFill>
                    <a:latin typeface="Arial" pitchFamily="34" charset="0"/>
                    <a:cs typeface="Arial" pitchFamily="34" charset="0"/>
                  </a:rPr>
                  <a:t> </a:t>
                </a:r>
                <a14:m>
                  <m:oMath xmlns:m="http://schemas.openxmlformats.org/officeDocument/2006/math">
                    <m:r>
                      <m:rPr>
                        <m:nor/>
                      </m:rPr>
                      <a:rPr lang="ro-RO" sz="1300" b="1">
                        <a:solidFill>
                          <a:schemeClr val="tx1"/>
                        </a:solidFill>
                        <a:latin typeface="Times New Roman" pitchFamily="18" charset="0"/>
                        <a:cs typeface="Times New Roman" pitchFamily="18" charset="0"/>
                      </a:rPr>
                      <m:t>U</m:t>
                    </m:r>
                  </m:oMath>
                </a14:m>
                <a:r>
                  <a:rPr lang="ro-RO" sz="1300" dirty="0">
                    <a:solidFill>
                      <a:schemeClr val="tx1"/>
                    </a:solidFill>
                    <a:latin typeface="Arial" pitchFamily="34" charset="0"/>
                    <a:cs typeface="Arial" pitchFamily="34" charset="0"/>
                  </a:rPr>
                  <a:t> este vid</a:t>
                </a:r>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			then return </a:t>
                </a:r>
                <a:r>
                  <a:rPr lang="ro-RO" sz="1300" b="1" i="1" dirty="0">
                    <a:solidFill>
                      <a:schemeClr val="tx1"/>
                    </a:solidFill>
                    <a:latin typeface="Times New Roman" pitchFamily="18" charset="0"/>
                    <a:cs typeface="Times New Roman" pitchFamily="18" charset="0"/>
                    <a:sym typeface="Symbol"/>
                  </a:rPr>
                  <a:t></a:t>
                </a:r>
                <a:r>
                  <a:rPr lang="ro-RO" sz="1300" b="1" i="1" dirty="0">
                    <a:solidFill>
                      <a:schemeClr val="tx1"/>
                    </a:solidFill>
                    <a:latin typeface="Times New Roman" pitchFamily="18" charset="0"/>
                    <a:cs typeface="Times New Roman" pitchFamily="18" charset="0"/>
                  </a:rPr>
                  <a:t> </a:t>
                </a:r>
                <a:r>
                  <a:rPr lang="ro-RO" sz="1300" i="1" dirty="0">
                    <a:solidFill>
                      <a:schemeClr val="tx1"/>
                    </a:solidFill>
                    <a:latin typeface="Times New Roman" pitchFamily="18" charset="0"/>
                    <a:cs typeface="Times New Roman" pitchFamily="18" charset="0"/>
                  </a:rPr>
                  <a:t>P</a:t>
                </a:r>
                <a:r>
                  <a:rPr lang="en-US" sz="1300" i="1" dirty="0" smtClean="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0" i="1">
                            <a:solidFill>
                              <a:schemeClr val="tx1"/>
                            </a:solidFill>
                            <a:latin typeface="Cambria Math"/>
                            <a:cs typeface="Times New Roman" pitchFamily="18" charset="0"/>
                          </a:rPr>
                          <m:t>𝑋</m:t>
                        </m:r>
                        <m:r>
                          <a:rPr lang="en-US" sz="1300" b="1" i="1" smtClean="0">
                            <a:solidFill>
                              <a:schemeClr val="tx1"/>
                            </a:solidFill>
                            <a:latin typeface="Cambria Math"/>
                            <a:cs typeface="Times New Roman" pitchFamily="18" charset="0"/>
                          </a:rPr>
                          <m:t>\</m:t>
                        </m:r>
                        <m:r>
                          <m:rPr>
                            <m:sty m:val="p"/>
                          </m:rPr>
                          <a:rPr lang="en-US" sz="1300" b="1" i="1" smtClean="0">
                            <a:solidFill>
                              <a:schemeClr val="tx1"/>
                            </a:solidFill>
                            <a:latin typeface="Cambria Math"/>
                            <a:cs typeface="Times New Roman" pitchFamily="18" charset="0"/>
                          </a:rPr>
                          <m:t>V</m:t>
                        </m:r>
                      </m:sub>
                    </m:sSub>
                  </m:oMath>
                </a14:m>
                <a:r>
                  <a:rPr lang="en-US" sz="1300" b="1" dirty="0">
                    <a:solidFill>
                      <a:schemeClr val="tx1"/>
                    </a:solidFill>
                    <a:latin typeface="Times New Roman" pitchFamily="18" charset="0"/>
                    <a:cs typeface="Times New Roman" pitchFamily="18" charset="0"/>
                  </a:rPr>
                  <a:t> | </a:t>
                </a:r>
                <a:r>
                  <a:rPr lang="ro-RO" sz="1300" i="1" dirty="0">
                    <a:solidFill>
                      <a:schemeClr val="tx1"/>
                    </a:solidFill>
                    <a:latin typeface="Times New Roman" pitchFamily="18" charset="0"/>
                    <a:cs typeface="Times New Roman" pitchFamily="18" charset="0"/>
                  </a:rPr>
                  <a:t>X</a:t>
                </a:r>
                <a:r>
                  <a:rPr lang="ro-RO" sz="1300" b="1" dirty="0">
                    <a:solidFill>
                      <a:schemeClr val="tx1"/>
                    </a:solidFill>
                    <a:latin typeface="Times New Roman" pitchFamily="18" charset="0"/>
                    <a:cs typeface="Times New Roman" pitchFamily="18" charset="0"/>
                  </a:rPr>
                  <a:t>)</a:t>
                </a:r>
                <a:r>
                  <a:rPr lang="ro-RO" sz="1300" b="1" dirty="0">
                    <a:solidFill>
                      <a:schemeClr val="tx1"/>
                    </a:solidFill>
                    <a:cs typeface="Times New Roman" pitchFamily="18" charset="0"/>
                  </a:rPr>
                  <a:t> </a:t>
                </a:r>
                <a:r>
                  <a:rPr lang="en-US" sz="1300" i="1" dirty="0" smtClean="0">
                    <a:solidFill>
                      <a:schemeClr val="tx1"/>
                    </a:solidFill>
                    <a:latin typeface="Times New Roman" pitchFamily="18" charset="0"/>
                    <a:cs typeface="Times New Roman" pitchFamily="18" charset="0"/>
                  </a:rPr>
                  <a:t>P(X)</a:t>
                </a:r>
                <a:endParaRPr lang="en-US" sz="1300" i="1" dirty="0">
                  <a:solidFill>
                    <a:schemeClr val="tx1"/>
                  </a:solidFill>
                  <a:latin typeface="Times New Roman" pitchFamily="18" charset="0"/>
                  <a:cs typeface="Times New Roman" pitchFamily="18" charset="0"/>
                </a:endParaRPr>
              </a:p>
              <a:p>
                <a:pPr algn="just">
                  <a:spcBef>
                    <a:spcPts val="0"/>
                  </a:spcBef>
                </a:pPr>
                <a:r>
                  <a:rPr lang="ro-RO" sz="1300" b="1" dirty="0">
                    <a:solidFill>
                      <a:schemeClr val="tx1"/>
                    </a:solidFill>
                    <a:latin typeface="Arial" pitchFamily="34" charset="0"/>
                    <a:cs typeface="Arial" pitchFamily="34" charset="0"/>
                  </a:rPr>
                  <a:t>		else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pentru fiecare</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oMath>
                </a14:m>
                <a:r>
                  <a:rPr lang="ro-RO" sz="1300" dirty="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in</a:t>
                </a:r>
                <a:r>
                  <a:rPr lang="en-US" sz="1300" b="1" dirty="0" smtClean="0">
                    <a:solidFill>
                      <a:schemeClr val="tx1"/>
                    </a:solidFill>
                    <a:latin typeface="Arial" pitchFamily="34" charset="0"/>
                    <a:cs typeface="Arial" pitchFamily="34" charset="0"/>
                  </a:rPr>
                  <a:t> </a:t>
                </a:r>
                <a14:m>
                  <m:oMath xmlns:m="http://schemas.openxmlformats.org/officeDocument/2006/math">
                    <m:r>
                      <m:rPr>
                        <m:nor/>
                      </m:rPr>
                      <a:rPr lang="ro-RO" sz="1300" i="1">
                        <a:solidFill>
                          <a:schemeClr val="tx1"/>
                        </a:solidFill>
                        <a:latin typeface="Times New Roman" pitchFamily="18" charset="0"/>
                        <a:cs typeface="Times New Roman" pitchFamily="18" charset="0"/>
                      </a:rPr>
                      <m:t>U</m:t>
                    </m:r>
                  </m:oMath>
                </a14:m>
                <a:r>
                  <a:rPr lang="ro-RO" sz="1300" dirty="0" smtClean="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do</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calculează şi memorează </a:t>
                </a:r>
                <a:r>
                  <a:rPr lang="en-US" sz="1300" i="1" dirty="0">
                    <a:solidFill>
                      <a:schemeClr val="tx1"/>
                    </a:solidFill>
                    <a:latin typeface="Times New Roman" pitchFamily="18" charset="0"/>
                    <a:cs typeface="Times New Roman" pitchFamily="18" charset="0"/>
                  </a:rPr>
                  <a:t>P</a:t>
                </a:r>
                <a14:m>
                  <m:oMath xmlns:m="http://schemas.openxmlformats.org/officeDocument/2006/math">
                    <m:d>
                      <m:dPr>
                        <m:ctrlPr>
                          <a:rPr lang="en-US" sz="1300" i="1">
                            <a:solidFill>
                              <a:schemeClr val="tx1"/>
                            </a:solidFill>
                            <a:latin typeface="Cambria Math"/>
                            <a:cs typeface="Arial" pitchFamily="34" charset="0"/>
                          </a:rPr>
                        </m:ctrlPr>
                      </m:dPr>
                      <m:e>
                        <m:sSub>
                          <m:sSubPr>
                            <m:ctrlPr>
                              <a:rPr lang="en-US" sz="1300" b="0" i="1" dirty="0" smtClean="0">
                                <a:solidFill>
                                  <a:schemeClr val="tx1"/>
                                </a:solidFill>
                                <a:latin typeface="Cambria Math"/>
                                <a:cs typeface="Times New Roman" pitchFamily="18" charset="0"/>
                              </a:rPr>
                            </m:ctrlPr>
                          </m:sSubPr>
                          <m:e>
                            <m:r>
                              <m:rPr>
                                <m:nor/>
                              </m:rPr>
                              <a:rPr lang="en-US" sz="1300" i="1" dirty="0">
                                <a:solidFill>
                                  <a:schemeClr val="tx1"/>
                                </a:solidFill>
                                <a:latin typeface="Times New Roman" pitchFamily="18" charset="0"/>
                                <a:cs typeface="Times New Roman" pitchFamily="18" charset="0"/>
                              </a:rPr>
                              <m:t>U</m:t>
                            </m:r>
                          </m:e>
                          <m:sub>
                            <m:r>
                              <a:rPr lang="en-US" sz="1300" b="0" i="1" dirty="0" smtClean="0">
                                <a:solidFill>
                                  <a:schemeClr val="tx1"/>
                                </a:solidFill>
                                <a:latin typeface="Cambria Math"/>
                                <a:cs typeface="Times New Roman" pitchFamily="18" charset="0"/>
                              </a:rPr>
                              <m:t>𝑖</m:t>
                            </m:r>
                          </m:sub>
                        </m:sSub>
                        <m:r>
                          <a:rPr lang="en-US" sz="1300" i="1">
                            <a:solidFill>
                              <a:schemeClr val="tx1"/>
                            </a:solidFill>
                            <a:latin typeface="Cambria Math"/>
                            <a:cs typeface="Arial" pitchFamily="34" charset="0"/>
                          </a:rPr>
                          <m:t>|</m:t>
                        </m:r>
                        <m:sSub>
                          <m:sSubPr>
                            <m:ctrlPr>
                              <a:rPr lang="en-US" sz="1300" i="1">
                                <a:solidFill>
                                  <a:schemeClr val="tx1"/>
                                </a:solidFill>
                                <a:latin typeface="Cambria Math"/>
                                <a:cs typeface="Arial" pitchFamily="34" charset="0"/>
                              </a:rPr>
                            </m:ctrlPr>
                          </m:sSubPr>
                          <m:e>
                            <m:r>
                              <a:rPr lang="en-US" sz="1300" i="1">
                                <a:solidFill>
                                  <a:schemeClr val="tx1"/>
                                </a:solidFill>
                                <a:latin typeface="Cambria Math"/>
                                <a:cs typeface="Arial" pitchFamily="34" charset="0"/>
                              </a:rPr>
                              <m:t>𝐸</m:t>
                            </m:r>
                          </m:e>
                          <m:sub>
                            <m:sSub>
                              <m:sSubPr>
                                <m:ctrlPr>
                                  <a:rPr lang="en-US" sz="1300" i="1" dirty="0">
                                    <a:solidFill>
                                      <a:schemeClr val="tx1"/>
                                    </a:solidFill>
                                    <a:latin typeface="Cambria Math"/>
                                    <a:cs typeface="Times New Roman" pitchFamily="18" charset="0"/>
                                  </a:rPr>
                                </m:ctrlPr>
                              </m:sSubPr>
                              <m:e>
                                <m:r>
                                  <m:rPr>
                                    <m:nor/>
                                  </m:rPr>
                                  <a:rPr lang="en-US" sz="1300" i="1" dirty="0">
                                    <a:solidFill>
                                      <a:schemeClr val="tx1"/>
                                    </a:solidFill>
                                    <a:latin typeface="Times New Roman" pitchFamily="18" charset="0"/>
                                    <a:cs typeface="Times New Roman" pitchFamily="18" charset="0"/>
                                  </a:rPr>
                                  <m:t>U</m:t>
                                </m:r>
                              </m:e>
                              <m:sub>
                                <m:r>
                                  <a:rPr lang="en-US" sz="1300" i="1" dirty="0">
                                    <a:solidFill>
                                      <a:schemeClr val="tx1"/>
                                    </a:solidFill>
                                    <a:latin typeface="Cambria Math"/>
                                    <a:cs typeface="Times New Roman" pitchFamily="18" charset="0"/>
                                  </a:rPr>
                                  <m:t>𝑖</m:t>
                                </m:r>
                              </m:sub>
                            </m:sSub>
                            <m:r>
                              <a:rPr lang="en-US" sz="1300" i="1">
                                <a:solidFill>
                                  <a:schemeClr val="tx1"/>
                                </a:solidFill>
                                <a:latin typeface="Cambria Math"/>
                                <a:cs typeface="Arial" pitchFamily="34" charset="0"/>
                              </a:rPr>
                              <m:t>\</m:t>
                            </m:r>
                            <m:r>
                              <a:rPr lang="en-US" sz="1300" b="0" i="1" smtClean="0">
                                <a:solidFill>
                                  <a:schemeClr val="tx1"/>
                                </a:solidFill>
                                <a:latin typeface="Cambria Math"/>
                                <a:cs typeface="Arial" pitchFamily="34" charset="0"/>
                              </a:rPr>
                              <m:t>𝑋</m:t>
                            </m:r>
                          </m:sub>
                        </m:sSub>
                      </m:e>
                    </m:d>
                    <m:r>
                      <a:rPr lang="en-US" sz="1300" b="0" i="1" smtClean="0">
                        <a:solidFill>
                          <a:schemeClr val="tx1"/>
                        </a:solidFill>
                        <a:latin typeface="Cambria Math"/>
                        <a:cs typeface="Arial" pitchFamily="34" charset="0"/>
                      </a:rPr>
                      <m:t>=</m:t>
                    </m:r>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en-US" sz="1300" dirty="0" smtClean="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SUPORT-EXCEPT </a:t>
                </a:r>
                <a14:m>
                  <m:oMath xmlns:m="http://schemas.openxmlformats.org/officeDocument/2006/math">
                    <m:d>
                      <m:dPr>
                        <m:ctrlPr>
                          <a:rPr lang="ro-RO" sz="1300" i="1" smtClean="0">
                            <a:solidFill>
                              <a:schemeClr val="tx1"/>
                            </a:solidFill>
                            <a:latin typeface="Cambria Math"/>
                            <a:cs typeface="Arial" pitchFamily="34" charset="0"/>
                          </a:rPr>
                        </m:ctrlPr>
                      </m:dPr>
                      <m:e>
                        <m:sSub>
                          <m:sSubPr>
                            <m:ctrlPr>
                              <a:rPr lang="ro-RO" sz="1300" b="1" i="1">
                                <a:solidFill>
                                  <a:schemeClr val="tx1"/>
                                </a:solidFill>
                                <a:latin typeface="Cambria Math"/>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r>
                          <a:rPr lang="en-US" sz="1300" b="0" i="1" smtClean="0">
                            <a:solidFill>
                              <a:schemeClr val="tx1"/>
                            </a:solidFill>
                            <a:latin typeface="Cambria Math"/>
                            <a:cs typeface="Times New Roman" pitchFamily="18" charset="0"/>
                          </a:rPr>
                          <m:t>,</m:t>
                        </m:r>
                        <m:r>
                          <a:rPr lang="en-US" sz="1300" b="0" i="1" smtClean="0">
                            <a:solidFill>
                              <a:schemeClr val="tx1"/>
                            </a:solidFill>
                            <a:latin typeface="Cambria Math"/>
                            <a:cs typeface="Times New Roman" pitchFamily="18" charset="0"/>
                          </a:rPr>
                          <m:t>𝑋</m:t>
                        </m:r>
                      </m:e>
                    </m:d>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r>
                  <a:rPr lang="ro-RO" sz="1300" b="1" i="1" dirty="0">
                    <a:solidFill>
                      <a:schemeClr val="tx1"/>
                    </a:solidFill>
                    <a:latin typeface="Times New Roman" pitchFamily="18" charset="0"/>
                    <a:cs typeface="Times New Roman" pitchFamily="18" charset="0"/>
                    <a:sym typeface="Symbol"/>
                  </a:rPr>
                  <a:t></a:t>
                </a:r>
                <a:r>
                  <a:rPr lang="ro-RO" sz="1300" b="1" i="1" dirty="0">
                    <a:solidFill>
                      <a:schemeClr val="tx1"/>
                    </a:solidFill>
                    <a:latin typeface="Times New Roman" pitchFamily="18" charset="0"/>
                    <a:cs typeface="Times New Roman" pitchFamily="18" charset="0"/>
                  </a:rPr>
                  <a:t> </a:t>
                </a:r>
                <a:r>
                  <a:rPr lang="ro-RO" sz="1300" i="1" dirty="0">
                    <a:solidFill>
                      <a:schemeClr val="tx1"/>
                    </a:solidFill>
                    <a:latin typeface="Times New Roman" pitchFamily="18" charset="0"/>
                    <a:cs typeface="Times New Roman" pitchFamily="18" charset="0"/>
                  </a:rPr>
                  <a:t>P</a:t>
                </a:r>
                <a:r>
                  <a:rPr lang="en-US" sz="1300" b="1" i="1" dirty="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0" i="1">
                            <a:solidFill>
                              <a:schemeClr val="tx1"/>
                            </a:solidFill>
                            <a:latin typeface="Cambria Math"/>
                            <a:cs typeface="Times New Roman" pitchFamily="18" charset="0"/>
                          </a:rPr>
                          <m:t>𝑋</m:t>
                        </m:r>
                        <m:r>
                          <a:rPr lang="en-US" sz="1300" b="1" i="1" smtClean="0">
                            <a:solidFill>
                              <a:schemeClr val="tx1"/>
                            </a:solidFill>
                            <a:latin typeface="Cambria Math"/>
                            <a:cs typeface="Times New Roman" pitchFamily="18" charset="0"/>
                          </a:rPr>
                          <m:t>\</m:t>
                        </m:r>
                        <m:r>
                          <m:rPr>
                            <m:sty m:val="p"/>
                          </m:rPr>
                          <a:rPr lang="en-US" sz="1300" b="1" i="1" smtClean="0">
                            <a:solidFill>
                              <a:schemeClr val="tx1"/>
                            </a:solidFill>
                            <a:latin typeface="Cambria Math"/>
                            <a:cs typeface="Times New Roman" pitchFamily="18" charset="0"/>
                          </a:rPr>
                          <m:t>V</m:t>
                        </m:r>
                      </m:sub>
                    </m:sSub>
                  </m:oMath>
                </a14:m>
                <a:r>
                  <a:rPr lang="en-US" sz="1300" b="1" dirty="0">
                    <a:solidFill>
                      <a:schemeClr val="tx1"/>
                    </a:solidFill>
                    <a:latin typeface="Times New Roman" pitchFamily="18" charset="0"/>
                    <a:cs typeface="Times New Roman" pitchFamily="18" charset="0"/>
                  </a:rPr>
                  <a:t> | </a:t>
                </a:r>
                <a:r>
                  <a:rPr lang="ro-RO" sz="1300" i="1" dirty="0">
                    <a:solidFill>
                      <a:schemeClr val="tx1"/>
                    </a:solidFill>
                    <a:latin typeface="Times New Roman" pitchFamily="18" charset="0"/>
                    <a:cs typeface="Times New Roman" pitchFamily="18" charset="0"/>
                  </a:rPr>
                  <a:t>X</a:t>
                </a:r>
                <a:r>
                  <a:rPr lang="ro-RO" sz="1300" b="1" dirty="0">
                    <a:solidFill>
                      <a:schemeClr val="tx1"/>
                    </a:solidFill>
                    <a:latin typeface="Times New Roman" pitchFamily="18" charset="0"/>
                    <a:cs typeface="Times New Roman" pitchFamily="18" charset="0"/>
                  </a:rPr>
                  <a:t>)</a:t>
                </a:r>
                <a:r>
                  <a:rPr lang="ro-RO" sz="1300" b="1" dirty="0">
                    <a:solidFill>
                      <a:schemeClr val="tx1"/>
                    </a:solidFill>
                    <a:cs typeface="Times New Roman" pitchFamily="18" charset="0"/>
                  </a:rPr>
                  <a:t> </a:t>
                </a:r>
                <a14:m>
                  <m:oMath xmlns:m="http://schemas.openxmlformats.org/officeDocument/2006/math">
                    <m:nary>
                      <m:naryPr>
                        <m:chr m:val="∑"/>
                        <m:supHide m:val="on"/>
                        <m:ctrlPr>
                          <a:rPr lang="ro-RO" sz="1300" b="1" i="1">
                            <a:solidFill>
                              <a:schemeClr val="tx1"/>
                            </a:solidFill>
                            <a:latin typeface="Cambria Math"/>
                            <a:cs typeface="Times New Roman" pitchFamily="18" charset="0"/>
                          </a:rPr>
                        </m:ctrlPr>
                      </m:naryPr>
                      <m:sub>
                        <m:r>
                          <m:rPr>
                            <m:nor/>
                          </m:rPr>
                          <a:rPr lang="en-US" sz="1300" b="1" dirty="0">
                            <a:solidFill>
                              <a:schemeClr val="tx1"/>
                            </a:solidFill>
                            <a:latin typeface="Times New Roman" pitchFamily="18" charset="0"/>
                            <a:cs typeface="Times New Roman" pitchFamily="18" charset="0"/>
                          </a:rPr>
                          <m:t>u</m:t>
                        </m:r>
                      </m:sub>
                      <m:sup/>
                      <m:e>
                        <m:r>
                          <a:rPr lang="en-US" sz="1300" b="0" i="1">
                            <a:solidFill>
                              <a:schemeClr val="tx1"/>
                            </a:solidFill>
                            <a:latin typeface="Cambria Math"/>
                            <a:cs typeface="Times New Roman" pitchFamily="18" charset="0"/>
                          </a:rPr>
                          <m:t>𝑃</m:t>
                        </m:r>
                        <m:d>
                          <m:dPr>
                            <m:ctrlPr>
                              <a:rPr lang="en-US" sz="1300" b="1" i="1">
                                <a:solidFill>
                                  <a:schemeClr val="tx1"/>
                                </a:solidFill>
                                <a:latin typeface="Cambria Math"/>
                                <a:cs typeface="Times New Roman" pitchFamily="18" charset="0"/>
                              </a:rPr>
                            </m:ctrlPr>
                          </m:dPr>
                          <m:e>
                            <m:r>
                              <a:rPr lang="en-US" sz="1300" b="0" i="1">
                                <a:solidFill>
                                  <a:schemeClr val="tx1"/>
                                </a:solidFill>
                                <a:latin typeface="Cambria Math"/>
                                <a:cs typeface="Times New Roman" pitchFamily="18" charset="0"/>
                              </a:rPr>
                              <m:t>𝑋</m:t>
                            </m:r>
                            <m:r>
                              <a:rPr lang="en-US" sz="1300" b="1" i="1">
                                <a:solidFill>
                                  <a:schemeClr val="tx1"/>
                                </a:solidFill>
                                <a:latin typeface="Cambria Math"/>
                                <a:cs typeface="Times New Roman" pitchFamily="18" charset="0"/>
                              </a:rPr>
                              <m:t>|</m:t>
                            </m:r>
                            <m:r>
                              <m:rPr>
                                <m:nor/>
                              </m:rPr>
                              <a:rPr lang="en-US" sz="1300" b="1" dirty="0">
                                <a:solidFill>
                                  <a:schemeClr val="tx1"/>
                                </a:solidFill>
                                <a:latin typeface="Times New Roman" pitchFamily="18" charset="0"/>
                                <a:cs typeface="Times New Roman" pitchFamily="18" charset="0"/>
                              </a:rPr>
                              <m:t>u</m:t>
                            </m:r>
                          </m:e>
                        </m:d>
                      </m:e>
                    </m:nary>
                    <m:nary>
                      <m:naryPr>
                        <m:chr m:val="∏"/>
                        <m:supHide m:val="on"/>
                        <m:ctrlPr>
                          <a:rPr lang="ro-RO" sz="1300" b="1" i="1">
                            <a:solidFill>
                              <a:schemeClr val="tx1"/>
                            </a:solidFill>
                            <a:latin typeface="Cambria Math"/>
                            <a:cs typeface="Times New Roman" pitchFamily="18" charset="0"/>
                          </a:rPr>
                        </m:ctrlPr>
                      </m:naryPr>
                      <m:sub>
                        <m:r>
                          <m:rPr>
                            <m:brk m:alnAt="23"/>
                          </m:rPr>
                          <a:rPr lang="en-US" sz="1300" b="1" i="1">
                            <a:solidFill>
                              <a:schemeClr val="tx1"/>
                            </a:solidFill>
                            <a:latin typeface="Cambria Math"/>
                            <a:cs typeface="Times New Roman" pitchFamily="18" charset="0"/>
                          </a:rPr>
                          <m:t>𝒊</m:t>
                        </m:r>
                      </m:sub>
                      <m:sup/>
                      <m:e>
                        <m:r>
                          <a:rPr lang="en-US" sz="1300" b="0" i="1">
                            <a:solidFill>
                              <a:schemeClr val="tx1"/>
                            </a:solidFill>
                            <a:latin typeface="Cambria Math"/>
                            <a:cs typeface="Times New Roman" pitchFamily="18" charset="0"/>
                          </a:rPr>
                          <m:t>𝑃</m:t>
                        </m:r>
                        <m:d>
                          <m:dPr>
                            <m:ctrlPr>
                              <a:rPr lang="en-US" sz="1300" b="1" i="1">
                                <a:solidFill>
                                  <a:schemeClr val="tx1"/>
                                </a:solidFill>
                                <a:latin typeface="Cambria Math"/>
                                <a:cs typeface="Times New Roman" pitchFamily="18" charset="0"/>
                              </a:rPr>
                            </m:ctrlPr>
                          </m:dPr>
                          <m:e>
                            <m:sSub>
                              <m:sSubPr>
                                <m:ctrlPr>
                                  <a:rPr lang="ro-RO" sz="1300" b="1" i="1">
                                    <a:solidFill>
                                      <a:schemeClr val="tx1"/>
                                    </a:solidFill>
                                    <a:latin typeface="Cambria Math"/>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r>
                              <a:rPr lang="en-US" sz="1300" b="1" i="1">
                                <a:solidFill>
                                  <a:schemeClr val="tx1"/>
                                </a:solidFill>
                                <a:latin typeface="Cambria Math"/>
                                <a:cs typeface="Times New Roman" pitchFamily="18" charset="0"/>
                              </a:rPr>
                              <m:t>|</m:t>
                            </m:r>
                            <m:sSub>
                              <m:sSubPr>
                                <m:ctrlPr>
                                  <a:rPr lang="en-US" sz="1300" b="1" i="1">
                                    <a:solidFill>
                                      <a:schemeClr val="tx1"/>
                                    </a:solidFill>
                                    <a:latin typeface="Cambria Math"/>
                                    <a:cs typeface="Times New Roman" pitchFamily="18" charset="0"/>
                                  </a:rPr>
                                </m:ctrlPr>
                              </m:sSubPr>
                              <m:e>
                                <m:r>
                                  <a:rPr lang="en-US" sz="1300" b="0" i="1">
                                    <a:solidFill>
                                      <a:schemeClr val="tx1"/>
                                    </a:solidFill>
                                    <a:latin typeface="Cambria Math"/>
                                    <a:cs typeface="Times New Roman" pitchFamily="18" charset="0"/>
                                  </a:rPr>
                                  <m:t>𝐸</m:t>
                                </m:r>
                              </m:e>
                              <m:sub>
                                <m:sSub>
                                  <m:sSubPr>
                                    <m:ctrlPr>
                                      <a:rPr lang="ro-RO" sz="1300" b="1" i="1">
                                        <a:solidFill>
                                          <a:schemeClr val="tx1"/>
                                        </a:solidFill>
                                        <a:latin typeface="Cambria Math"/>
                                        <a:cs typeface="Times New Roman" pitchFamily="18" charset="0"/>
                                      </a:rPr>
                                    </m:ctrlPr>
                                  </m:sSubPr>
                                  <m:e>
                                    <m:r>
                                      <m:rPr>
                                        <m:nor/>
                                      </m:rPr>
                                      <a:rPr lang="ro-RO" sz="1300" i="1">
                                        <a:solidFill>
                                          <a:schemeClr val="tx1"/>
                                        </a:solidFill>
                                        <a:latin typeface="Times New Roman" pitchFamily="18" charset="0"/>
                                        <a:cs typeface="Times New Roman" pitchFamily="18" charset="0"/>
                                      </a:rPr>
                                      <m:t>U</m:t>
                                    </m:r>
                                  </m:e>
                                  <m:sub>
                                    <m:r>
                                      <a:rPr lang="en-US" sz="1300" b="1" i="1">
                                        <a:solidFill>
                                          <a:schemeClr val="tx1"/>
                                        </a:solidFill>
                                        <a:latin typeface="Cambria Math"/>
                                        <a:cs typeface="Times New Roman" pitchFamily="18" charset="0"/>
                                      </a:rPr>
                                      <m:t>𝒊</m:t>
                                    </m:r>
                                  </m:sub>
                                </m:sSub>
                                <m:r>
                                  <a:rPr lang="en-US" sz="1300" b="1" i="1">
                                    <a:solidFill>
                                      <a:schemeClr val="tx1"/>
                                    </a:solidFill>
                                    <a:latin typeface="Cambria Math"/>
                                    <a:cs typeface="Times New Roman" pitchFamily="18" charset="0"/>
                                  </a:rPr>
                                  <m:t>\</m:t>
                                </m:r>
                                <m:r>
                                  <a:rPr lang="en-US" sz="1300" b="0" i="1">
                                    <a:solidFill>
                                      <a:schemeClr val="tx1"/>
                                    </a:solidFill>
                                    <a:latin typeface="Cambria Math"/>
                                    <a:cs typeface="Times New Roman" pitchFamily="18" charset="0"/>
                                  </a:rPr>
                                  <m:t>𝑋</m:t>
                                </m:r>
                              </m:sub>
                            </m:sSub>
                          </m:e>
                        </m:d>
                      </m:e>
                    </m:nary>
                  </m:oMath>
                </a14:m>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function</a:t>
                </a:r>
                <a:r>
                  <a:rPr lang="ro-RO" sz="1300" dirty="0">
                    <a:solidFill>
                      <a:schemeClr val="tx1"/>
                    </a:solidFill>
                    <a:latin typeface="Arial" pitchFamily="34" charset="0"/>
                    <a:cs typeface="Arial" pitchFamily="34" charset="0"/>
                  </a:rPr>
                  <a:t> DOVEZI-EXCEPT </a:t>
                </a:r>
                <a:r>
                  <a:rPr lang="en-US" sz="1300" dirty="0">
                    <a:solidFill>
                      <a:schemeClr val="tx1"/>
                    </a:solidFill>
                    <a:latin typeface="Arial" pitchFamily="34" charset="0"/>
                    <a:cs typeface="Arial" pitchFamily="34" charset="0"/>
                  </a:rPr>
                  <a:t>(</a:t>
                </a:r>
                <a:r>
                  <a:rPr lang="en-US" sz="1300" i="1" dirty="0">
                    <a:solidFill>
                      <a:schemeClr val="tx1"/>
                    </a:solidFill>
                    <a:latin typeface="Times New Roman" pitchFamily="18" charset="0"/>
                    <a:cs typeface="Times New Roman" pitchFamily="18" charset="0"/>
                  </a:rPr>
                  <a:t>X,V</a:t>
                </a:r>
                <a:r>
                  <a:rPr lang="en-US" sz="1300" dirty="0">
                    <a:solidFill>
                      <a:schemeClr val="tx1"/>
                    </a:solidFill>
                    <a:latin typeface="Arial" pitchFamily="34" charset="0"/>
                    <a:cs typeface="Arial" pitchFamily="34" charset="0"/>
                  </a:rPr>
                  <a:t>)</a:t>
                </a:r>
                <a:r>
                  <a:rPr lang="ro-RO" sz="1300" dirty="0" smtClean="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r>
                  <a:rPr lang="ro-RO" sz="1300" i="1" dirty="0">
                    <a:solidFill>
                      <a:schemeClr val="tx1"/>
                    </a:solidFill>
                    <a:latin typeface="Times New Roman" pitchFamily="18" charset="0"/>
                    <a:cs typeface="Times New Roman" pitchFamily="18" charset="0"/>
                  </a:rPr>
                  <a:t>P</a:t>
                </a:r>
                <a:r>
                  <a:rPr lang="en-US" sz="1300" b="1" i="1" dirty="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r>
                          <a:rPr lang="en-US" sz="1300" b="0" i="1">
                            <a:solidFill>
                              <a:schemeClr val="tx1"/>
                            </a:solidFill>
                            <a:latin typeface="Cambria Math"/>
                            <a:cs typeface="Times New Roman" pitchFamily="18" charset="0"/>
                          </a:rPr>
                          <m:t>𝑋</m:t>
                        </m:r>
                        <m:r>
                          <a:rPr lang="en-US" sz="1300" b="1" i="1">
                            <a:solidFill>
                              <a:schemeClr val="tx1"/>
                            </a:solidFill>
                            <a:latin typeface="Cambria Math"/>
                            <a:cs typeface="Times New Roman" pitchFamily="18" charset="0"/>
                          </a:rPr>
                          <m:t>\</m:t>
                        </m:r>
                        <m:r>
                          <m:rPr>
                            <m:sty m:val="p"/>
                          </m:rPr>
                          <a:rPr lang="en-US" sz="1300" b="1" i="1">
                            <a:solidFill>
                              <a:schemeClr val="tx1"/>
                            </a:solidFill>
                            <a:latin typeface="Cambria Math"/>
                            <a:cs typeface="Times New Roman" pitchFamily="18" charset="0"/>
                          </a:rPr>
                          <m:t>V</m:t>
                        </m:r>
                      </m:sub>
                    </m:sSub>
                  </m:oMath>
                </a14:m>
                <a:r>
                  <a:rPr lang="en-US" sz="1300" b="1" dirty="0">
                    <a:solidFill>
                      <a:schemeClr val="tx1"/>
                    </a:solidFill>
                    <a:latin typeface="Times New Roman" pitchFamily="18" charset="0"/>
                    <a:cs typeface="Times New Roman" pitchFamily="18" charset="0"/>
                  </a:rPr>
                  <a:t> | </a:t>
                </a:r>
                <a:r>
                  <a:rPr lang="ro-RO" sz="1300" i="1" dirty="0">
                    <a:solidFill>
                      <a:schemeClr val="tx1"/>
                    </a:solidFill>
                    <a:latin typeface="Times New Roman" pitchFamily="18" charset="0"/>
                    <a:cs typeface="Times New Roman" pitchFamily="18" charset="0"/>
                  </a:rPr>
                  <a:t>X</a:t>
                </a:r>
                <a:r>
                  <a:rPr lang="ro-RO" sz="1300" b="1" dirty="0" smtClean="0">
                    <a:solidFill>
                      <a:schemeClr val="tx1"/>
                    </a:solidFill>
                    <a:latin typeface="Times New Roman" pitchFamily="18" charset="0"/>
                    <a:cs typeface="Times New Roman" pitchFamily="18" charset="0"/>
                  </a:rPr>
                  <a:t>)</a:t>
                </a:r>
                <a:endParaRPr lang="en-US" sz="1300" dirty="0">
                  <a:solidFill>
                    <a:schemeClr val="tx1"/>
                  </a:solidFill>
                  <a:latin typeface="Arial" pitchFamily="34" charset="0"/>
                  <a:cs typeface="Arial" pitchFamily="34" charset="0"/>
                </a:endParaRPr>
              </a:p>
              <a:p>
                <a:pPr algn="just">
                  <a:spcBef>
                    <a:spcPts val="0"/>
                  </a:spcBef>
                </a:pPr>
                <a:r>
                  <a:rPr lang="en-US" sz="1300" b="1" dirty="0" smtClean="0">
                    <a:solidFill>
                      <a:schemeClr val="tx1"/>
                    </a:solidFill>
                    <a:cs typeface="Times New Roman" pitchFamily="18" charset="0"/>
                  </a:rPr>
                  <a:t>               </a:t>
                </a:r>
                <a14:m>
                  <m:oMath xmlns:m="http://schemas.openxmlformats.org/officeDocument/2006/math">
                    <m:r>
                      <m:rPr>
                        <m:nor/>
                      </m:rPr>
                      <a:rPr lang="en-US" sz="1300" b="1" smtClean="0">
                        <a:solidFill>
                          <a:schemeClr val="tx1"/>
                        </a:solidFill>
                        <a:latin typeface="Times New Roman" pitchFamily="18" charset="0"/>
                        <a:cs typeface="Times New Roman" pitchFamily="18" charset="0"/>
                      </a:rPr>
                      <m:t>Y</m:t>
                    </m:r>
                  </m:oMath>
                </a14:m>
                <a:r>
                  <a:rPr lang="ro-RO" sz="1300" dirty="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sym typeface="Symbol"/>
                  </a:rPr>
                  <a:t> </a:t>
                </a:r>
                <a:r>
                  <a:rPr lang="ro-RO" sz="1300" dirty="0" smtClean="0">
                    <a:solidFill>
                      <a:schemeClr val="tx1"/>
                    </a:solidFill>
                    <a:latin typeface="Arial" pitchFamily="34" charset="0"/>
                    <a:cs typeface="Arial" pitchFamily="34" charset="0"/>
                  </a:rPr>
                  <a:t>FII </a:t>
                </a:r>
                <a:r>
                  <a:rPr lang="en-US" sz="1300" dirty="0" smtClean="0">
                    <a:solidFill>
                      <a:schemeClr val="tx1"/>
                    </a:solidFill>
                    <a:latin typeface="Times New Roman" pitchFamily="18" charset="0"/>
                    <a:cs typeface="Times New Roman" pitchFamily="18" charset="0"/>
                  </a:rPr>
                  <a:t>[</a:t>
                </a:r>
                <a:r>
                  <a:rPr lang="en-US" sz="1300" i="1" dirty="0" smtClean="0">
                    <a:solidFill>
                      <a:schemeClr val="tx1"/>
                    </a:solidFill>
                    <a:latin typeface="Times New Roman" pitchFamily="18" charset="0"/>
                    <a:cs typeface="Times New Roman" pitchFamily="18" charset="0"/>
                  </a:rPr>
                  <a:t>X</a:t>
                </a:r>
                <a:r>
                  <a:rPr lang="en-US" sz="1300" dirty="0" smtClean="0">
                    <a:solidFill>
                      <a:schemeClr val="tx1"/>
                    </a:solidFill>
                    <a:latin typeface="Times New Roman" pitchFamily="18" charset="0"/>
                    <a:cs typeface="Times New Roman" pitchFamily="18" charset="0"/>
                  </a:rPr>
                  <a:t>]</a:t>
                </a:r>
                <a:r>
                  <a:rPr lang="en-US" sz="1300" i="1" dirty="0" smtClean="0">
                    <a:solidFill>
                      <a:schemeClr val="tx1"/>
                    </a:solidFill>
                    <a:latin typeface="Times New Roman" pitchFamily="18" charset="0"/>
                    <a:cs typeface="Times New Roman" pitchFamily="18" charset="0"/>
                  </a:rPr>
                  <a:t>-V</a:t>
                </a:r>
                <a:endParaRPr lang="en-US" sz="1300" i="1" dirty="0">
                  <a:solidFill>
                    <a:schemeClr val="tx1"/>
                  </a:solidFill>
                  <a:latin typeface="Times New Roman" pitchFamily="18" charset="0"/>
                  <a:cs typeface="Times New Roman" pitchFamily="18" charset="0"/>
                </a:endParaRPr>
              </a:p>
              <a:p>
                <a:pPr algn="just">
                  <a:spcBef>
                    <a:spcPts val="0"/>
                  </a:spcBef>
                </a:pPr>
                <a:r>
                  <a:rPr lang="en-US" sz="1300" dirty="0">
                    <a:solidFill>
                      <a:schemeClr val="tx1"/>
                    </a:solidFill>
                    <a:latin typeface="Arial" pitchFamily="34" charset="0"/>
                    <a:cs typeface="Arial" pitchFamily="34" charset="0"/>
                  </a:rPr>
                  <a:t> </a:t>
                </a:r>
                <a:r>
                  <a:rPr lang="en-US" sz="1300" dirty="0" smtClean="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if</a:t>
                </a:r>
                <a:r>
                  <a:rPr lang="ro-RO" sz="1300" dirty="0" smtClean="0">
                    <a:solidFill>
                      <a:schemeClr val="tx1"/>
                    </a:solidFill>
                    <a:latin typeface="Arial" pitchFamily="34" charset="0"/>
                    <a:cs typeface="Arial" pitchFamily="34" charset="0"/>
                  </a:rPr>
                  <a:t> </a:t>
                </a:r>
                <a14:m>
                  <m:oMath xmlns:m="http://schemas.openxmlformats.org/officeDocument/2006/math">
                    <m:r>
                      <m:rPr>
                        <m:nor/>
                      </m:rPr>
                      <a:rPr lang="en-US" sz="1300" b="1">
                        <a:solidFill>
                          <a:schemeClr val="tx1"/>
                        </a:solidFill>
                        <a:latin typeface="Times New Roman" pitchFamily="18" charset="0"/>
                        <a:cs typeface="Times New Roman" pitchFamily="18" charset="0"/>
                      </a:rPr>
                      <m:t>Y</m:t>
                    </m:r>
                  </m:oMath>
                </a14:m>
                <a:r>
                  <a:rPr lang="ro-RO" sz="1300" dirty="0">
                    <a:solidFill>
                      <a:schemeClr val="tx1"/>
                    </a:solidFill>
                    <a:latin typeface="Arial" pitchFamily="34" charset="0"/>
                    <a:cs typeface="Arial" pitchFamily="34" charset="0"/>
                  </a:rPr>
                  <a:t> este vid</a:t>
                </a:r>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		then return</a:t>
                </a:r>
                <a:r>
                  <a:rPr lang="ro-RO" sz="1300" dirty="0">
                    <a:solidFill>
                      <a:schemeClr val="tx1"/>
                    </a:solidFill>
                    <a:latin typeface="Arial" pitchFamily="34" charset="0"/>
                    <a:cs typeface="Arial" pitchFamily="34" charset="0"/>
                  </a:rPr>
                  <a:t> o repartiţie uniformă</a:t>
                </a:r>
                <a:endParaRPr lang="en-US" sz="1300" dirty="0">
                  <a:solidFill>
                    <a:schemeClr val="tx1"/>
                  </a:solidFill>
                  <a:latin typeface="Arial" pitchFamily="34" charset="0"/>
                  <a:cs typeface="Arial" pitchFamily="34" charset="0"/>
                </a:endParaRPr>
              </a:p>
              <a:p>
                <a:pPr algn="just">
                  <a:spcBef>
                    <a:spcPts val="0"/>
                  </a:spcBef>
                </a:pPr>
                <a:r>
                  <a:rPr lang="en-US" sz="1300" b="1" dirty="0">
                    <a:solidFill>
                      <a:schemeClr val="tx1"/>
                    </a:solidFill>
                    <a:latin typeface="Arial" pitchFamily="34" charset="0"/>
                    <a:cs typeface="Arial" pitchFamily="34" charset="0"/>
                  </a:rPr>
                  <a:t> </a:t>
                </a:r>
                <a:r>
                  <a:rPr lang="en-US" sz="1300" b="1" dirty="0" smtClean="0">
                    <a:solidFill>
                      <a:schemeClr val="tx1"/>
                    </a:solidFill>
                    <a:latin typeface="Arial" pitchFamily="34" charset="0"/>
                    <a:cs typeface="Arial" pitchFamily="34" charset="0"/>
                  </a:rPr>
                  <a:t>            </a:t>
                </a:r>
                <a:r>
                  <a:rPr lang="ro-RO" sz="1300" b="1" dirty="0" smtClean="0">
                    <a:solidFill>
                      <a:schemeClr val="tx1"/>
                    </a:solidFill>
                    <a:latin typeface="Arial" pitchFamily="34" charset="0"/>
                    <a:cs typeface="Arial" pitchFamily="34" charset="0"/>
                  </a:rPr>
                  <a:t>else</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pentru fiecare</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b="0" i="1" smtClean="0">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oMath>
                </a14:m>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in</a:t>
                </a:r>
                <a:r>
                  <a:rPr lang="ro-RO" sz="1300" dirty="0">
                    <a:solidFill>
                      <a:schemeClr val="tx1"/>
                    </a:solidFill>
                    <a:latin typeface="Arial" pitchFamily="34" charset="0"/>
                    <a:cs typeface="Arial" pitchFamily="34" charset="0"/>
                  </a:rPr>
                  <a:t> </a:t>
                </a:r>
                <a:r>
                  <a:rPr lang="en-US" sz="1300" b="1" dirty="0">
                    <a:solidFill>
                      <a:schemeClr val="tx1"/>
                    </a:solidFill>
                    <a:latin typeface="Times New Roman" pitchFamily="18" charset="0"/>
                    <a:cs typeface="Times New Roman" pitchFamily="18" charset="0"/>
                  </a:rPr>
                  <a:t>Y</a:t>
                </a:r>
                <a:r>
                  <a:rPr lang="ro-RO" sz="1300" dirty="0" smtClean="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do</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calculează</a:t>
                </a:r>
                <a:r>
                  <a:rPr lang="en-US" sz="1300" dirty="0" smtClean="0">
                    <a:solidFill>
                      <a:schemeClr val="tx1"/>
                    </a:solidFill>
                    <a:latin typeface="Arial" pitchFamily="34" charset="0"/>
                    <a:cs typeface="Arial" pitchFamily="34" charset="0"/>
                  </a:rPr>
                  <a:t> </a:t>
                </a:r>
                <a:r>
                  <a:rPr lang="ro-RO" sz="1300" i="1" dirty="0">
                    <a:solidFill>
                      <a:schemeClr val="tx1"/>
                    </a:solidFill>
                    <a:latin typeface="Times New Roman" pitchFamily="18" charset="0"/>
                    <a:cs typeface="Times New Roman" pitchFamily="18" charset="0"/>
                  </a:rPr>
                  <a:t>P</a:t>
                </a:r>
                <a:r>
                  <a:rPr lang="en-US" sz="1300" b="1" i="1" dirty="0">
                    <a:solidFill>
                      <a:schemeClr val="tx1"/>
                    </a:solidFill>
                    <a:latin typeface="Times New Roman" pitchFamily="18" charset="0"/>
                    <a:cs typeface="Times New Roman" pitchFamily="18" charset="0"/>
                  </a:rPr>
                  <a:t> </a:t>
                </a:r>
                <a:r>
                  <a:rPr lang="ro-RO" sz="1300" b="1" dirty="0">
                    <a:solidFill>
                      <a:schemeClr val="tx1"/>
                    </a:solidFill>
                    <a:latin typeface="Times New Roman" pitchFamily="18" charset="0"/>
                    <a:cs typeface="Times New Roman" pitchFamily="18"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en-US" sz="1300" b="1" i="1">
                                <a:solidFill>
                                  <a:schemeClr val="tx1"/>
                                </a:solidFill>
                                <a:latin typeface="Cambria Math"/>
                                <a:cs typeface="Times New Roman" pitchFamily="18" charset="0"/>
                              </a:rPr>
                              <m:t>−</m:t>
                            </m:r>
                          </m:sup>
                        </m:sSup>
                      </m:e>
                      <m:sub>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sub>
                    </m:sSub>
                  </m:oMath>
                </a14:m>
                <a:r>
                  <a:rPr lang="en-US" sz="1300" b="1" dirty="0">
                    <a:solidFill>
                      <a:schemeClr val="tx1"/>
                    </a:solidFill>
                    <a:latin typeface="Times New Roman" pitchFamily="18" charset="0"/>
                    <a:cs typeface="Times New Roman" pitchFamily="18" charset="0"/>
                  </a:rPr>
                  <a:t> | </a:t>
                </a:r>
                <a14:m>
                  <m:oMath xmlns:m="http://schemas.openxmlformats.org/officeDocument/2006/math">
                    <m:sSub>
                      <m:sSubPr>
                        <m:ctrlPr>
                          <a:rPr lang="ro-RO" sz="1300" b="1" i="1">
                            <a:solidFill>
                              <a:schemeClr val="tx1"/>
                            </a:solidFill>
                            <a:latin typeface="Cambria Math"/>
                            <a:cs typeface="Times New Roman" pitchFamily="18" charset="0"/>
                          </a:rPr>
                        </m:ctrlPr>
                      </m:sSubPr>
                      <m:e>
                        <m:r>
                          <m:rPr>
                            <m:nor/>
                          </m:rPr>
                          <a:rPr lang="en-US" sz="1300" i="1">
                            <a:solidFill>
                              <a:schemeClr val="tx1"/>
                            </a:solidFill>
                            <a:latin typeface="Times New Roman" pitchFamily="18" charset="0"/>
                            <a:cs typeface="Times New Roman" pitchFamily="18" charset="0"/>
                          </a:rPr>
                          <m:t>y</m:t>
                        </m:r>
                      </m:e>
                      <m:sub>
                        <m:r>
                          <a:rPr lang="en-US" sz="1300" b="1" i="1" smtClean="0">
                            <a:solidFill>
                              <a:schemeClr val="tx1"/>
                            </a:solidFill>
                            <a:latin typeface="Cambria Math"/>
                            <a:cs typeface="Times New Roman" pitchFamily="18" charset="0"/>
                          </a:rPr>
                          <m:t>𝒊</m:t>
                        </m:r>
                      </m:sub>
                    </m:sSub>
                  </m:oMath>
                </a14:m>
                <a:r>
                  <a:rPr lang="ro-RO" sz="1300" b="1" dirty="0">
                    <a:solidFill>
                      <a:schemeClr val="tx1"/>
                    </a:solidFill>
                    <a:latin typeface="Times New Roman" pitchFamily="18" charset="0"/>
                    <a:cs typeface="Times New Roman" pitchFamily="18" charset="0"/>
                  </a:rPr>
                  <a:t>)</a:t>
                </a:r>
                <a:r>
                  <a:rPr lang="en-US" sz="1300" b="1" dirty="0" smtClean="0">
                    <a:solidFill>
                      <a:schemeClr val="tx1"/>
                    </a:solidFill>
                    <a:latin typeface="Times New Roman" pitchFamily="18" charset="0"/>
                    <a:cs typeface="Times New Roman" pitchFamily="18" charset="0"/>
                  </a:rPr>
                  <a:t> =</a:t>
                </a:r>
                <a:r>
                  <a:rPr lang="ro-RO" sz="1300" dirty="0" smtClean="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rPr>
                  <a:t>DOVEZI-EXCEPT </a:t>
                </a:r>
                <a14:m>
                  <m:oMath xmlns:m="http://schemas.openxmlformats.org/officeDocument/2006/math">
                    <m:d>
                      <m:dPr>
                        <m:ctrlPr>
                          <a:rPr lang="ro-RO" sz="1300" i="1" smtClean="0">
                            <a:solidFill>
                              <a:schemeClr val="tx1"/>
                            </a:solidFill>
                            <a:latin typeface="Cambria Math"/>
                            <a:cs typeface="Arial" pitchFamily="34" charset="0"/>
                          </a:rPr>
                        </m:ctrlPr>
                      </m:dPr>
                      <m:e>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r>
                          <a:rPr lang="en-US" sz="1300" b="0" i="1" smtClean="0">
                            <a:solidFill>
                              <a:schemeClr val="tx1"/>
                            </a:solidFill>
                            <a:latin typeface="Cambria Math"/>
                            <a:cs typeface="Times New Roman" pitchFamily="18" charset="0"/>
                          </a:rPr>
                          <m:t>,</m:t>
                        </m:r>
                        <m:r>
                          <m:rPr>
                            <m:sty m:val="p"/>
                          </m:rPr>
                          <a:rPr lang="en-US" sz="1300" b="0" i="0" smtClean="0">
                            <a:solidFill>
                              <a:schemeClr val="tx1"/>
                            </a:solidFill>
                            <a:latin typeface="Cambria Math"/>
                            <a:cs typeface="Times New Roman" pitchFamily="18" charset="0"/>
                          </a:rPr>
                          <m:t>nul</m:t>
                        </m:r>
                      </m:e>
                    </m:d>
                  </m:oMath>
                </a14:m>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b="1" i="0" smtClean="0">
                            <a:solidFill>
                              <a:schemeClr val="tx1"/>
                            </a:solidFill>
                            <a:latin typeface="Cambria Math"/>
                            <a:cs typeface="Times New Roman" pitchFamily="18" charset="0"/>
                          </a:rPr>
                          <m:t>𝐙</m:t>
                        </m:r>
                      </m:e>
                      <m:sub>
                        <m:r>
                          <a:rPr lang="en-US" sz="1300" b="1" i="1">
                            <a:solidFill>
                              <a:schemeClr val="tx1"/>
                            </a:solidFill>
                            <a:latin typeface="Cambria Math"/>
                            <a:cs typeface="Times New Roman" pitchFamily="18" charset="0"/>
                          </a:rPr>
                          <m:t>𝒊</m:t>
                        </m:r>
                      </m:sub>
                    </m:sSub>
                  </m:oMath>
                </a14:m>
                <a:r>
                  <a:rPr lang="ro-RO" sz="1300" dirty="0">
                    <a:solidFill>
                      <a:schemeClr val="tx1"/>
                    </a:solidFill>
                    <a:latin typeface="Arial" pitchFamily="34" charset="0"/>
                    <a:cs typeface="Arial" pitchFamily="34" charset="0"/>
                  </a:rPr>
                  <a:t> </a:t>
                </a:r>
                <a:r>
                  <a:rPr lang="ro-RO" sz="1300" dirty="0">
                    <a:solidFill>
                      <a:schemeClr val="tx1"/>
                    </a:solidFill>
                    <a:latin typeface="Arial" pitchFamily="34" charset="0"/>
                    <a:cs typeface="Arial" pitchFamily="34" charset="0"/>
                    <a:sym typeface="Symbol"/>
                  </a:rPr>
                  <a:t> </a:t>
                </a:r>
                <a:r>
                  <a:rPr lang="ro-RO" sz="1300" dirty="0">
                    <a:solidFill>
                      <a:schemeClr val="tx1"/>
                    </a:solidFill>
                    <a:latin typeface="Arial" pitchFamily="34" charset="0"/>
                    <a:cs typeface="Arial" pitchFamily="34" charset="0"/>
                  </a:rPr>
                  <a:t>PĂRINŢI </a:t>
                </a:r>
                <a:r>
                  <a:rPr lang="en-US" sz="1300" dirty="0" smtClean="0">
                    <a:solidFill>
                      <a:schemeClr val="tx1"/>
                    </a:solidFill>
                    <a:latin typeface="Arial" pitchFamily="34" charset="0"/>
                    <a:cs typeface="Arial" pitchFamily="34" charset="0"/>
                  </a:rPr>
                  <a:t>[</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oMath>
                </a14:m>
                <a:r>
                  <a:rPr lang="en-US" sz="1300" dirty="0" smtClean="0">
                    <a:solidFill>
                      <a:schemeClr val="tx1"/>
                    </a:solidFill>
                    <a:latin typeface="Arial" pitchFamily="34" charset="0"/>
                    <a:cs typeface="Arial" pitchFamily="34" charset="0"/>
                  </a:rPr>
                  <a:t>] </a:t>
                </a:r>
                <a:r>
                  <a:rPr lang="en-US" sz="1300" i="1" dirty="0" smtClean="0">
                    <a:solidFill>
                      <a:schemeClr val="tx1"/>
                    </a:solidFill>
                    <a:latin typeface="Times New Roman" pitchFamily="18" charset="0"/>
                    <a:cs typeface="Times New Roman" pitchFamily="18" charset="0"/>
                  </a:rPr>
                  <a:t>- X</a:t>
                </a:r>
                <a:endParaRPr lang="en-US" sz="1300" i="1" dirty="0">
                  <a:solidFill>
                    <a:schemeClr val="tx1"/>
                  </a:solidFill>
                  <a:latin typeface="Times New Roman" pitchFamily="18" charset="0"/>
                  <a:cs typeface="Times New Roman" pitchFamily="18"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pentru fiecare</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𝑍</m:t>
                        </m:r>
                      </m:e>
                      <m:sub>
                        <m:r>
                          <a:rPr lang="en-US" sz="1300" b="1" i="1">
                            <a:solidFill>
                              <a:schemeClr val="tx1"/>
                            </a:solidFill>
                            <a:latin typeface="Cambria Math"/>
                            <a:cs typeface="Times New Roman" pitchFamily="18" charset="0"/>
                          </a:rPr>
                          <m:t>𝒊</m:t>
                        </m:r>
                        <m:r>
                          <a:rPr lang="en-US" sz="1300" b="1" i="1" smtClean="0">
                            <a:solidFill>
                              <a:schemeClr val="tx1"/>
                            </a:solidFill>
                            <a:latin typeface="Cambria Math"/>
                            <a:cs typeface="Times New Roman" pitchFamily="18" charset="0"/>
                          </a:rPr>
                          <m:t>𝒋</m:t>
                        </m:r>
                      </m:sub>
                    </m:sSub>
                  </m:oMath>
                </a14:m>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in</a:t>
                </a:r>
                <a:r>
                  <a:rPr lang="ro-RO" sz="1300" dirty="0">
                    <a:solidFill>
                      <a:schemeClr val="tx1"/>
                    </a:solidFill>
                    <a:latin typeface="Arial" pitchFamily="34" charset="0"/>
                    <a:cs typeface="Arial" pitchFamily="34" charset="0"/>
                  </a:rPr>
                  <a:t> </a:t>
                </a:r>
                <a14:m>
                  <m:oMath xmlns:m="http://schemas.openxmlformats.org/officeDocument/2006/math">
                    <m:sSub>
                      <m:sSubPr>
                        <m:ctrlPr>
                          <a:rPr lang="ro-RO" sz="1300" b="1" i="1">
                            <a:solidFill>
                              <a:schemeClr val="tx1"/>
                            </a:solidFill>
                            <a:latin typeface="Cambria Math"/>
                            <a:cs typeface="Times New Roman" pitchFamily="18" charset="0"/>
                          </a:rPr>
                        </m:ctrlPr>
                      </m:sSubPr>
                      <m:e>
                        <m:r>
                          <a:rPr lang="en-US" sz="1300" b="1" i="0">
                            <a:solidFill>
                              <a:schemeClr val="tx1"/>
                            </a:solidFill>
                            <a:latin typeface="Cambria Math"/>
                            <a:cs typeface="Times New Roman" pitchFamily="18" charset="0"/>
                          </a:rPr>
                          <m:t>𝐙</m:t>
                        </m:r>
                      </m:e>
                      <m:sub>
                        <m:r>
                          <a:rPr lang="en-US" sz="1300" b="1" i="1">
                            <a:solidFill>
                              <a:schemeClr val="tx1"/>
                            </a:solidFill>
                            <a:latin typeface="Cambria Math"/>
                            <a:cs typeface="Times New Roman" pitchFamily="18" charset="0"/>
                          </a:rPr>
                          <m:t>𝒊</m:t>
                        </m:r>
                      </m:sub>
                    </m:sSub>
                  </m:oMath>
                </a14:m>
                <a:endParaRPr lang="en-US" sz="1300" dirty="0">
                  <a:solidFill>
                    <a:schemeClr val="tx1"/>
                  </a:solidFill>
                  <a:latin typeface="Arial" pitchFamily="34" charset="0"/>
                  <a:cs typeface="Arial" pitchFamily="34" charset="0"/>
                </a:endParaRPr>
              </a:p>
              <a:p>
                <a:pPr algn="just">
                  <a:spcBef>
                    <a:spcPts val="0"/>
                  </a:spcBef>
                </a:pPr>
                <a:r>
                  <a:rPr lang="ro-RO" sz="1300" b="1" dirty="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calculează</a:t>
                </a:r>
                <a:r>
                  <a:rPr lang="en-US" sz="1300" dirty="0" smtClean="0">
                    <a:solidFill>
                      <a:schemeClr val="tx1"/>
                    </a:solidFill>
                    <a:latin typeface="Arial" pitchFamily="34" charset="0"/>
                    <a:cs typeface="Arial" pitchFamily="34" charset="0"/>
                  </a:rPr>
                  <a:t> </a:t>
                </a:r>
                <a:r>
                  <a:rPr lang="en-US" sz="1300" i="1" dirty="0" smtClean="0">
                    <a:solidFill>
                      <a:schemeClr val="tx1"/>
                    </a:solidFill>
                    <a:latin typeface="Times New Roman" pitchFamily="18" charset="0"/>
                    <a:cs typeface="Times New Roman" pitchFamily="18" charset="0"/>
                  </a:rPr>
                  <a:t>P</a:t>
                </a:r>
                <a14:m>
                  <m:oMath xmlns:m="http://schemas.openxmlformats.org/officeDocument/2006/math">
                    <m:d>
                      <m:dPr>
                        <m:ctrlPr>
                          <a:rPr lang="en-US" sz="1300" i="1" smtClean="0">
                            <a:solidFill>
                              <a:schemeClr val="tx1"/>
                            </a:solidFill>
                            <a:latin typeface="Cambria Math"/>
                            <a:cs typeface="Times New Roman" pitchFamily="18" charset="0"/>
                          </a:rPr>
                        </m:ctrlPr>
                      </m:dPr>
                      <m:e>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𝑍</m:t>
                            </m:r>
                          </m:e>
                          <m:sub>
                            <m:r>
                              <a:rPr lang="en-US" sz="1300" b="1" i="1">
                                <a:solidFill>
                                  <a:schemeClr val="tx1"/>
                                </a:solidFill>
                                <a:latin typeface="Cambria Math"/>
                                <a:cs typeface="Times New Roman" pitchFamily="18" charset="0"/>
                              </a:rPr>
                              <m:t>𝒊𝒋</m:t>
                            </m:r>
                          </m:sub>
                        </m:sSub>
                        <m:r>
                          <a:rPr lang="en-US" sz="1300" b="0" i="1" smtClean="0">
                            <a:solidFill>
                              <a:schemeClr val="tx1"/>
                            </a:solidFill>
                            <a:latin typeface="Cambria Math"/>
                            <a:cs typeface="Times New Roman" pitchFamily="18" charset="0"/>
                          </a:rPr>
                          <m:t>|</m:t>
                        </m:r>
                        <m:sSub>
                          <m:sSubPr>
                            <m:ctrlPr>
                              <a:rPr lang="ro-RO" sz="1300" b="1" i="1">
                                <a:solidFill>
                                  <a:schemeClr val="tx1"/>
                                </a:solidFill>
                                <a:latin typeface="Cambria Math"/>
                                <a:cs typeface="Times New Roman" pitchFamily="18" charset="0"/>
                              </a:rPr>
                            </m:ctrlPr>
                          </m:sSubPr>
                          <m:e>
                            <m:r>
                              <a:rPr lang="en-US" sz="1300" b="0" i="1" smtClean="0">
                                <a:solidFill>
                                  <a:schemeClr val="tx1"/>
                                </a:solidFill>
                                <a:latin typeface="Cambria Math"/>
                                <a:cs typeface="Times New Roman" pitchFamily="18" charset="0"/>
                              </a:rPr>
                              <m:t>𝐸</m:t>
                            </m:r>
                          </m:e>
                          <m:sub>
                            <m:sSub>
                              <m:sSubPr>
                                <m:ctrlPr>
                                  <a:rPr lang="en-US" sz="1300" i="1" smtClean="0">
                                    <a:solidFill>
                                      <a:schemeClr val="tx1"/>
                                    </a:solidFill>
                                    <a:latin typeface="Cambria Math"/>
                                    <a:cs typeface="Times New Roman" pitchFamily="18" charset="0"/>
                                  </a:rPr>
                                </m:ctrlPr>
                              </m:sSubPr>
                              <m:e>
                                <m:r>
                                  <a:rPr lang="en-US" sz="1300" b="0" i="1" smtClean="0">
                                    <a:solidFill>
                                      <a:schemeClr val="tx1"/>
                                    </a:solidFill>
                                    <a:latin typeface="Cambria Math"/>
                                    <a:cs typeface="Times New Roman" pitchFamily="18" charset="0"/>
                                  </a:rPr>
                                  <m:t>𝑍</m:t>
                                </m:r>
                              </m:e>
                              <m:sub>
                                <m:r>
                                  <a:rPr lang="en-US" sz="1300" b="0" i="1" smtClean="0">
                                    <a:solidFill>
                                      <a:schemeClr val="tx1"/>
                                    </a:solidFill>
                                    <a:latin typeface="Cambria Math"/>
                                    <a:cs typeface="Times New Roman" pitchFamily="18" charset="0"/>
                                  </a:rPr>
                                  <m:t>𝑖𝑗</m:t>
                                </m:r>
                              </m:sub>
                            </m:sSub>
                            <m:r>
                              <a:rPr lang="en-US" sz="1300" b="0" i="1" smtClean="0">
                                <a:solidFill>
                                  <a:schemeClr val="tx1"/>
                                </a:solidFill>
                                <a:latin typeface="Cambria Math"/>
                                <a:cs typeface="Times New Roman" pitchFamily="18" charset="0"/>
                              </a:rPr>
                              <m:t>\</m:t>
                            </m:r>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sub>
                        </m:sSub>
                      </m:e>
                    </m:d>
                    <m:r>
                      <a:rPr lang="en-US" sz="1300" b="0" i="1" smtClean="0">
                        <a:solidFill>
                          <a:schemeClr val="tx1"/>
                        </a:solidFill>
                        <a:latin typeface="Cambria Math"/>
                        <a:cs typeface="Times New Roman" pitchFamily="18" charset="0"/>
                      </a:rPr>
                      <m:t>=</m:t>
                    </m:r>
                  </m:oMath>
                </a14:m>
                <a:r>
                  <a:rPr lang="ro-RO" sz="1300" dirty="0" smtClean="0">
                    <a:solidFill>
                      <a:schemeClr val="tx1"/>
                    </a:solidFill>
                    <a:latin typeface="Arial" pitchFamily="34" charset="0"/>
                    <a:cs typeface="Arial" pitchFamily="34" charset="0"/>
                  </a:rPr>
                  <a:t> </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en-US" sz="1300" dirty="0" smtClean="0">
                    <a:solidFill>
                      <a:schemeClr val="tx1"/>
                    </a:solidFill>
                    <a:latin typeface="Arial" pitchFamily="34" charset="0"/>
                    <a:cs typeface="Arial" pitchFamily="34" charset="0"/>
                  </a:rPr>
                  <a:t>= </a:t>
                </a:r>
                <a:r>
                  <a:rPr lang="ro-RO" sz="1300" dirty="0" smtClean="0">
                    <a:solidFill>
                      <a:schemeClr val="tx1"/>
                    </a:solidFill>
                    <a:latin typeface="Arial" pitchFamily="34" charset="0"/>
                    <a:cs typeface="Arial" pitchFamily="34" charset="0"/>
                  </a:rPr>
                  <a:t>SUPORT</a:t>
                </a:r>
                <a:r>
                  <a:rPr lang="en-US" sz="1300" dirty="0">
                    <a:solidFill>
                      <a:schemeClr val="tx1"/>
                    </a:solidFill>
                    <a:latin typeface="Arial" pitchFamily="34" charset="0"/>
                    <a:cs typeface="Arial" pitchFamily="34" charset="0"/>
                  </a:rPr>
                  <a:t>-</a:t>
                </a:r>
                <a:r>
                  <a:rPr lang="ro-RO" sz="1300" dirty="0">
                    <a:solidFill>
                      <a:schemeClr val="tx1"/>
                    </a:solidFill>
                    <a:latin typeface="Arial" pitchFamily="34" charset="0"/>
                    <a:cs typeface="Arial" pitchFamily="34" charset="0"/>
                  </a:rPr>
                  <a:t>EXCEPT </a:t>
                </a:r>
                <a14:m>
                  <m:oMath xmlns:m="http://schemas.openxmlformats.org/officeDocument/2006/math">
                    <m:d>
                      <m:dPr>
                        <m:ctrlPr>
                          <a:rPr lang="en-US" sz="1300" i="1">
                            <a:solidFill>
                              <a:schemeClr val="tx1"/>
                            </a:solidFill>
                            <a:latin typeface="Cambria Math"/>
                            <a:cs typeface="Times New Roman" pitchFamily="18" charset="0"/>
                          </a:rPr>
                        </m:ctrlPr>
                      </m:dPr>
                      <m:e>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𝑍</m:t>
                            </m:r>
                          </m:e>
                          <m:sub>
                            <m:r>
                              <a:rPr lang="en-US" sz="1300" b="1" i="1">
                                <a:solidFill>
                                  <a:schemeClr val="tx1"/>
                                </a:solidFill>
                                <a:latin typeface="Cambria Math"/>
                                <a:cs typeface="Times New Roman" pitchFamily="18" charset="0"/>
                              </a:rPr>
                              <m:t>𝒊𝒋</m:t>
                            </m:r>
                          </m:sub>
                        </m:sSub>
                        <m:r>
                          <a:rPr lang="en-US" sz="1300" b="0" i="1" smtClean="0">
                            <a:solidFill>
                              <a:schemeClr val="tx1"/>
                            </a:solidFill>
                            <a:latin typeface="Cambria Math"/>
                            <a:cs typeface="Times New Roman" pitchFamily="18" charset="0"/>
                          </a:rPr>
                          <m:t>,</m:t>
                        </m:r>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1" i="1">
                                <a:solidFill>
                                  <a:schemeClr val="tx1"/>
                                </a:solidFill>
                                <a:latin typeface="Cambria Math"/>
                                <a:cs typeface="Times New Roman" pitchFamily="18" charset="0"/>
                              </a:rPr>
                              <m:t>𝒊</m:t>
                            </m:r>
                          </m:sub>
                        </m:sSub>
                      </m:e>
                    </m:d>
                  </m:oMath>
                </a14:m>
                <a:r>
                  <a:rPr lang="ro-RO" sz="1300" dirty="0">
                    <a:solidFill>
                      <a:schemeClr val="tx1"/>
                    </a:solidFill>
                    <a:latin typeface="Arial" pitchFamily="34" charset="0"/>
                    <a:cs typeface="Arial" pitchFamily="34" charset="0"/>
                  </a:rPr>
                  <a:t> </a:t>
                </a:r>
                <a:endParaRPr lang="en-US" sz="1300" dirty="0">
                  <a:solidFill>
                    <a:schemeClr val="tx1"/>
                  </a:solidFill>
                  <a:latin typeface="Arial" pitchFamily="34" charset="0"/>
                  <a:cs typeface="Arial" pitchFamily="34" charset="0"/>
                </a:endParaRPr>
              </a:p>
              <a:p>
                <a:pPr algn="just">
                  <a:spcBef>
                    <a:spcPts val="0"/>
                  </a:spcBef>
                </a:pPr>
                <a:r>
                  <a:rPr lang="ro-RO" sz="1300" dirty="0">
                    <a:solidFill>
                      <a:schemeClr val="tx1"/>
                    </a:solidFill>
                    <a:latin typeface="Arial" pitchFamily="34" charset="0"/>
                    <a:cs typeface="Arial" pitchFamily="34" charset="0"/>
                  </a:rPr>
                  <a:t>		</a:t>
                </a:r>
                <a:r>
                  <a:rPr lang="ro-RO" sz="1300" b="1" dirty="0">
                    <a:solidFill>
                      <a:schemeClr val="tx1"/>
                    </a:solidFill>
                    <a:latin typeface="Arial" pitchFamily="34" charset="0"/>
                    <a:cs typeface="Arial" pitchFamily="34" charset="0"/>
                  </a:rPr>
                  <a:t>return</a:t>
                </a:r>
                <a:r>
                  <a:rPr lang="ro-RO" sz="1300" dirty="0">
                    <a:solidFill>
                      <a:schemeClr val="tx1"/>
                    </a:solidFill>
                    <a:latin typeface="Arial" pitchFamily="34" charset="0"/>
                    <a:cs typeface="Arial" pitchFamily="34" charset="0"/>
                  </a:rPr>
                  <a:t> </a:t>
                </a:r>
                <a14:m>
                  <m:oMath xmlns:m="http://schemas.openxmlformats.org/officeDocument/2006/math">
                    <m:r>
                      <a:rPr lang="ro-RO" sz="1300" b="1" i="1">
                        <a:solidFill>
                          <a:schemeClr val="tx1"/>
                        </a:solidFill>
                        <a:latin typeface="Cambria Math"/>
                        <a:cs typeface="Times New Roman" pitchFamily="18" charset="0"/>
                        <a:sym typeface="Symbol"/>
                      </a:rPr>
                      <m:t></m:t>
                    </m:r>
                    <m:nary>
                      <m:naryPr>
                        <m:chr m:val="∏"/>
                        <m:ctrlPr>
                          <a:rPr lang="ro-RO" sz="1300" b="1" i="1">
                            <a:solidFill>
                              <a:schemeClr val="tx1"/>
                            </a:solidFill>
                            <a:latin typeface="Cambria Math"/>
                            <a:cs typeface="Times New Roman" pitchFamily="18" charset="0"/>
                            <a:sym typeface="Symbol"/>
                          </a:rPr>
                        </m:ctrlPr>
                      </m:naryPr>
                      <m:sub>
                        <m:r>
                          <m:rPr>
                            <m:brk m:alnAt="23"/>
                          </m:rPr>
                          <a:rPr lang="ro-RO" sz="1300" b="0" i="1">
                            <a:solidFill>
                              <a:schemeClr val="tx1"/>
                            </a:solidFill>
                            <a:latin typeface="Cambria Math"/>
                            <a:cs typeface="Times New Roman" pitchFamily="18" charset="0"/>
                            <a:sym typeface="Symbol"/>
                          </a:rPr>
                          <m:t>𝑖</m:t>
                        </m:r>
                      </m:sub>
                      <m:sup/>
                      <m:e>
                        <m:nary>
                          <m:naryPr>
                            <m:chr m:val="∑"/>
                            <m:supHide m:val="on"/>
                            <m:ctrlPr>
                              <a:rPr lang="ro-RO" sz="1300" b="1" i="1">
                                <a:solidFill>
                                  <a:schemeClr val="tx1"/>
                                </a:solidFill>
                                <a:latin typeface="Cambria Math"/>
                                <a:cs typeface="Times New Roman" pitchFamily="18" charset="0"/>
                                <a:sym typeface="Symbol"/>
                              </a:rPr>
                            </m:ctrlPr>
                          </m:naryPr>
                          <m:sub>
                            <m:sSub>
                              <m:sSubPr>
                                <m:ctrlPr>
                                  <a:rPr lang="ro-RO" sz="1300" i="1">
                                    <a:solidFill>
                                      <a:schemeClr val="tx1"/>
                                    </a:solidFill>
                                    <a:latin typeface="Cambria Math"/>
                                    <a:cs typeface="Times New Roman" pitchFamily="18" charset="0"/>
                                    <a:sym typeface="Symbol"/>
                                  </a:rPr>
                                </m:ctrlPr>
                              </m:sSubPr>
                              <m:e>
                                <m:r>
                                  <a:rPr lang="ro-RO" sz="1300" b="0" i="1">
                                    <a:solidFill>
                                      <a:schemeClr val="tx1"/>
                                    </a:solidFill>
                                    <a:latin typeface="Cambria Math"/>
                                    <a:cs typeface="Times New Roman" pitchFamily="18" charset="0"/>
                                    <a:sym typeface="Symbol"/>
                                  </a:rPr>
                                  <m:t>𝑦</m:t>
                                </m:r>
                              </m:e>
                              <m:sub>
                                <m:r>
                                  <a:rPr lang="ro-RO" sz="1300" b="0" i="1">
                                    <a:solidFill>
                                      <a:schemeClr val="tx1"/>
                                    </a:solidFill>
                                    <a:latin typeface="Cambria Math"/>
                                    <a:cs typeface="Times New Roman" pitchFamily="18" charset="0"/>
                                    <a:sym typeface="Symbol"/>
                                  </a:rPr>
                                  <m:t>𝑖</m:t>
                                </m:r>
                              </m:sub>
                            </m:sSub>
                          </m:sub>
                          <m:sup/>
                          <m:e>
                            <m:r>
                              <a:rPr lang="ro-RO" sz="1300" b="0" i="1">
                                <a:solidFill>
                                  <a:schemeClr val="tx1"/>
                                </a:solidFill>
                                <a:latin typeface="Cambria Math"/>
                                <a:cs typeface="Times New Roman" pitchFamily="18" charset="0"/>
                                <a:sym typeface="Symbol"/>
                              </a:rPr>
                              <m:t>𝑃</m:t>
                            </m:r>
                            <m:d>
                              <m:dPr>
                                <m:ctrlPr>
                                  <a:rPr lang="ro-RO" sz="1300" b="1" i="1">
                                    <a:solidFill>
                                      <a:schemeClr val="tx1"/>
                                    </a:solidFill>
                                    <a:latin typeface="Cambria Math"/>
                                    <a:cs typeface="Times New Roman" pitchFamily="18" charset="0"/>
                                    <a:sym typeface="Symbol"/>
                                  </a:rPr>
                                </m:ctrlPr>
                              </m:dPr>
                              <m:e>
                                <m:sSub>
                                  <m:sSubPr>
                                    <m:ctrlPr>
                                      <a:rPr lang="ro-RO" sz="1300" b="1" i="1">
                                        <a:solidFill>
                                          <a:schemeClr val="tx1"/>
                                        </a:solidFill>
                                        <a:latin typeface="Cambria Math"/>
                                        <a:cs typeface="Times New Roman" pitchFamily="18" charset="0"/>
                                      </a:rPr>
                                    </m:ctrlPr>
                                  </m:sSubPr>
                                  <m:e>
                                    <m:sSup>
                                      <m:sSupPr>
                                        <m:ctrlPr>
                                          <a:rPr lang="ro-RO" sz="1300" b="1" i="1">
                                            <a:solidFill>
                                              <a:schemeClr val="tx1"/>
                                            </a:solidFill>
                                            <a:latin typeface="Cambria Math"/>
                                            <a:cs typeface="Times New Roman" pitchFamily="18" charset="0"/>
                                          </a:rPr>
                                        </m:ctrlPr>
                                      </m:sSupPr>
                                      <m:e>
                                        <m:r>
                                          <a:rPr lang="en-US" sz="1300" b="0" i="1">
                                            <a:solidFill>
                                              <a:schemeClr val="tx1"/>
                                            </a:solidFill>
                                            <a:latin typeface="Cambria Math"/>
                                            <a:cs typeface="Times New Roman" pitchFamily="18" charset="0"/>
                                          </a:rPr>
                                          <m:t>𝐸</m:t>
                                        </m:r>
                                      </m:e>
                                      <m:sup>
                                        <m:r>
                                          <a:rPr lang="ro-RO" sz="1300" b="1" i="1">
                                            <a:solidFill>
                                              <a:schemeClr val="tx1"/>
                                            </a:solidFill>
                                            <a:latin typeface="Cambria Math"/>
                                            <a:cs typeface="Times New Roman" pitchFamily="18" charset="0"/>
                                          </a:rPr>
                                          <m:t>−</m:t>
                                        </m:r>
                                      </m:sup>
                                    </m:sSup>
                                  </m:e>
                                  <m:sub>
                                    <m:sSub>
                                      <m:sSubPr>
                                        <m:ctrlPr>
                                          <a:rPr lang="ro-RO" sz="1300" b="1" i="1">
                                            <a:solidFill>
                                              <a:schemeClr val="tx1"/>
                                            </a:solidFill>
                                            <a:latin typeface="Cambria Math"/>
                                            <a:cs typeface="Times New Roman" pitchFamily="18" charset="0"/>
                                          </a:rPr>
                                        </m:ctrlPr>
                                      </m:sSubPr>
                                      <m:e>
                                        <m:r>
                                          <a:rPr lang="en-US" sz="1300" i="1">
                                            <a:solidFill>
                                              <a:schemeClr val="tx1"/>
                                            </a:solidFill>
                                            <a:latin typeface="Cambria Math"/>
                                            <a:cs typeface="Times New Roman" pitchFamily="18" charset="0"/>
                                          </a:rPr>
                                          <m:t>𝑌</m:t>
                                        </m:r>
                                      </m:e>
                                      <m:sub>
                                        <m:r>
                                          <a:rPr lang="en-US" sz="1300" b="0" i="1">
                                            <a:solidFill>
                                              <a:schemeClr val="tx1"/>
                                            </a:solidFill>
                                            <a:latin typeface="Cambria Math"/>
                                            <a:cs typeface="Times New Roman" pitchFamily="18" charset="0"/>
                                          </a:rPr>
                                          <m:t>𝑖</m:t>
                                        </m:r>
                                      </m:sub>
                                    </m:sSub>
                                  </m:sub>
                                </m:sSub>
                                <m:r>
                                  <a:rPr lang="en-US" sz="1300" b="1" i="1">
                                    <a:solidFill>
                                      <a:schemeClr val="tx1"/>
                                    </a:solidFill>
                                    <a:latin typeface="Cambria Math"/>
                                    <a:cs typeface="Times New Roman" pitchFamily="18" charset="0"/>
                                  </a:rPr>
                                  <m:t>|</m:t>
                                </m:r>
                                <m:sSub>
                                  <m:sSubPr>
                                    <m:ctrlPr>
                                      <a:rPr lang="en-US" sz="1300" i="1">
                                        <a:solidFill>
                                          <a:schemeClr val="tx1"/>
                                        </a:solidFill>
                                        <a:latin typeface="Cambria Math"/>
                                        <a:cs typeface="Times New Roman" pitchFamily="18" charset="0"/>
                                      </a:rPr>
                                    </m:ctrlPr>
                                  </m:sSubPr>
                                  <m:e>
                                    <m:r>
                                      <a:rPr lang="en-US" sz="1300" b="0" i="1">
                                        <a:solidFill>
                                          <a:schemeClr val="tx1"/>
                                        </a:solidFill>
                                        <a:latin typeface="Cambria Math"/>
                                        <a:cs typeface="Times New Roman" pitchFamily="18" charset="0"/>
                                      </a:rPr>
                                      <m:t>𝑦</m:t>
                                    </m:r>
                                  </m:e>
                                  <m:sub>
                                    <m:r>
                                      <a:rPr lang="en-US" sz="1300" b="0" i="1">
                                        <a:solidFill>
                                          <a:schemeClr val="tx1"/>
                                        </a:solidFill>
                                        <a:latin typeface="Cambria Math"/>
                                        <a:cs typeface="Times New Roman" pitchFamily="18" charset="0"/>
                                      </a:rPr>
                                      <m:t>𝑖</m:t>
                                    </m:r>
                                  </m:sub>
                                </m:sSub>
                              </m:e>
                            </m:d>
                          </m:e>
                        </m:nary>
                      </m:e>
                    </m:nary>
                    <m:nary>
                      <m:naryPr>
                        <m:chr m:val="∑"/>
                        <m:ctrlPr>
                          <a:rPr lang="ro-RO" sz="1300" b="1" i="1">
                            <a:solidFill>
                              <a:schemeClr val="tx1"/>
                            </a:solidFill>
                            <a:latin typeface="Cambria Math"/>
                            <a:cs typeface="Times New Roman" pitchFamily="18" charset="0"/>
                            <a:sym typeface="Symbol"/>
                          </a:rPr>
                        </m:ctrlPr>
                      </m:naryPr>
                      <m:sub>
                        <m:sSub>
                          <m:sSubPr>
                            <m:ctrlPr>
                              <a:rPr lang="ro-RO" sz="1300" i="1">
                                <a:solidFill>
                                  <a:schemeClr val="tx1"/>
                                </a:solidFill>
                                <a:latin typeface="Cambria Math"/>
                                <a:cs typeface="Times New Roman" pitchFamily="18" charset="0"/>
                                <a:sym typeface="Symbol"/>
                              </a:rPr>
                            </m:ctrlPr>
                          </m:sSubPr>
                          <m:e>
                            <m:r>
                              <a:rPr lang="en-US" sz="1300" b="1" i="0">
                                <a:solidFill>
                                  <a:schemeClr val="tx1"/>
                                </a:solidFill>
                                <a:latin typeface="Cambria Math"/>
                                <a:cs typeface="Times New Roman" pitchFamily="18" charset="0"/>
                                <a:sym typeface="Symbol"/>
                              </a:rPr>
                              <m:t>𝐳</m:t>
                            </m:r>
                          </m:e>
                          <m:sub>
                            <m:r>
                              <a:rPr lang="en-US" sz="1300" b="0" i="1">
                                <a:solidFill>
                                  <a:schemeClr val="tx1"/>
                                </a:solidFill>
                                <a:latin typeface="Cambria Math"/>
                                <a:cs typeface="Times New Roman" pitchFamily="18" charset="0"/>
                                <a:sym typeface="Symbol"/>
                              </a:rPr>
                              <m:t>𝑖</m:t>
                            </m:r>
                          </m:sub>
                        </m:sSub>
                      </m:sub>
                      <m:sup/>
                      <m:e>
                        <m:r>
                          <a:rPr lang="en-US" sz="1300" b="0" i="1">
                            <a:solidFill>
                              <a:schemeClr val="tx1"/>
                            </a:solidFill>
                            <a:latin typeface="Cambria Math"/>
                            <a:cs typeface="Times New Roman" pitchFamily="18" charset="0"/>
                            <a:sym typeface="Symbol"/>
                          </a:rPr>
                          <m:t>𝑃</m:t>
                        </m:r>
                        <m:d>
                          <m:dPr>
                            <m:ctrlPr>
                              <a:rPr lang="en-US" sz="1300" b="1" i="1">
                                <a:solidFill>
                                  <a:schemeClr val="tx1"/>
                                </a:solidFill>
                                <a:latin typeface="Cambria Math"/>
                                <a:cs typeface="Times New Roman" pitchFamily="18" charset="0"/>
                                <a:sym typeface="Symbol"/>
                              </a:rPr>
                            </m:ctrlPr>
                          </m:dPr>
                          <m:e>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𝑦</m:t>
                                </m:r>
                              </m:e>
                              <m:sub>
                                <m:r>
                                  <a:rPr lang="en-US" sz="1300" b="0" i="1">
                                    <a:solidFill>
                                      <a:schemeClr val="tx1"/>
                                    </a:solidFill>
                                    <a:latin typeface="Cambria Math"/>
                                    <a:cs typeface="Times New Roman" pitchFamily="18" charset="0"/>
                                    <a:sym typeface="Symbol"/>
                                  </a:rPr>
                                  <m:t>𝑖</m:t>
                                </m:r>
                              </m:sub>
                            </m:sSub>
                            <m:r>
                              <a:rPr lang="en-US" sz="1300" b="1" i="1">
                                <a:solidFill>
                                  <a:schemeClr val="tx1"/>
                                </a:solidFill>
                                <a:latin typeface="Cambria Math"/>
                                <a:cs typeface="Times New Roman" pitchFamily="18" charset="0"/>
                                <a:sym typeface="Symbol"/>
                              </a:rPr>
                              <m:t>|</m:t>
                            </m:r>
                            <m:r>
                              <a:rPr lang="en-US" sz="1300" b="0" i="1">
                                <a:solidFill>
                                  <a:schemeClr val="tx1"/>
                                </a:solidFill>
                                <a:latin typeface="Cambria Math"/>
                                <a:cs typeface="Times New Roman" pitchFamily="18" charset="0"/>
                                <a:sym typeface="Symbol"/>
                              </a:rPr>
                              <m:t>𝑋</m:t>
                            </m:r>
                            <m:r>
                              <a:rPr lang="en-US" sz="1300" b="1" i="1">
                                <a:solidFill>
                                  <a:schemeClr val="tx1"/>
                                </a:solidFill>
                                <a:latin typeface="Cambria Math"/>
                                <a:cs typeface="Times New Roman" pitchFamily="18" charset="0"/>
                                <a:sym typeface="Symbol"/>
                              </a:rPr>
                              <m:t>,</m:t>
                            </m:r>
                            <m:sSub>
                              <m:sSubPr>
                                <m:ctrlPr>
                                  <a:rPr lang="en-US" sz="1300" b="1" i="1">
                                    <a:solidFill>
                                      <a:schemeClr val="tx1"/>
                                    </a:solidFill>
                                    <a:latin typeface="Cambria Math"/>
                                    <a:cs typeface="Times New Roman" pitchFamily="18" charset="0"/>
                                    <a:sym typeface="Symbol"/>
                                  </a:rPr>
                                </m:ctrlPr>
                              </m:sSubPr>
                              <m:e>
                                <m:r>
                                  <a:rPr lang="en-US" sz="1300" b="1" i="0">
                                    <a:solidFill>
                                      <a:schemeClr val="tx1"/>
                                    </a:solidFill>
                                    <a:latin typeface="Cambria Math"/>
                                    <a:cs typeface="Times New Roman" pitchFamily="18" charset="0"/>
                                    <a:sym typeface="Symbol"/>
                                  </a:rPr>
                                  <m:t>𝐳</m:t>
                                </m:r>
                              </m:e>
                              <m:sub>
                                <m:r>
                                  <a:rPr lang="en-US" sz="1300" b="0" i="1">
                                    <a:solidFill>
                                      <a:schemeClr val="tx1"/>
                                    </a:solidFill>
                                    <a:latin typeface="Cambria Math"/>
                                    <a:cs typeface="Times New Roman" pitchFamily="18" charset="0"/>
                                    <a:sym typeface="Symbol"/>
                                  </a:rPr>
                                  <m:t>𝑖</m:t>
                                </m:r>
                              </m:sub>
                            </m:sSub>
                          </m:e>
                        </m:d>
                      </m:e>
                    </m:nary>
                    <m:nary>
                      <m:naryPr>
                        <m:chr m:val="∏"/>
                        <m:ctrlPr>
                          <a:rPr lang="ro-RO" sz="1300" b="1" i="1">
                            <a:solidFill>
                              <a:schemeClr val="tx1"/>
                            </a:solidFill>
                            <a:latin typeface="Cambria Math"/>
                            <a:cs typeface="Times New Roman" pitchFamily="18" charset="0"/>
                            <a:sym typeface="Symbol"/>
                          </a:rPr>
                        </m:ctrlPr>
                      </m:naryPr>
                      <m:sub>
                        <m:r>
                          <m:rPr>
                            <m:brk m:alnAt="23"/>
                          </m:rPr>
                          <a:rPr lang="en-US" sz="1300" b="0" i="1">
                            <a:solidFill>
                              <a:schemeClr val="tx1"/>
                            </a:solidFill>
                            <a:latin typeface="Cambria Math"/>
                            <a:cs typeface="Times New Roman" pitchFamily="18" charset="0"/>
                            <a:sym typeface="Symbol"/>
                          </a:rPr>
                          <m:t>𝑗</m:t>
                        </m:r>
                      </m:sub>
                      <m:sup/>
                      <m:e>
                        <m:r>
                          <a:rPr lang="en-US" sz="1300" b="0" i="1">
                            <a:solidFill>
                              <a:schemeClr val="tx1"/>
                            </a:solidFill>
                            <a:latin typeface="Cambria Math"/>
                            <a:cs typeface="Times New Roman" pitchFamily="18" charset="0"/>
                            <a:sym typeface="Symbol"/>
                          </a:rPr>
                          <m:t>𝑃</m:t>
                        </m:r>
                        <m:d>
                          <m:dPr>
                            <m:ctrlPr>
                              <a:rPr lang="en-US" sz="1300" b="1" i="1">
                                <a:solidFill>
                                  <a:schemeClr val="tx1"/>
                                </a:solidFill>
                                <a:latin typeface="Cambria Math"/>
                                <a:cs typeface="Times New Roman" pitchFamily="18" charset="0"/>
                                <a:sym typeface="Symbol"/>
                              </a:rPr>
                            </m:ctrlPr>
                          </m:dPr>
                          <m:e>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𝑧</m:t>
                                </m:r>
                              </m:e>
                              <m:sub>
                                <m:r>
                                  <a:rPr lang="en-US" sz="1300" b="0" i="1">
                                    <a:solidFill>
                                      <a:schemeClr val="tx1"/>
                                    </a:solidFill>
                                    <a:latin typeface="Cambria Math"/>
                                    <a:cs typeface="Times New Roman" pitchFamily="18" charset="0"/>
                                    <a:sym typeface="Symbol"/>
                                  </a:rPr>
                                  <m:t>𝑖𝑗</m:t>
                                </m:r>
                              </m:sub>
                            </m:sSub>
                            <m:r>
                              <a:rPr lang="en-US" sz="1300" b="1" i="1">
                                <a:solidFill>
                                  <a:schemeClr val="tx1"/>
                                </a:solidFill>
                                <a:latin typeface="Cambria Math"/>
                                <a:cs typeface="Times New Roman" pitchFamily="18" charset="0"/>
                                <a:sym typeface="Symbol"/>
                              </a:rPr>
                              <m:t>|</m:t>
                            </m:r>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𝐸</m:t>
                                </m:r>
                              </m:e>
                              <m:sub>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𝑍</m:t>
                                    </m:r>
                                  </m:e>
                                  <m:sub>
                                    <m:r>
                                      <a:rPr lang="en-US" sz="1300" b="0" i="1">
                                        <a:solidFill>
                                          <a:schemeClr val="tx1"/>
                                        </a:solidFill>
                                        <a:latin typeface="Cambria Math"/>
                                        <a:cs typeface="Times New Roman" pitchFamily="18" charset="0"/>
                                        <a:sym typeface="Symbol"/>
                                      </a:rPr>
                                      <m:t>𝑖𝑗</m:t>
                                    </m:r>
                                  </m:sub>
                                </m:sSub>
                                <m:r>
                                  <a:rPr lang="en-US" sz="1300" b="0" i="1">
                                    <a:solidFill>
                                      <a:schemeClr val="tx1"/>
                                    </a:solidFill>
                                    <a:latin typeface="Cambria Math"/>
                                    <a:cs typeface="Times New Roman" pitchFamily="18" charset="0"/>
                                    <a:sym typeface="Symbol"/>
                                  </a:rPr>
                                  <m:t>\</m:t>
                                </m:r>
                                <m:sSub>
                                  <m:sSubPr>
                                    <m:ctrlPr>
                                      <a:rPr lang="en-US" sz="1300" i="1">
                                        <a:solidFill>
                                          <a:schemeClr val="tx1"/>
                                        </a:solidFill>
                                        <a:latin typeface="Cambria Math"/>
                                        <a:cs typeface="Times New Roman" pitchFamily="18" charset="0"/>
                                        <a:sym typeface="Symbol"/>
                                      </a:rPr>
                                    </m:ctrlPr>
                                  </m:sSubPr>
                                  <m:e>
                                    <m:r>
                                      <a:rPr lang="en-US" sz="1300" b="0" i="1">
                                        <a:solidFill>
                                          <a:schemeClr val="tx1"/>
                                        </a:solidFill>
                                        <a:latin typeface="Cambria Math"/>
                                        <a:cs typeface="Times New Roman" pitchFamily="18" charset="0"/>
                                        <a:sym typeface="Symbol"/>
                                      </a:rPr>
                                      <m:t>𝑌</m:t>
                                    </m:r>
                                  </m:e>
                                  <m:sub>
                                    <m:r>
                                      <a:rPr lang="en-US" sz="1300" b="0" i="1">
                                        <a:solidFill>
                                          <a:schemeClr val="tx1"/>
                                        </a:solidFill>
                                        <a:latin typeface="Cambria Math"/>
                                        <a:cs typeface="Times New Roman" pitchFamily="18" charset="0"/>
                                        <a:sym typeface="Symbol"/>
                                      </a:rPr>
                                      <m:t>𝑖</m:t>
                                    </m:r>
                                  </m:sub>
                                </m:sSub>
                              </m:sub>
                            </m:sSub>
                          </m:e>
                        </m:d>
                      </m:e>
                    </m:nary>
                  </m:oMath>
                </a14:m>
                <a:endParaRPr lang="en-US" sz="1300" dirty="0">
                  <a:solidFill>
                    <a:schemeClr val="tx1"/>
                  </a:solidFill>
                  <a:latin typeface="Arial" pitchFamily="34" charset="0"/>
                  <a:cs typeface="Arial" pitchFamily="34"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0"/>
                <a:ext cx="8928992" cy="6858000"/>
              </a:xfrm>
              <a:blipFill rotWithShape="1">
                <a:blip r:embed="rId2"/>
                <a:stretch>
                  <a:fillRect l="-137" b="-4089"/>
                </a:stretch>
              </a:blipFill>
            </p:spPr>
            <p:txBody>
              <a:bodyPr/>
              <a:lstStyle/>
              <a:p>
                <a:r>
                  <a:rPr lang="en-US">
                    <a:noFill/>
                  </a:rPr>
                  <a:t> </a:t>
                </a:r>
              </a:p>
            </p:txBody>
          </p:sp>
        </mc:Fallback>
      </mc:AlternateContent>
    </p:spTree>
    <p:extLst>
      <p:ext uri="{BB962C8B-B14F-4D97-AF65-F5344CB8AC3E}">
        <p14:creationId xmlns:p14="http://schemas.microsoft.com/office/powerpoint/2010/main" val="322450875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lnSpcReduction="10000"/>
          </a:bodyPr>
          <a:lstStyle/>
          <a:p>
            <a:pPr marL="450850" algn="just">
              <a:lnSpc>
                <a:spcPct val="110000"/>
              </a:lnSpc>
              <a:spcBef>
                <a:spcPts val="0"/>
              </a:spcBef>
            </a:pPr>
            <a:r>
              <a:rPr lang="vi-VN" sz="2600" b="1" u="sng">
                <a:solidFill>
                  <a:schemeClr val="tx1"/>
                </a:solidFill>
                <a:latin typeface="Times New Roman" pitchFamily="18" charset="0"/>
                <a:cs typeface="Times New Roman" pitchFamily="18" charset="0"/>
              </a:rPr>
              <a:t>Definiţia 1</a:t>
            </a:r>
            <a:endParaRPr lang="vi-VN" sz="2600">
              <a:solidFill>
                <a:schemeClr val="tx1"/>
              </a:solidFill>
              <a:latin typeface="Times New Roman" pitchFamily="18" charset="0"/>
              <a:cs typeface="Times New Roman" pitchFamily="18" charset="0"/>
            </a:endParaRPr>
          </a:p>
          <a:p>
            <a:pPr marL="450850" indent="-450850" algn="just">
              <a:lnSpc>
                <a:spcPct val="110000"/>
              </a:lnSpc>
              <a:spcBef>
                <a:spcPts val="0"/>
              </a:spcBef>
            </a:pPr>
            <a:endParaRPr lang="vi-VN" sz="2600">
              <a:solidFill>
                <a:schemeClr val="tx1"/>
              </a:solidFill>
              <a:latin typeface="Times New Roman" pitchFamily="18" charset="0"/>
              <a:cs typeface="Times New Roman" pitchFamily="18" charset="0"/>
            </a:endParaRPr>
          </a:p>
          <a:p>
            <a:pPr marL="450850" indent="-450850" algn="just">
              <a:lnSpc>
                <a:spcPct val="110000"/>
              </a:lnSpc>
              <a:spcBef>
                <a:spcPts val="0"/>
              </a:spcBef>
            </a:pPr>
            <a:r>
              <a:rPr lang="vi-VN" sz="2600">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O </a:t>
            </a:r>
            <a:r>
              <a:rPr lang="vi-VN" sz="2600" b="1" i="1" u="sng">
                <a:solidFill>
                  <a:schemeClr val="tx1"/>
                </a:solidFill>
                <a:latin typeface="Times New Roman" pitchFamily="18" charset="0"/>
                <a:cs typeface="Times New Roman" pitchFamily="18" charset="0"/>
              </a:rPr>
              <a:t>reţea Bayesiană</a:t>
            </a:r>
            <a:r>
              <a:rPr lang="vi-VN" sz="2600" b="1">
                <a:solidFill>
                  <a:schemeClr val="tx1"/>
                </a:solidFill>
                <a:latin typeface="Times New Roman" pitchFamily="18" charset="0"/>
                <a:cs typeface="Times New Roman" pitchFamily="18" charset="0"/>
              </a:rPr>
              <a:t> este un graf cu următoarele proprietăţi:</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smtClean="0">
                <a:solidFill>
                  <a:schemeClr val="tx1"/>
                </a:solidFill>
                <a:latin typeface="Times New Roman" pitchFamily="18" charset="0"/>
                <a:cs typeface="Times New Roman" pitchFamily="18" charset="0"/>
              </a:rPr>
              <a:t>(1)</a:t>
            </a:r>
            <a:r>
              <a:rPr lang="ro-RO" sz="2600" b="1" smtClean="0">
                <a:solidFill>
                  <a:schemeClr val="tx1"/>
                </a:solidFill>
                <a:latin typeface="Times New Roman" pitchFamily="18" charset="0"/>
                <a:cs typeface="Times New Roman" pitchFamily="18" charset="0"/>
              </a:rPr>
              <a:t>	</a:t>
            </a:r>
            <a:r>
              <a:rPr lang="vi-VN" sz="2600" b="1" smtClean="0">
                <a:solidFill>
                  <a:schemeClr val="tx1"/>
                </a:solidFill>
                <a:latin typeface="Times New Roman" pitchFamily="18" charset="0"/>
                <a:cs typeface="Times New Roman" pitchFamily="18" charset="0"/>
              </a:rPr>
              <a:t>Graful </a:t>
            </a:r>
            <a:r>
              <a:rPr lang="vi-VN" sz="2600" b="1">
                <a:solidFill>
                  <a:schemeClr val="tx1"/>
                </a:solidFill>
                <a:latin typeface="Times New Roman" pitchFamily="18" charset="0"/>
                <a:cs typeface="Times New Roman" pitchFamily="18" charset="0"/>
              </a:rPr>
              <a:t>este direcţionat şi aciclic.</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smtClean="0">
                <a:solidFill>
                  <a:schemeClr val="tx1"/>
                </a:solidFill>
                <a:latin typeface="Times New Roman" pitchFamily="18" charset="0"/>
                <a:cs typeface="Times New Roman" pitchFamily="18" charset="0"/>
              </a:rPr>
              <a:t>(2)</a:t>
            </a:r>
            <a:r>
              <a:rPr lang="ro-RO" sz="2600" b="1" smtClean="0">
                <a:solidFill>
                  <a:schemeClr val="tx1"/>
                </a:solidFill>
                <a:latin typeface="Times New Roman" pitchFamily="18" charset="0"/>
                <a:cs typeface="Times New Roman" pitchFamily="18" charset="0"/>
              </a:rPr>
              <a:t>	</a:t>
            </a:r>
            <a:r>
              <a:rPr lang="vi-VN" sz="2600" b="1" smtClean="0">
                <a:solidFill>
                  <a:schemeClr val="tx1"/>
                </a:solidFill>
                <a:latin typeface="Times New Roman" pitchFamily="18" charset="0"/>
                <a:cs typeface="Times New Roman" pitchFamily="18" charset="0"/>
              </a:rPr>
              <a:t>O </a:t>
            </a:r>
            <a:r>
              <a:rPr lang="vi-VN" sz="2600" b="1">
                <a:solidFill>
                  <a:schemeClr val="tx1"/>
                </a:solidFill>
                <a:latin typeface="Times New Roman" pitchFamily="18" charset="0"/>
                <a:cs typeface="Times New Roman" pitchFamily="18" charset="0"/>
              </a:rPr>
              <a:t>mulţime de variabile aleatoare constituie nodurile reţelei.</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smtClean="0">
                <a:solidFill>
                  <a:schemeClr val="tx1"/>
                </a:solidFill>
                <a:latin typeface="Times New Roman" pitchFamily="18" charset="0"/>
                <a:cs typeface="Times New Roman" pitchFamily="18" charset="0"/>
              </a:rPr>
              <a:t>(3)</a:t>
            </a:r>
            <a:r>
              <a:rPr lang="ro-RO" sz="2600" b="1" smtClean="0">
                <a:solidFill>
                  <a:schemeClr val="tx1"/>
                </a:solidFill>
                <a:latin typeface="Times New Roman" pitchFamily="18" charset="0"/>
                <a:cs typeface="Times New Roman" pitchFamily="18" charset="0"/>
              </a:rPr>
              <a:t>	</a:t>
            </a:r>
            <a:r>
              <a:rPr lang="vi-VN" sz="2600" b="1" smtClean="0">
                <a:solidFill>
                  <a:schemeClr val="tx1"/>
                </a:solidFill>
                <a:latin typeface="Times New Roman" pitchFamily="18" charset="0"/>
                <a:cs typeface="Times New Roman" pitchFamily="18" charset="0"/>
              </a:rPr>
              <a:t>O </a:t>
            </a:r>
            <a:r>
              <a:rPr lang="vi-VN" sz="2600" b="1">
                <a:solidFill>
                  <a:schemeClr val="tx1"/>
                </a:solidFill>
                <a:latin typeface="Times New Roman" pitchFamily="18" charset="0"/>
                <a:cs typeface="Times New Roman" pitchFamily="18" charset="0"/>
              </a:rPr>
              <a:t>mulţime de arce direcţionate conectează perechi de noduri. În mod intuitiv, semnificaţia unui arc direcţionat de la nodul </a:t>
            </a:r>
            <a:r>
              <a:rPr lang="ro-RO" sz="2600" b="1" i="1" smtClean="0">
                <a:solidFill>
                  <a:schemeClr val="tx1"/>
                </a:solidFill>
                <a:latin typeface="Times New Roman" pitchFamily="18" charset="0"/>
                <a:cs typeface="Times New Roman" pitchFamily="18" charset="0"/>
              </a:rPr>
              <a:t>X</a:t>
            </a:r>
            <a:r>
              <a:rPr lang="vi-VN" sz="2600" b="1" smtClean="0">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la nodul </a:t>
            </a:r>
            <a:r>
              <a:rPr lang="ro-RO" sz="2600" b="1" i="1">
                <a:solidFill>
                  <a:schemeClr val="tx1"/>
                </a:solidFill>
                <a:latin typeface="Times New Roman" pitchFamily="18" charset="0"/>
                <a:cs typeface="Times New Roman" pitchFamily="18" charset="0"/>
              </a:rPr>
              <a:t>Y</a:t>
            </a:r>
            <a:r>
              <a:rPr lang="vi-VN" sz="2600" b="1" smtClean="0">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este aceea că </a:t>
            </a:r>
            <a:r>
              <a:rPr lang="ro-RO" sz="2600" b="1" i="1" smtClean="0">
                <a:solidFill>
                  <a:schemeClr val="tx1"/>
                </a:solidFill>
                <a:latin typeface="Times New Roman" pitchFamily="18" charset="0"/>
                <a:cs typeface="Times New Roman" pitchFamily="18" charset="0"/>
              </a:rPr>
              <a:t>X</a:t>
            </a:r>
            <a:r>
              <a:rPr lang="vi-VN" sz="2600" b="1" smtClean="0">
                <a:solidFill>
                  <a:schemeClr val="tx1"/>
                </a:solidFill>
                <a:latin typeface="Times New Roman" pitchFamily="18" charset="0"/>
                <a:cs typeface="Times New Roman" pitchFamily="18" charset="0"/>
              </a:rPr>
              <a:t> </a:t>
            </a:r>
            <a:r>
              <a:rPr lang="vi-VN" sz="2600" b="1">
                <a:solidFill>
                  <a:schemeClr val="tx1"/>
                </a:solidFill>
                <a:latin typeface="Times New Roman" pitchFamily="18" charset="0"/>
                <a:cs typeface="Times New Roman" pitchFamily="18" charset="0"/>
              </a:rPr>
              <a:t>are </a:t>
            </a:r>
            <a:r>
              <a:rPr lang="vi-VN" sz="2600" b="1" i="1">
                <a:solidFill>
                  <a:schemeClr val="tx1"/>
                </a:solidFill>
                <a:latin typeface="Times New Roman" pitchFamily="18" charset="0"/>
                <a:cs typeface="Times New Roman" pitchFamily="18" charset="0"/>
              </a:rPr>
              <a:t>o</a:t>
            </a:r>
            <a:r>
              <a:rPr lang="vi-VN" sz="2600" b="1">
                <a:solidFill>
                  <a:schemeClr val="tx1"/>
                </a:solidFill>
                <a:latin typeface="Times New Roman" pitchFamily="18" charset="0"/>
                <a:cs typeface="Times New Roman" pitchFamily="18" charset="0"/>
              </a:rPr>
              <a:t> </a:t>
            </a:r>
            <a:r>
              <a:rPr lang="vi-VN" sz="2600" b="1" i="1">
                <a:solidFill>
                  <a:schemeClr val="tx1"/>
                </a:solidFill>
                <a:latin typeface="Times New Roman" pitchFamily="18" charset="0"/>
                <a:cs typeface="Times New Roman" pitchFamily="18" charset="0"/>
              </a:rPr>
              <a:t>influenţă directă</a:t>
            </a:r>
            <a:r>
              <a:rPr lang="vi-VN" sz="2600" b="1">
                <a:solidFill>
                  <a:schemeClr val="tx1"/>
                </a:solidFill>
                <a:latin typeface="Times New Roman" pitchFamily="18" charset="0"/>
                <a:cs typeface="Times New Roman" pitchFamily="18" charset="0"/>
              </a:rPr>
              <a:t> asupra lui </a:t>
            </a:r>
            <a:r>
              <a:rPr lang="ro-RO" sz="2600" b="1" i="1" smtClean="0">
                <a:solidFill>
                  <a:schemeClr val="tx1"/>
                </a:solidFill>
                <a:latin typeface="Times New Roman" pitchFamily="18" charset="0"/>
                <a:cs typeface="Times New Roman" pitchFamily="18" charset="0"/>
              </a:rPr>
              <a:t>Y</a:t>
            </a:r>
            <a:r>
              <a:rPr lang="vi-VN" sz="2600" b="1" smtClean="0">
                <a:solidFill>
                  <a:schemeClr val="tx1"/>
                </a:solidFill>
                <a:latin typeface="Times New Roman" pitchFamily="18" charset="0"/>
                <a:cs typeface="Times New Roman" pitchFamily="18" charset="0"/>
              </a:rPr>
              <a:t>.</a:t>
            </a:r>
            <a:endParaRPr lang="vi-VN" sz="2600">
              <a:solidFill>
                <a:schemeClr val="tx1"/>
              </a:solidFill>
              <a:latin typeface="Times New Roman" pitchFamily="18" charset="0"/>
              <a:cs typeface="Times New Roman" pitchFamily="18" charset="0"/>
            </a:endParaRPr>
          </a:p>
          <a:p>
            <a:pPr marL="900113" indent="-450850" algn="just">
              <a:lnSpc>
                <a:spcPct val="110000"/>
              </a:lnSpc>
              <a:spcBef>
                <a:spcPts val="0"/>
              </a:spcBef>
            </a:pPr>
            <a:r>
              <a:rPr lang="vi-VN" sz="2600" b="1" smtClean="0">
                <a:solidFill>
                  <a:schemeClr val="tx1"/>
                </a:solidFill>
                <a:latin typeface="Times New Roman" pitchFamily="18" charset="0"/>
                <a:cs typeface="Times New Roman" pitchFamily="18" charset="0"/>
              </a:rPr>
              <a:t>(4)</a:t>
            </a:r>
            <a:r>
              <a:rPr lang="ro-RO" sz="2600" b="1" smtClean="0">
                <a:solidFill>
                  <a:schemeClr val="tx1"/>
                </a:solidFill>
                <a:latin typeface="Times New Roman" pitchFamily="18" charset="0"/>
                <a:cs typeface="Times New Roman" pitchFamily="18" charset="0"/>
              </a:rPr>
              <a:t>	</a:t>
            </a:r>
            <a:r>
              <a:rPr lang="vi-VN" sz="2600" b="1" smtClean="0">
                <a:solidFill>
                  <a:schemeClr val="tx1"/>
                </a:solidFill>
                <a:latin typeface="Times New Roman" pitchFamily="18" charset="0"/>
                <a:cs typeface="Times New Roman" pitchFamily="18" charset="0"/>
              </a:rPr>
              <a:t>Fiecărui </a:t>
            </a:r>
            <a:r>
              <a:rPr lang="vi-VN" sz="2600" b="1">
                <a:solidFill>
                  <a:schemeClr val="tx1"/>
                </a:solidFill>
                <a:latin typeface="Times New Roman" pitchFamily="18" charset="0"/>
                <a:cs typeface="Times New Roman" pitchFamily="18" charset="0"/>
              </a:rPr>
              <a:t>nod îi corespunde un tabel de probabilităţi condiţionate care cuantifică efectele pe care părinţii le au asupra nodului respectiv. (Părinţii unui nod sunt toate acele noduri din care pleacă arce direcţionate înspre acesta</a:t>
            </a:r>
            <a:r>
              <a:rPr lang="vi-VN" sz="2600" b="1" smtClean="0">
                <a:solidFill>
                  <a:schemeClr val="tx1"/>
                </a:solidFill>
                <a:latin typeface="Times New Roman" pitchFamily="18" charset="0"/>
                <a:cs typeface="Times New Roman" pitchFamily="18" charset="0"/>
              </a:rPr>
              <a:t>).</a:t>
            </a:r>
            <a:endParaRPr lang="en-US" sz="26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002742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marL="457200" lvl="0" indent="-457200" algn="just">
              <a:lnSpc>
                <a:spcPct val="120000"/>
              </a:lnSpc>
              <a:spcBef>
                <a:spcPts val="0"/>
              </a:spcBef>
              <a:buFont typeface="Arial" pitchFamily="34" charset="0"/>
              <a:buChar char="•"/>
            </a:pPr>
            <a:r>
              <a:rPr lang="en-US" sz="2800" b="1">
                <a:solidFill>
                  <a:schemeClr val="tx1"/>
                </a:solidFill>
                <a:latin typeface="Times New Roman" pitchFamily="18" charset="0"/>
                <a:cs typeface="Times New Roman" pitchFamily="18" charset="0"/>
              </a:rPr>
              <a:t>Un expert în domeniu decide </a:t>
            </a:r>
            <a:r>
              <a:rPr lang="en-US" sz="2800" b="1" u="sng">
                <a:solidFill>
                  <a:schemeClr val="tx1"/>
                </a:solidFill>
                <a:latin typeface="Times New Roman" pitchFamily="18" charset="0"/>
                <a:cs typeface="Times New Roman" pitchFamily="18" charset="0"/>
              </a:rPr>
              <a:t>relaţiile directe de dependenţă condiţionată</a:t>
            </a:r>
            <a:r>
              <a:rPr lang="en-US" sz="2800" b="1">
                <a:solidFill>
                  <a:schemeClr val="tx1"/>
                </a:solidFill>
                <a:latin typeface="Times New Roman" pitchFamily="18" charset="0"/>
                <a:cs typeface="Times New Roman" pitchFamily="18" charset="0"/>
              </a:rPr>
              <a:t> care sunt valabile în domeniu.</a:t>
            </a:r>
            <a:endParaRPr lang="en-US" sz="2800">
              <a:solidFill>
                <a:schemeClr val="tx1"/>
              </a:solidFill>
              <a:latin typeface="Times New Roman" pitchFamily="18" charset="0"/>
              <a:cs typeface="Times New Roman" pitchFamily="18" charset="0"/>
            </a:endParaRPr>
          </a:p>
          <a:p>
            <a:pPr marL="457200" indent="-457200" algn="just">
              <a:lnSpc>
                <a:spcPct val="12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După stabilirea </a:t>
            </a:r>
            <a:r>
              <a:rPr lang="ro-RO" sz="2800" b="1" u="sng">
                <a:solidFill>
                  <a:schemeClr val="tx1"/>
                </a:solidFill>
                <a:latin typeface="Times New Roman" pitchFamily="18" charset="0"/>
                <a:cs typeface="Times New Roman" pitchFamily="18" charset="0"/>
              </a:rPr>
              <a:t>topologiei</a:t>
            </a:r>
            <a:r>
              <a:rPr lang="ro-RO" sz="2800" b="1">
                <a:solidFill>
                  <a:schemeClr val="tx1"/>
                </a:solidFill>
                <a:latin typeface="Times New Roman" pitchFamily="18" charset="0"/>
                <a:cs typeface="Times New Roman" pitchFamily="18" charset="0"/>
              </a:rPr>
              <a:t> reţelei Bayesiene, nu mai este necesară decât </a:t>
            </a:r>
            <a:r>
              <a:rPr lang="ro-RO" sz="2800" b="1" u="sng">
                <a:solidFill>
                  <a:schemeClr val="tx1"/>
                </a:solidFill>
                <a:latin typeface="Times New Roman" pitchFamily="18" charset="0"/>
                <a:cs typeface="Times New Roman" pitchFamily="18" charset="0"/>
              </a:rPr>
              <a:t>specificarea probabilităţilor condiţionate ale acelor noduri care participă în dependenţe directe</a:t>
            </a:r>
            <a:r>
              <a:rPr lang="ro-RO" sz="2800" b="1">
                <a:solidFill>
                  <a:schemeClr val="tx1"/>
                </a:solidFill>
                <a:latin typeface="Times New Roman" pitchFamily="18" charset="0"/>
                <a:cs typeface="Times New Roman" pitchFamily="18" charset="0"/>
              </a:rPr>
              <a:t>. Acestea vor fi  folosite în calculul oricăror alte probabilităţi.</a:t>
            </a:r>
            <a:endParaRPr lang="en-US" sz="2800">
              <a:solidFill>
                <a:schemeClr val="tx1"/>
              </a:solidFill>
              <a:latin typeface="Times New Roman" pitchFamily="18" charset="0"/>
              <a:cs typeface="Times New Roman" pitchFamily="18" charset="0"/>
            </a:endParaRPr>
          </a:p>
          <a:p>
            <a:pPr marL="457200" indent="-457200" algn="just">
              <a:lnSpc>
                <a:spcPct val="12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Arial" pitchFamily="34" charset="0"/>
              <a:buChar char="•"/>
            </a:pPr>
            <a:r>
              <a:rPr lang="ro-RO" sz="2800" b="1" u="sng">
                <a:solidFill>
                  <a:schemeClr val="tx1"/>
                </a:solidFill>
                <a:latin typeface="Times New Roman" pitchFamily="18" charset="0"/>
                <a:cs typeface="Times New Roman" pitchFamily="18" charset="0"/>
              </a:rPr>
              <a:t>Concret</a:t>
            </a:r>
            <a:r>
              <a:rPr lang="ro-RO" sz="2800" b="1">
                <a:solidFill>
                  <a:schemeClr val="tx1"/>
                </a:solidFill>
                <a:latin typeface="Times New Roman" pitchFamily="18" charset="0"/>
                <a:cs typeface="Times New Roman" pitchFamily="18" charset="0"/>
              </a:rPr>
              <a:t>: se construieşte un graf direcţionat aciclic care reprezintă </a:t>
            </a:r>
            <a:r>
              <a:rPr lang="ro-RO" sz="2800" b="1" i="1" u="sng">
                <a:solidFill>
                  <a:schemeClr val="tx1"/>
                </a:solidFill>
                <a:latin typeface="Times New Roman" pitchFamily="18" charset="0"/>
                <a:cs typeface="Times New Roman" pitchFamily="18" charset="0"/>
              </a:rPr>
              <a:t>relaţiile de cauzalitate</a:t>
            </a:r>
            <a:r>
              <a:rPr lang="ro-RO" sz="2800" b="1">
                <a:solidFill>
                  <a:schemeClr val="tx1"/>
                </a:solidFill>
                <a:latin typeface="Times New Roman" pitchFamily="18" charset="0"/>
                <a:cs typeface="Times New Roman" pitchFamily="18" charset="0"/>
              </a:rPr>
              <a:t> dintre variabile. Variabilele dintr-un astfel de graf pot fi propoziţionale (caz în care pot lua valorile TRUE sau FALSE) sau pot fi variabile care primesc valori de un alt tip (spre exemplu o temperatură a corpului sau măsurători făcute de către un dispozitiv de diagnosticare).</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6586546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spcBef>
                <a:spcPts val="0"/>
              </a:spcBef>
              <a:buFont typeface="Arial" pitchFamily="34" charset="0"/>
              <a:buChar char="•"/>
            </a:pPr>
            <a:r>
              <a:rPr lang="ro-RO" sz="2800" b="1">
                <a:solidFill>
                  <a:schemeClr val="tx1"/>
                </a:solidFill>
                <a:latin typeface="Times New Roman" pitchFamily="18" charset="0"/>
                <a:cs typeface="Times New Roman" pitchFamily="18" charset="0"/>
              </a:rPr>
              <a:t>Pentru a putea folosi graful cauzalităţii (</a:t>
            </a:r>
            <a:r>
              <a:rPr lang="ro-RO" sz="2800" b="1" u="sng">
                <a:solidFill>
                  <a:schemeClr val="tx1"/>
                </a:solidFill>
                <a:latin typeface="Times New Roman" pitchFamily="18" charset="0"/>
                <a:cs typeface="Times New Roman" pitchFamily="18" charset="0"/>
              </a:rPr>
              <a:t>reţea</a:t>
            </a:r>
            <a:r>
              <a:rPr lang="ro-RO" sz="2800" b="1">
                <a:solidFill>
                  <a:schemeClr val="tx1"/>
                </a:solidFill>
                <a:latin typeface="Times New Roman" pitchFamily="18" charset="0"/>
                <a:cs typeface="Times New Roman" pitchFamily="18" charset="0"/>
              </a:rPr>
              <a:t>) ca bază a unui </a:t>
            </a:r>
            <a:r>
              <a:rPr lang="ro-RO" sz="2800" b="1" u="sng">
                <a:solidFill>
                  <a:schemeClr val="tx1"/>
                </a:solidFill>
                <a:latin typeface="Times New Roman" pitchFamily="18" charset="0"/>
                <a:cs typeface="Times New Roman" pitchFamily="18" charset="0"/>
              </a:rPr>
              <a:t>raţionament de tip probabilist</a:t>
            </a:r>
            <a:r>
              <a:rPr lang="ro-RO" sz="2800" b="1">
                <a:solidFill>
                  <a:schemeClr val="tx1"/>
                </a:solidFill>
                <a:latin typeface="Times New Roman" pitchFamily="18" charset="0"/>
                <a:cs typeface="Times New Roman" pitchFamily="18" charset="0"/>
              </a:rPr>
              <a:t> sunt necesare însă mai multe informaţii.  </a:t>
            </a:r>
            <a:endParaRPr lang="en-US" sz="2800">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endParaRPr lang="en-US" sz="2800">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r>
              <a:rPr lang="en-US" sz="2800" b="1">
                <a:solidFill>
                  <a:schemeClr val="tx1"/>
                </a:solidFill>
                <a:latin typeface="Times New Roman" pitchFamily="18" charset="0"/>
                <a:cs typeface="Times New Roman" pitchFamily="18" charset="0"/>
              </a:rPr>
              <a:t>În particular, este necesar să cunoaştem, pentru o valoare a unui  </a:t>
            </a:r>
            <a:r>
              <a:rPr lang="en-US" sz="2800" b="1" u="sng">
                <a:solidFill>
                  <a:schemeClr val="tx1"/>
                </a:solidFill>
                <a:latin typeface="Times New Roman" pitchFamily="18" charset="0"/>
                <a:cs typeface="Times New Roman" pitchFamily="18" charset="0"/>
              </a:rPr>
              <a:t>nod  părinte</a:t>
            </a:r>
            <a:r>
              <a:rPr lang="en-US" sz="2800" b="1">
                <a:solidFill>
                  <a:schemeClr val="tx1"/>
                </a:solidFill>
                <a:latin typeface="Times New Roman" pitchFamily="18" charset="0"/>
                <a:cs typeface="Times New Roman" pitchFamily="18" charset="0"/>
              </a:rPr>
              <a:t>, ce </a:t>
            </a:r>
            <a:r>
              <a:rPr lang="en-US" sz="2800" b="1" u="sng">
                <a:solidFill>
                  <a:schemeClr val="tx1"/>
                </a:solidFill>
                <a:latin typeface="Times New Roman" pitchFamily="18" charset="0"/>
                <a:cs typeface="Times New Roman" pitchFamily="18" charset="0"/>
              </a:rPr>
              <a:t>dovezi</a:t>
            </a:r>
            <a:r>
              <a:rPr lang="en-US" sz="2800" b="1">
                <a:solidFill>
                  <a:schemeClr val="tx1"/>
                </a:solidFill>
                <a:latin typeface="Times New Roman" pitchFamily="18" charset="0"/>
                <a:cs typeface="Times New Roman" pitchFamily="18" charset="0"/>
              </a:rPr>
              <a:t> sunt furnizate referitor la valorile pe care le poate lua </a:t>
            </a:r>
            <a:r>
              <a:rPr lang="en-US" sz="2800" b="1" u="sng">
                <a:solidFill>
                  <a:schemeClr val="tx1"/>
                </a:solidFill>
                <a:latin typeface="Times New Roman" pitchFamily="18" charset="0"/>
                <a:cs typeface="Times New Roman" pitchFamily="18" charset="0"/>
              </a:rPr>
              <a:t>nodul fiu</a:t>
            </a:r>
            <a:r>
              <a:rPr lang="en-US" sz="2800" b="1">
                <a:solidFill>
                  <a:schemeClr val="tx1"/>
                </a:solidFill>
                <a:latin typeface="Times New Roman" pitchFamily="18" charset="0"/>
                <a:cs typeface="Times New Roman" pitchFamily="18" charset="0"/>
              </a:rPr>
              <a:t>.</a:t>
            </a:r>
            <a:endParaRPr lang="en-US" sz="28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5612128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3141232"/>
            <a:ext cx="8928992" cy="430306"/>
          </a:xfrm>
        </p:spPr>
        <p:txBody>
          <a:bodyPr anchor="t">
            <a:normAutofit/>
          </a:bodyPr>
          <a:lstStyle/>
          <a:p>
            <a:pPr algn="just"/>
            <a:r>
              <a:rPr lang="vi-VN" sz="1800" b="1" dirty="0">
                <a:solidFill>
                  <a:schemeClr val="tx1"/>
                </a:solidFill>
                <a:latin typeface="Times New Roman" pitchFamily="18" charset="0"/>
                <a:cs typeface="Times New Roman" pitchFamily="18" charset="0"/>
              </a:rPr>
              <a:t>Probabilităţile condiţionate corespunzătoare pot fi date sub forma unui tabel de tipul:</a:t>
            </a:r>
            <a:endParaRPr lang="vi-VN" sz="1800" dirty="0">
              <a:solidFill>
                <a:schemeClr val="tx1"/>
              </a:solidFill>
              <a:effectLst/>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12640994"/>
              </p:ext>
            </p:extLst>
          </p:nvPr>
        </p:nvGraphicFramePr>
        <p:xfrm>
          <a:off x="2222696" y="3483456"/>
          <a:ext cx="4698608" cy="3268980"/>
        </p:xfrm>
        <a:graphic>
          <a:graphicData uri="http://schemas.openxmlformats.org/drawingml/2006/table">
            <a:tbl>
              <a:tblPr>
                <a:tableStyleId>{5940675A-B579-460E-94D1-54222C63F5DA}</a:tableStyleId>
              </a:tblPr>
              <a:tblGrid>
                <a:gridCol w="3188341"/>
                <a:gridCol w="1510267"/>
              </a:tblGrid>
              <a:tr h="232686">
                <a:tc>
                  <a:txBody>
                    <a:bodyPr/>
                    <a:lstStyle/>
                    <a:p>
                      <a:pPr marL="0" marR="0" algn="ctr">
                        <a:lnSpc>
                          <a:spcPct val="150000"/>
                        </a:lnSpc>
                        <a:spcBef>
                          <a:spcPts val="0"/>
                        </a:spcBef>
                        <a:spcAft>
                          <a:spcPts val="0"/>
                        </a:spcAft>
                      </a:pPr>
                      <a:r>
                        <a:rPr lang="en-US" sz="1100" b="1" dirty="0" err="1">
                          <a:solidFill>
                            <a:schemeClr val="tx1"/>
                          </a:solidFill>
                          <a:effectLst/>
                          <a:latin typeface="Times New Roman" pitchFamily="18" charset="0"/>
                          <a:cs typeface="Times New Roman" pitchFamily="18" charset="0"/>
                        </a:rPr>
                        <a:t>Atribut</a:t>
                      </a:r>
                      <a:endParaRPr lang="en-US" sz="1100" b="1" dirty="0">
                        <a:solidFill>
                          <a:schemeClr val="tx1"/>
                        </a:solidFill>
                        <a:effectLst/>
                        <a:latin typeface="Times New Roman" pitchFamily="18" charset="0"/>
                        <a:cs typeface="Times New Roman" pitchFamily="18" charset="0"/>
                      </a:endParaRP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Probabilitate</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Ud|Stropitoare</a:t>
                      </a:r>
                      <a:r>
                        <a:rPr lang="en-US" sz="1100" b="1" dirty="0">
                          <a:solidFill>
                            <a:schemeClr val="tx1"/>
                          </a:solidFill>
                          <a:effectLst/>
                          <a:latin typeface="Times New Roman" pitchFamily="18" charset="0"/>
                          <a:cs typeface="Times New Roman" pitchFamily="18" charset="0"/>
                        </a:rPr>
                        <a:t>, </a:t>
                      </a:r>
                      <a:r>
                        <a:rPr lang="en-US" sz="1100" b="1" dirty="0" err="1">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0.95</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Ud|Stropitoare</a:t>
                      </a:r>
                      <a:r>
                        <a:rPr lang="en-US" sz="1100" b="1" dirty="0" smtClean="0">
                          <a:solidFill>
                            <a:schemeClr val="tx1"/>
                          </a:solidFill>
                          <a:effectLst/>
                          <a:latin typeface="Times New Roman" pitchFamily="18" charset="0"/>
                          <a:cs typeface="Times New Roman" pitchFamily="18" charset="0"/>
                        </a:rPr>
                        <a:t>,</a:t>
                      </a:r>
                      <a:r>
                        <a:rPr lang="ro-RO" sz="1100" b="1" dirty="0" smtClean="0">
                          <a:solidFill>
                            <a:schemeClr val="tx1"/>
                          </a:solidFill>
                          <a:effectLst/>
                          <a:latin typeface="Times New Roman" pitchFamily="18" charset="0"/>
                          <a:cs typeface="Times New Roman" pitchFamily="18" charset="0"/>
                        </a:rPr>
                        <a:t> </a:t>
                      </a:r>
                      <a:r>
                        <a:rPr lang="en-US" sz="1100" b="1" dirty="0" smtClean="0">
                          <a:solidFill>
                            <a:schemeClr val="tx1"/>
                          </a:solidFill>
                          <a:effectLst/>
                          <a:latin typeface="Times New Roman" pitchFamily="18" charset="0"/>
                          <a:cs typeface="Times New Roman" pitchFamily="18" charset="0"/>
                          <a:sym typeface="Symbol"/>
                        </a:rPr>
                        <a:t></a:t>
                      </a:r>
                      <a:r>
                        <a:rPr lang="ro-RO" sz="1100" b="1" dirty="0" smtClean="0">
                          <a:solidFill>
                            <a:schemeClr val="tx1"/>
                          </a:solidFill>
                          <a:effectLst/>
                          <a:latin typeface="Times New Roman" pitchFamily="18" charset="0"/>
                          <a:cs typeface="Times New Roman" pitchFamily="18" charset="0"/>
                          <a:sym typeface="Symbol"/>
                        </a:rPr>
                        <a:t> </a:t>
                      </a:r>
                      <a:r>
                        <a:rPr lang="en-US" sz="1100" b="1" dirty="0" err="1" smtClean="0">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0.9</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a:t>
                      </a:r>
                      <a:r>
                        <a:rPr lang="en-US" sz="1100" b="1" dirty="0" smtClean="0">
                          <a:solidFill>
                            <a:schemeClr val="tx1"/>
                          </a:solidFill>
                          <a:effectLst/>
                          <a:latin typeface="Times New Roman" pitchFamily="18" charset="0"/>
                          <a:cs typeface="Times New Roman" pitchFamily="18" charset="0"/>
                        </a:rPr>
                        <a:t>|</a:t>
                      </a:r>
                      <a:r>
                        <a:rPr lang="ro-RO" sz="1100" b="1" dirty="0" smtClean="0">
                          <a:solidFill>
                            <a:schemeClr val="tx1"/>
                          </a:solidFill>
                          <a:effectLst/>
                          <a:latin typeface="Times New Roman" pitchFamily="18" charset="0"/>
                          <a:cs typeface="Times New Roman" pitchFamily="18" charset="0"/>
                        </a:rPr>
                        <a:t> </a:t>
                      </a:r>
                      <a:r>
                        <a:rPr lang="en-US" sz="1100" b="1" dirty="0" smtClean="0">
                          <a:solidFill>
                            <a:schemeClr val="tx1"/>
                          </a:solidFill>
                          <a:effectLst/>
                          <a:latin typeface="Times New Roman" pitchFamily="18" charset="0"/>
                          <a:cs typeface="Times New Roman" pitchFamily="18" charset="0"/>
                          <a:sym typeface="Symbol"/>
                        </a:rPr>
                        <a:t></a:t>
                      </a:r>
                      <a:r>
                        <a:rPr lang="ro-RO" sz="1100" b="1" dirty="0" smtClean="0">
                          <a:solidFill>
                            <a:schemeClr val="tx1"/>
                          </a:solidFill>
                          <a:effectLst/>
                          <a:latin typeface="Times New Roman" pitchFamily="18" charset="0"/>
                          <a:cs typeface="Times New Roman" pitchFamily="18" charset="0"/>
                          <a:sym typeface="Symbol"/>
                        </a:rPr>
                        <a:t> </a:t>
                      </a:r>
                      <a:r>
                        <a:rPr lang="en-US" sz="1100" b="1" dirty="0" err="1" smtClean="0">
                          <a:solidFill>
                            <a:schemeClr val="tx1"/>
                          </a:solidFill>
                          <a:effectLst/>
                          <a:latin typeface="Times New Roman" pitchFamily="18" charset="0"/>
                          <a:cs typeface="Times New Roman" pitchFamily="18" charset="0"/>
                        </a:rPr>
                        <a:t>Stropitoare</a:t>
                      </a:r>
                      <a:r>
                        <a:rPr lang="en-US" sz="1100" b="1" dirty="0" smtClean="0">
                          <a:solidFill>
                            <a:schemeClr val="tx1"/>
                          </a:solidFill>
                          <a:effectLst/>
                          <a:latin typeface="Times New Roman" pitchFamily="18" charset="0"/>
                          <a:cs typeface="Times New Roman" pitchFamily="18" charset="0"/>
                        </a:rPr>
                        <a:t>,</a:t>
                      </a:r>
                      <a:r>
                        <a:rPr lang="ro-RO" sz="1100" b="1" dirty="0" smtClean="0">
                          <a:solidFill>
                            <a:schemeClr val="tx1"/>
                          </a:solidFill>
                          <a:effectLst/>
                          <a:latin typeface="Times New Roman" pitchFamily="18" charset="0"/>
                          <a:cs typeface="Times New Roman" pitchFamily="18" charset="0"/>
                        </a:rPr>
                        <a:t> </a:t>
                      </a:r>
                      <a:r>
                        <a:rPr lang="en-US" sz="1100" b="1" dirty="0" err="1" smtClean="0">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0.8</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p(</a:t>
                      </a:r>
                      <a:r>
                        <a:rPr lang="en-US" sz="1100" b="1" dirty="0" err="1">
                          <a:solidFill>
                            <a:schemeClr val="tx1"/>
                          </a:solidFill>
                          <a:effectLst/>
                          <a:latin typeface="Times New Roman" pitchFamily="18" charset="0"/>
                          <a:cs typeface="Times New Roman" pitchFamily="18" charset="0"/>
                        </a:rPr>
                        <a:t>Ud</a:t>
                      </a:r>
                      <a:r>
                        <a:rPr lang="en-US" sz="1100" b="1" dirty="0" smtClean="0">
                          <a:solidFill>
                            <a:schemeClr val="tx1"/>
                          </a:solidFill>
                          <a:effectLst/>
                          <a:latin typeface="Times New Roman" pitchFamily="18" charset="0"/>
                          <a:cs typeface="Times New Roman" pitchFamily="18" charset="0"/>
                        </a:rPr>
                        <a:t>|</a:t>
                      </a:r>
                      <a:r>
                        <a:rPr lang="ro-RO" sz="1100" b="1" dirty="0" smtClean="0">
                          <a:solidFill>
                            <a:schemeClr val="tx1"/>
                          </a:solidFill>
                          <a:effectLst/>
                          <a:latin typeface="Times New Roman" pitchFamily="18" charset="0"/>
                          <a:cs typeface="Times New Roman" pitchFamily="18" charset="0"/>
                        </a:rPr>
                        <a:t> </a:t>
                      </a:r>
                      <a:r>
                        <a:rPr lang="en-US" sz="1100" b="1" dirty="0" smtClean="0">
                          <a:solidFill>
                            <a:schemeClr val="tx1"/>
                          </a:solidFill>
                          <a:effectLst/>
                          <a:latin typeface="Times New Roman" pitchFamily="18" charset="0"/>
                          <a:cs typeface="Times New Roman" pitchFamily="18" charset="0"/>
                          <a:sym typeface="Symbol"/>
                        </a:rPr>
                        <a:t></a:t>
                      </a:r>
                      <a:r>
                        <a:rPr lang="ro-RO" sz="1100" b="1" dirty="0" smtClean="0">
                          <a:solidFill>
                            <a:schemeClr val="tx1"/>
                          </a:solidFill>
                          <a:effectLst/>
                          <a:latin typeface="Times New Roman" pitchFamily="18" charset="0"/>
                          <a:cs typeface="Times New Roman" pitchFamily="18" charset="0"/>
                          <a:sym typeface="Symbol"/>
                        </a:rPr>
                        <a:t> </a:t>
                      </a:r>
                      <a:r>
                        <a:rPr lang="en-US" sz="1100" b="1" dirty="0" err="1" smtClean="0">
                          <a:solidFill>
                            <a:schemeClr val="tx1"/>
                          </a:solidFill>
                          <a:effectLst/>
                          <a:latin typeface="Times New Roman" pitchFamily="18" charset="0"/>
                          <a:cs typeface="Times New Roman" pitchFamily="18" charset="0"/>
                        </a:rPr>
                        <a:t>Stropitoare</a:t>
                      </a:r>
                      <a:r>
                        <a:rPr lang="en-US" sz="1100" b="1" dirty="0" smtClean="0">
                          <a:solidFill>
                            <a:schemeClr val="tx1"/>
                          </a:solidFill>
                          <a:effectLst/>
                          <a:latin typeface="Times New Roman" pitchFamily="18" charset="0"/>
                          <a:cs typeface="Times New Roman" pitchFamily="18" charset="0"/>
                        </a:rPr>
                        <a:t>,</a:t>
                      </a:r>
                      <a:r>
                        <a:rPr lang="ro-RO" sz="1100" b="1" baseline="0" dirty="0" smtClean="0">
                          <a:solidFill>
                            <a:schemeClr val="tx1"/>
                          </a:solidFill>
                          <a:effectLst/>
                          <a:latin typeface="Times New Roman" pitchFamily="18" charset="0"/>
                          <a:cs typeface="Times New Roman" pitchFamily="18" charset="0"/>
                        </a:rPr>
                        <a:t> </a:t>
                      </a:r>
                      <a:r>
                        <a:rPr lang="en-US" sz="1100" b="1" dirty="0" smtClean="0">
                          <a:solidFill>
                            <a:schemeClr val="tx1"/>
                          </a:solidFill>
                          <a:effectLst/>
                          <a:latin typeface="Times New Roman" pitchFamily="18" charset="0"/>
                          <a:cs typeface="Times New Roman" pitchFamily="18" charset="0"/>
                          <a:sym typeface="Symbol"/>
                        </a:rPr>
                        <a:t></a:t>
                      </a:r>
                      <a:r>
                        <a:rPr lang="ro-RO" sz="1100" b="1" dirty="0" smtClean="0">
                          <a:solidFill>
                            <a:schemeClr val="tx1"/>
                          </a:solidFill>
                          <a:effectLst/>
                          <a:latin typeface="Times New Roman" pitchFamily="18" charset="0"/>
                          <a:cs typeface="Times New Roman" pitchFamily="18" charset="0"/>
                          <a:sym typeface="Symbol"/>
                        </a:rPr>
                        <a:t> </a:t>
                      </a:r>
                      <a:r>
                        <a:rPr lang="en-US" sz="1100" b="1" dirty="0" err="1" smtClean="0">
                          <a:solidFill>
                            <a:schemeClr val="tx1"/>
                          </a:solidFill>
                          <a:effectLst/>
                          <a:latin typeface="Times New Roman" pitchFamily="18" charset="0"/>
                          <a:cs typeface="Times New Roman" pitchFamily="18" charset="0"/>
                        </a:rPr>
                        <a:t>Ploaie</a:t>
                      </a:r>
                      <a:r>
                        <a:rPr lang="en-US" sz="1100" b="1" dirty="0">
                          <a:solidFill>
                            <a:schemeClr val="tx1"/>
                          </a:solidFill>
                          <a:effectLst/>
                          <a:latin typeface="Times New Roman" pitchFamily="18" charset="0"/>
                          <a:cs typeface="Times New Roman" pitchFamily="18" charset="0"/>
                        </a:rPr>
                        <a:t>)</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0.1</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p(Stropitoare| Sezon 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0.0</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p(Stropitoare| </a:t>
                      </a:r>
                      <a:r>
                        <a:rPr lang="en-US" sz="1100" b="1" smtClean="0">
                          <a:solidFill>
                            <a:schemeClr val="tx1"/>
                          </a:solidFill>
                          <a:effectLst/>
                          <a:latin typeface="Times New Roman" pitchFamily="18" charset="0"/>
                          <a:cs typeface="Times New Roman" pitchFamily="18" charset="0"/>
                          <a:sym typeface="Symbol"/>
                        </a:rPr>
                        <a:t></a:t>
                      </a:r>
                      <a:r>
                        <a:rPr lang="ro-RO" sz="1100" b="1" smtClean="0">
                          <a:solidFill>
                            <a:schemeClr val="tx1"/>
                          </a:solidFill>
                          <a:effectLst/>
                          <a:latin typeface="Times New Roman" pitchFamily="18" charset="0"/>
                          <a:cs typeface="Times New Roman" pitchFamily="18" charset="0"/>
                          <a:sym typeface="Symbol"/>
                        </a:rPr>
                        <a:t> </a:t>
                      </a:r>
                      <a:r>
                        <a:rPr lang="en-US" sz="1100" b="1" smtClean="0">
                          <a:solidFill>
                            <a:schemeClr val="tx1"/>
                          </a:solidFill>
                          <a:effectLst/>
                          <a:latin typeface="Times New Roman" pitchFamily="18" charset="0"/>
                          <a:cs typeface="Times New Roman" pitchFamily="18" charset="0"/>
                        </a:rPr>
                        <a:t>Sezon </a:t>
                      </a:r>
                      <a:r>
                        <a:rPr lang="en-US" sz="1100" b="1">
                          <a:solidFill>
                            <a:schemeClr val="tx1"/>
                          </a:solidFill>
                          <a:effectLst/>
                          <a:latin typeface="Times New Roman" pitchFamily="18" charset="0"/>
                          <a:cs typeface="Times New Roman" pitchFamily="18" charset="0"/>
                        </a:rPr>
                        <a:t>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1.0</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p(Ploaie|Sezon 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0.9</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p(Ploaie| </a:t>
                      </a:r>
                      <a:r>
                        <a:rPr lang="en-US" sz="1100" b="1" smtClean="0">
                          <a:solidFill>
                            <a:schemeClr val="tx1"/>
                          </a:solidFill>
                          <a:effectLst/>
                          <a:latin typeface="Times New Roman" pitchFamily="18" charset="0"/>
                          <a:cs typeface="Times New Roman" pitchFamily="18" charset="0"/>
                          <a:sym typeface="Symbol"/>
                        </a:rPr>
                        <a:t></a:t>
                      </a:r>
                      <a:r>
                        <a:rPr lang="ro-RO" sz="1100" b="1" smtClean="0">
                          <a:solidFill>
                            <a:schemeClr val="tx1"/>
                          </a:solidFill>
                          <a:effectLst/>
                          <a:latin typeface="Times New Roman" pitchFamily="18" charset="0"/>
                          <a:cs typeface="Times New Roman" pitchFamily="18" charset="0"/>
                          <a:sym typeface="Symbol"/>
                        </a:rPr>
                        <a:t> </a:t>
                      </a:r>
                      <a:r>
                        <a:rPr lang="en-US" sz="1100" b="1" smtClean="0">
                          <a:solidFill>
                            <a:schemeClr val="tx1"/>
                          </a:solidFill>
                          <a:effectLst/>
                          <a:latin typeface="Times New Roman" pitchFamily="18" charset="0"/>
                          <a:cs typeface="Times New Roman" pitchFamily="18" charset="0"/>
                        </a:rPr>
                        <a:t>Sezon </a:t>
                      </a:r>
                      <a:r>
                        <a:rPr lang="en-US" sz="1100" b="1">
                          <a:solidFill>
                            <a:schemeClr val="tx1"/>
                          </a:solidFill>
                          <a:effectLst/>
                          <a:latin typeface="Times New Roman" pitchFamily="18" charset="0"/>
                          <a:cs typeface="Times New Roman" pitchFamily="18" charset="0"/>
                        </a:rPr>
                        <a:t>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0.1</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 </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 </a:t>
                      </a:r>
                    </a:p>
                  </a:txBody>
                  <a:tcPr marL="0" marR="0" marT="0" marB="0" anchor="ctr">
                    <a:solidFill>
                      <a:schemeClr val="bg1"/>
                    </a:solidFill>
                  </a:tcPr>
                </a:tc>
              </a:tr>
              <a:tr h="232686">
                <a:tc>
                  <a:txBody>
                    <a:bodyPr/>
                    <a:lstStyle/>
                    <a:p>
                      <a:pPr marL="0" marR="0" algn="l">
                        <a:lnSpc>
                          <a:spcPct val="150000"/>
                        </a:lnSpc>
                        <a:spcBef>
                          <a:spcPts val="0"/>
                        </a:spcBef>
                        <a:spcAft>
                          <a:spcPts val="0"/>
                        </a:spcAft>
                      </a:pPr>
                      <a:r>
                        <a:rPr lang="en-US" sz="1100" b="1">
                          <a:solidFill>
                            <a:schemeClr val="tx1"/>
                          </a:solidFill>
                          <a:effectLst/>
                          <a:latin typeface="Times New Roman" pitchFamily="18" charset="0"/>
                          <a:cs typeface="Times New Roman" pitchFamily="18" charset="0"/>
                        </a:rPr>
                        <a:t>p(Sezon ploios)</a:t>
                      </a:r>
                    </a:p>
                  </a:txBody>
                  <a:tcPr marL="0" marR="0" marT="0" marB="0" anchor="ctr">
                    <a:solidFill>
                      <a:schemeClr val="bg1"/>
                    </a:solidFill>
                  </a:tcPr>
                </a:tc>
                <a:tc>
                  <a:txBody>
                    <a:bodyPr/>
                    <a:lstStyle/>
                    <a:p>
                      <a:pPr marL="0" marR="0" algn="ctr">
                        <a:lnSpc>
                          <a:spcPct val="150000"/>
                        </a:lnSpc>
                        <a:spcBef>
                          <a:spcPts val="0"/>
                        </a:spcBef>
                        <a:spcAft>
                          <a:spcPts val="0"/>
                        </a:spcAft>
                      </a:pPr>
                      <a:r>
                        <a:rPr lang="en-US" sz="1100" b="1" dirty="0">
                          <a:solidFill>
                            <a:schemeClr val="tx1"/>
                          </a:solidFill>
                          <a:effectLst/>
                          <a:latin typeface="Times New Roman" pitchFamily="18" charset="0"/>
                          <a:cs typeface="Times New Roman" pitchFamily="18" charset="0"/>
                        </a:rPr>
                        <a:t>0.5</a:t>
                      </a:r>
                    </a:p>
                  </a:txBody>
                  <a:tcPr marL="0" marR="0" marT="0" marB="0" anchor="ctr">
                    <a:solidFill>
                      <a:schemeClr val="bg1"/>
                    </a:solidFill>
                  </a:tcPr>
                </a:tc>
              </a:tr>
            </a:tbl>
          </a:graphicData>
        </a:graphic>
      </p:graphicFrame>
      <p:pic>
        <p:nvPicPr>
          <p:cNvPr id="10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174" y="169874"/>
            <a:ext cx="4772478" cy="3009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8782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ro-RO" b="1" u="sng">
                <a:solidFill>
                  <a:schemeClr val="tx1"/>
                </a:solidFill>
                <a:latin typeface="Times New Roman" pitchFamily="18" charset="0"/>
                <a:cs typeface="Times New Roman" pitchFamily="18" charset="0"/>
              </a:rPr>
              <a:t>Exemple:</a:t>
            </a:r>
            <a:endParaRPr lang="en-US">
              <a:solidFill>
                <a:schemeClr val="tx1"/>
              </a:solidFill>
              <a:latin typeface="Times New Roman" pitchFamily="18" charset="0"/>
              <a:cs typeface="Times New Roman" pitchFamily="18" charset="0"/>
            </a:endParaRPr>
          </a:p>
          <a:p>
            <a:pPr algn="just">
              <a:lnSpc>
                <a:spcPct val="11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b="1">
                <a:solidFill>
                  <a:schemeClr val="tx1"/>
                </a:solidFill>
                <a:latin typeface="Times New Roman" pitchFamily="18" charset="0"/>
                <a:cs typeface="Times New Roman" pitchFamily="18" charset="0"/>
              </a:rPr>
              <a:t>probabilitatea a priori de a avea un sezon ploios este 0.5</a:t>
            </a:r>
            <a:endParaRPr lang="en-US">
              <a:solidFill>
                <a:schemeClr val="tx1"/>
              </a:solidFill>
              <a:latin typeface="Times New Roman" pitchFamily="18" charset="0"/>
              <a:cs typeface="Times New Roman" pitchFamily="18" charset="0"/>
            </a:endParaRPr>
          </a:p>
          <a:p>
            <a:pPr marL="457200" indent="-457200" algn="just">
              <a:lnSpc>
                <a:spcPct val="110000"/>
              </a:lnSpc>
              <a:spcBef>
                <a:spcPts val="0"/>
              </a:spcBef>
              <a:buFont typeface="Arial" pitchFamily="34" charset="0"/>
              <a:buChar char="•"/>
            </a:pPr>
            <a:endParaRPr lang="en-US">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Arial" pitchFamily="34" charset="0"/>
              <a:buChar char="•"/>
            </a:pPr>
            <a:r>
              <a:rPr lang="ro-RO" b="1">
                <a:solidFill>
                  <a:schemeClr val="tx1"/>
                </a:solidFill>
                <a:latin typeface="Times New Roman" pitchFamily="18" charset="0"/>
                <a:cs typeface="Times New Roman" pitchFamily="18" charset="0"/>
              </a:rPr>
              <a:t>dacă suntem în timpul unui sezon ploios, probabilitatea de a avea ploaie într-o noapte dată este 0.9</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5327714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marL="457200"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Pentru a putea folosi o asemenea reprezentare în rezolvarea problemelor este necesar un </a:t>
            </a:r>
            <a:r>
              <a:rPr lang="ro-RO" b="1" u="sng">
                <a:solidFill>
                  <a:schemeClr val="tx1"/>
                </a:solidFill>
                <a:latin typeface="Times New Roman" pitchFamily="18" charset="0"/>
                <a:cs typeface="Times New Roman" pitchFamily="18" charset="0"/>
              </a:rPr>
              <a:t>mecanism de calcul al influenţei </a:t>
            </a:r>
            <a:r>
              <a:rPr lang="ro-RO" b="1" i="1" u="sng">
                <a:solidFill>
                  <a:schemeClr val="tx1"/>
                </a:solidFill>
                <a:latin typeface="Times New Roman" pitchFamily="18" charset="0"/>
                <a:cs typeface="Times New Roman" pitchFamily="18" charset="0"/>
              </a:rPr>
              <a:t>oricărui</a:t>
            </a:r>
            <a:r>
              <a:rPr lang="ro-RO" b="1" u="sng">
                <a:solidFill>
                  <a:schemeClr val="tx1"/>
                </a:solidFill>
                <a:latin typeface="Times New Roman" pitchFamily="18" charset="0"/>
                <a:cs typeface="Times New Roman" pitchFamily="18" charset="0"/>
              </a:rPr>
              <a:t> nod arbitrar asupra </a:t>
            </a:r>
            <a:r>
              <a:rPr lang="ro-RO" b="1" i="1" u="sng" smtClean="0">
                <a:solidFill>
                  <a:schemeClr val="tx1"/>
                </a:solidFill>
                <a:latin typeface="Times New Roman" pitchFamily="18" charset="0"/>
                <a:cs typeface="Times New Roman" pitchFamily="18" charset="0"/>
              </a:rPr>
              <a:t>oricărui</a:t>
            </a:r>
            <a:r>
              <a:rPr lang="ro-RO" b="1" u="sng" smtClean="0">
                <a:solidFill>
                  <a:schemeClr val="tx1"/>
                </a:solidFill>
                <a:latin typeface="Times New Roman" pitchFamily="18" charset="0"/>
                <a:cs typeface="Times New Roman" pitchFamily="18" charset="0"/>
              </a:rPr>
              <a:t> </a:t>
            </a:r>
            <a:r>
              <a:rPr lang="ro-RO" b="1" u="sng">
                <a:solidFill>
                  <a:schemeClr val="tx1"/>
                </a:solidFill>
                <a:latin typeface="Times New Roman" pitchFamily="18" charset="0"/>
                <a:cs typeface="Times New Roman" pitchFamily="18" charset="0"/>
              </a:rPr>
              <a:t>alt nod.</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Arial" pitchFamily="34" charset="0"/>
              <a:buChar char="•"/>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Pentru a obţine acest mecanism de calcul este necesar ca:</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Wingdings" pitchFamily="2" charset="2"/>
              <a:buChar char="Ø"/>
            </a:pPr>
            <a:r>
              <a:rPr lang="ro-RO" b="1">
                <a:solidFill>
                  <a:schemeClr val="tx1"/>
                </a:solidFill>
                <a:latin typeface="Times New Roman" pitchFamily="18" charset="0"/>
                <a:cs typeface="Times New Roman" pitchFamily="18" charset="0"/>
              </a:rPr>
              <a:t>graful iniţial să fie convertit la un graf </a:t>
            </a:r>
            <a:r>
              <a:rPr lang="ro-RO" b="1" u="sng">
                <a:solidFill>
                  <a:schemeClr val="tx1"/>
                </a:solidFill>
                <a:latin typeface="Times New Roman" pitchFamily="18" charset="0"/>
                <a:cs typeface="Times New Roman" pitchFamily="18" charset="0"/>
              </a:rPr>
              <a:t>nedirecţionat</a:t>
            </a:r>
            <a:r>
              <a:rPr lang="ro-RO" b="1">
                <a:solidFill>
                  <a:schemeClr val="tx1"/>
                </a:solidFill>
                <a:latin typeface="Times New Roman" pitchFamily="18" charset="0"/>
                <a:cs typeface="Times New Roman" pitchFamily="18" charset="0"/>
              </a:rPr>
              <a:t>, în care arcele să poată fi folosite pentru a se transmite probabilităţi în </a:t>
            </a:r>
            <a:r>
              <a:rPr lang="ro-RO" b="1" u="sng">
                <a:solidFill>
                  <a:schemeClr val="tx1"/>
                </a:solidFill>
                <a:latin typeface="Times New Roman" pitchFamily="18" charset="0"/>
                <a:cs typeface="Times New Roman" pitchFamily="18" charset="0"/>
              </a:rPr>
              <a:t>oricare dintre direcţii</a:t>
            </a:r>
            <a:r>
              <a:rPr lang="ro-RO" b="1">
                <a:solidFill>
                  <a:schemeClr val="tx1"/>
                </a:solidFill>
                <a:latin typeface="Times New Roman" pitchFamily="18" charset="0"/>
                <a:cs typeface="Times New Roman" pitchFamily="18" charset="0"/>
              </a:rPr>
              <a:t>, în funcţie de locul din care provin </a:t>
            </a:r>
            <a:r>
              <a:rPr lang="ro-RO" b="1" u="sng">
                <a:solidFill>
                  <a:schemeClr val="tx1"/>
                </a:solidFill>
                <a:latin typeface="Times New Roman" pitchFamily="18" charset="0"/>
                <a:cs typeface="Times New Roman" pitchFamily="18" charset="0"/>
              </a:rPr>
              <a:t>dovezile</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a:p>
            <a:pPr marL="893763" indent="-457200" algn="just">
              <a:lnSpc>
                <a:spcPct val="130000"/>
              </a:lnSpc>
              <a:spcBef>
                <a:spcPts val="0"/>
              </a:spcBef>
              <a:buFont typeface="Wingdings" pitchFamily="2" charset="2"/>
              <a:buChar char="Ø"/>
            </a:pP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Wingdings" pitchFamily="2" charset="2"/>
              <a:buChar char="Ø"/>
            </a:pPr>
            <a:r>
              <a:rPr lang="ro-RO" b="1">
                <a:solidFill>
                  <a:schemeClr val="tx1"/>
                </a:solidFill>
                <a:latin typeface="Times New Roman" pitchFamily="18" charset="0"/>
                <a:cs typeface="Times New Roman" pitchFamily="18" charset="0"/>
              </a:rPr>
              <a:t>să existe un mecanism de folosire a grafului care să garanteze transmiterea corectă a probabilităţilor (exemplu: iarba udă să nu constituie o dovadă a ploii, care să fie considerată apoi o dovadă a existenţei ierbii ude).</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61827563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marL="457200" lvl="0" indent="-457200" algn="just">
              <a:lnSpc>
                <a:spcPct val="130000"/>
              </a:lnSpc>
              <a:spcBef>
                <a:spcPts val="0"/>
              </a:spcBef>
              <a:buFont typeface="Wingdings" pitchFamily="2" charset="2"/>
              <a:buChar char="Ø"/>
            </a:pPr>
            <a:r>
              <a:rPr lang="ro-RO" b="1">
                <a:solidFill>
                  <a:schemeClr val="tx1"/>
                </a:solidFill>
                <a:latin typeface="Times New Roman" pitchFamily="18" charset="0"/>
                <a:cs typeface="Times New Roman" pitchFamily="18" charset="0"/>
              </a:rPr>
              <a:t>Există </a:t>
            </a:r>
            <a:r>
              <a:rPr lang="ro-RO" b="1" u="sng">
                <a:solidFill>
                  <a:schemeClr val="tx1"/>
                </a:solidFill>
                <a:latin typeface="Times New Roman" pitchFamily="18" charset="0"/>
                <a:cs typeface="Times New Roman" pitchFamily="18" charset="0"/>
              </a:rPr>
              <a:t>trei mari clase de algoritmi</a:t>
            </a:r>
            <a:r>
              <a:rPr lang="ro-RO" b="1">
                <a:solidFill>
                  <a:schemeClr val="tx1"/>
                </a:solidFill>
                <a:latin typeface="Times New Roman" pitchFamily="18" charset="0"/>
                <a:cs typeface="Times New Roman" pitchFamily="18" charset="0"/>
              </a:rPr>
              <a:t>  care efectuează aceste calcule. </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Wingdings" pitchFamily="2" charset="2"/>
              <a:buChar char="Ø"/>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Wingdings" pitchFamily="2" charset="2"/>
              <a:buChar char="Ø"/>
            </a:pPr>
            <a:r>
              <a:rPr lang="ro-RO" b="1" u="sng">
                <a:solidFill>
                  <a:schemeClr val="tx1"/>
                </a:solidFill>
                <a:latin typeface="Times New Roman" pitchFamily="18" charset="0"/>
                <a:cs typeface="Times New Roman" pitchFamily="18" charset="0"/>
              </a:rPr>
              <a:t>Ideea </a:t>
            </a:r>
            <a:r>
              <a:rPr lang="ro-RO" b="1">
                <a:solidFill>
                  <a:schemeClr val="tx1"/>
                </a:solidFill>
                <a:latin typeface="Times New Roman" pitchFamily="18" charset="0"/>
                <a:cs typeface="Times New Roman" pitchFamily="18" charset="0"/>
              </a:rPr>
              <a:t>care stă la baza tuturor acestor metode este aceea că nodurile au domenii limitate de influenţă. </a:t>
            </a:r>
            <a:endParaRPr lang="en-US">
              <a:solidFill>
                <a:schemeClr val="tx1"/>
              </a:solidFill>
              <a:latin typeface="Times New Roman" pitchFamily="18" charset="0"/>
              <a:cs typeface="Times New Roman" pitchFamily="18" charset="0"/>
            </a:endParaRPr>
          </a:p>
          <a:p>
            <a:pPr marL="457200" indent="-457200" algn="just">
              <a:lnSpc>
                <a:spcPct val="130000"/>
              </a:lnSpc>
              <a:spcBef>
                <a:spcPts val="0"/>
              </a:spcBef>
              <a:buFont typeface="Wingdings" pitchFamily="2" charset="2"/>
              <a:buChar char="Ø"/>
            </a:pPr>
            <a:endParaRPr lang="en-US">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Wingdings" pitchFamily="2" charset="2"/>
              <a:buChar char="Ø"/>
            </a:pPr>
            <a:r>
              <a:rPr lang="ro-RO" b="1" u="sng">
                <a:solidFill>
                  <a:schemeClr val="tx1"/>
                </a:solidFill>
                <a:latin typeface="Times New Roman" pitchFamily="18" charset="0"/>
                <a:cs typeface="Times New Roman" pitchFamily="18" charset="0"/>
              </a:rPr>
              <a:t>Metoda</a:t>
            </a:r>
            <a:r>
              <a:rPr lang="ro-RO" b="1">
                <a:solidFill>
                  <a:schemeClr val="tx1"/>
                </a:solidFill>
                <a:latin typeface="Times New Roman" pitchFamily="18" charset="0"/>
                <a:cs typeface="Times New Roman" pitchFamily="18" charset="0"/>
              </a:rPr>
              <a:t> cea mai folosită este probabil cea a </a:t>
            </a:r>
            <a:r>
              <a:rPr lang="ro-RO" b="1" u="sng">
                <a:solidFill>
                  <a:schemeClr val="tx1"/>
                </a:solidFill>
                <a:latin typeface="Times New Roman" pitchFamily="18" charset="0"/>
                <a:cs typeface="Times New Roman" pitchFamily="18" charset="0"/>
              </a:rPr>
              <a:t>transmiterii mesajelor</a:t>
            </a:r>
            <a:r>
              <a:rPr lang="ro-RO" b="1">
                <a:solidFill>
                  <a:schemeClr val="tx1"/>
                </a:solidFill>
                <a:latin typeface="Times New Roman" pitchFamily="18" charset="0"/>
                <a:cs typeface="Times New Roman" pitchFamily="18" charset="0"/>
              </a:rPr>
              <a:t> [Pearl, 1988], abordare care se bazează pe observaţia că, pentru a calcula probabilitatea unui nod </a:t>
            </a:r>
            <a:r>
              <a:rPr lang="ro-RO" b="1" i="1" smtClean="0">
                <a:solidFill>
                  <a:schemeClr val="tx1"/>
                </a:solidFill>
                <a:latin typeface="Times New Roman" pitchFamily="18" charset="0"/>
                <a:cs typeface="Times New Roman" pitchFamily="18" charset="0"/>
              </a:rPr>
              <a:t>A</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condiţionat de ceea ce se ştie despre celelalte noduri din reţea, este necesară cunoaşterea a trei tipuri de informaţii:</a:t>
            </a:r>
            <a:endParaRPr lang="en-US">
              <a:solidFill>
                <a:schemeClr val="tx1"/>
              </a:solidFill>
              <a:latin typeface="Times New Roman" pitchFamily="18" charset="0"/>
              <a:cs typeface="Times New Roman" pitchFamily="18" charset="0"/>
            </a:endParaRPr>
          </a:p>
          <a:p>
            <a:pPr algn="just">
              <a:lnSpc>
                <a:spcPct val="130000"/>
              </a:lnSpc>
              <a:spcBef>
                <a:spcPts val="0"/>
              </a:spcBef>
            </a:pPr>
            <a:r>
              <a:rPr lang="ro-RO" b="1">
                <a:solidFill>
                  <a:schemeClr val="tx1"/>
                </a:solidFill>
                <a:latin typeface="Times New Roman" pitchFamily="18" charset="0"/>
                <a:cs typeface="Times New Roman" pitchFamily="18" charset="0"/>
              </a:rPr>
              <a:t> </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suportul total care soseşte în </a:t>
            </a:r>
            <a:r>
              <a:rPr lang="ro-RO" b="1" i="1" smtClean="0">
                <a:solidFill>
                  <a:schemeClr val="tx1"/>
                </a:solidFill>
                <a:latin typeface="Times New Roman" pitchFamily="18" charset="0"/>
                <a:cs typeface="Times New Roman" pitchFamily="18" charset="0"/>
              </a:rPr>
              <a:t>A</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de la nodurile sale </a:t>
            </a:r>
            <a:r>
              <a:rPr lang="ro-RO" b="1" u="sng">
                <a:solidFill>
                  <a:schemeClr val="tx1"/>
                </a:solidFill>
                <a:latin typeface="Times New Roman" pitchFamily="18" charset="0"/>
                <a:cs typeface="Times New Roman" pitchFamily="18" charset="0"/>
              </a:rPr>
              <a:t>părinte</a:t>
            </a:r>
            <a:r>
              <a:rPr lang="ro-RO" b="1">
                <a:solidFill>
                  <a:schemeClr val="tx1"/>
                </a:solidFill>
                <a:latin typeface="Times New Roman" pitchFamily="18" charset="0"/>
                <a:cs typeface="Times New Roman" pitchFamily="18" charset="0"/>
              </a:rPr>
              <a:t> (reprezentând </a:t>
            </a:r>
            <a:r>
              <a:rPr lang="ro-RO" b="1" u="sng">
                <a:solidFill>
                  <a:schemeClr val="tx1"/>
                </a:solidFill>
                <a:latin typeface="Times New Roman" pitchFamily="18" charset="0"/>
                <a:cs typeface="Times New Roman" pitchFamily="18" charset="0"/>
              </a:rPr>
              <a:t>cauzele</a:t>
            </a:r>
            <a:r>
              <a:rPr lang="ro-RO" b="1">
                <a:solidFill>
                  <a:schemeClr val="tx1"/>
                </a:solidFill>
                <a:latin typeface="Times New Roman" pitchFamily="18" charset="0"/>
                <a:cs typeface="Times New Roman" pitchFamily="18" charset="0"/>
              </a:rPr>
              <a:t> sale);</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suportul total care soseşte în </a:t>
            </a:r>
            <a:r>
              <a:rPr lang="ro-RO" b="1" i="1" smtClean="0">
                <a:solidFill>
                  <a:schemeClr val="tx1"/>
                </a:solidFill>
                <a:latin typeface="Times New Roman" pitchFamily="18" charset="0"/>
                <a:cs typeface="Times New Roman" pitchFamily="18" charset="0"/>
              </a:rPr>
              <a:t>A</a:t>
            </a:r>
            <a:r>
              <a:rPr lang="ro-RO" b="1" smtClean="0">
                <a:solidFill>
                  <a:schemeClr val="tx1"/>
                </a:solidFill>
                <a:latin typeface="Times New Roman" pitchFamily="18" charset="0"/>
                <a:cs typeface="Times New Roman" pitchFamily="18" charset="0"/>
              </a:rPr>
              <a:t> </a:t>
            </a:r>
            <a:r>
              <a:rPr lang="ro-RO" b="1">
                <a:solidFill>
                  <a:schemeClr val="tx1"/>
                </a:solidFill>
                <a:latin typeface="Times New Roman" pitchFamily="18" charset="0"/>
                <a:cs typeface="Times New Roman" pitchFamily="18" charset="0"/>
              </a:rPr>
              <a:t>de la </a:t>
            </a:r>
            <a:r>
              <a:rPr lang="ro-RO" b="1" u="sng">
                <a:solidFill>
                  <a:schemeClr val="tx1"/>
                </a:solidFill>
                <a:latin typeface="Times New Roman" pitchFamily="18" charset="0"/>
                <a:cs typeface="Times New Roman" pitchFamily="18" charset="0"/>
              </a:rPr>
              <a:t>fiii</a:t>
            </a:r>
            <a:r>
              <a:rPr lang="ro-RO" b="1">
                <a:solidFill>
                  <a:schemeClr val="tx1"/>
                </a:solidFill>
                <a:latin typeface="Times New Roman" pitchFamily="18" charset="0"/>
                <a:cs typeface="Times New Roman" pitchFamily="18" charset="0"/>
              </a:rPr>
              <a:t> acestuia (reprezentând </a:t>
            </a:r>
            <a:r>
              <a:rPr lang="ro-RO" b="1" u="sng">
                <a:solidFill>
                  <a:schemeClr val="tx1"/>
                </a:solidFill>
                <a:latin typeface="Times New Roman" pitchFamily="18" charset="0"/>
                <a:cs typeface="Times New Roman" pitchFamily="18" charset="0"/>
              </a:rPr>
              <a:t>simptomele</a:t>
            </a:r>
            <a:r>
              <a:rPr lang="ro-RO" b="1">
                <a:solidFill>
                  <a:schemeClr val="tx1"/>
                </a:solidFill>
                <a:latin typeface="Times New Roman" pitchFamily="18" charset="0"/>
                <a:cs typeface="Times New Roman" pitchFamily="18" charset="0"/>
              </a:rPr>
              <a:t> sale);</a:t>
            </a:r>
            <a:endParaRPr lang="en-US">
              <a:solidFill>
                <a:schemeClr val="tx1"/>
              </a:solidFill>
              <a:latin typeface="Times New Roman" pitchFamily="18" charset="0"/>
              <a:cs typeface="Times New Roman" pitchFamily="18" charset="0"/>
            </a:endParaRPr>
          </a:p>
          <a:p>
            <a:pPr marL="893763" lvl="0" indent="-457200" algn="just">
              <a:lnSpc>
                <a:spcPct val="130000"/>
              </a:lnSpc>
              <a:spcBef>
                <a:spcPts val="0"/>
              </a:spcBef>
              <a:buFont typeface="Arial" pitchFamily="34" charset="0"/>
              <a:buChar char="•"/>
            </a:pPr>
            <a:r>
              <a:rPr lang="ro-RO" b="1">
                <a:solidFill>
                  <a:schemeClr val="tx1"/>
                </a:solidFill>
                <a:latin typeface="Times New Roman" pitchFamily="18" charset="0"/>
                <a:cs typeface="Times New Roman" pitchFamily="18" charset="0"/>
              </a:rPr>
              <a:t>intrarea în matricea fixată de probabilităţi condiţionate care face </a:t>
            </a:r>
            <a:r>
              <a:rPr lang="ro-RO" b="1" u="sng">
                <a:solidFill>
                  <a:schemeClr val="tx1"/>
                </a:solidFill>
                <a:latin typeface="Times New Roman" pitchFamily="18" charset="0"/>
                <a:cs typeface="Times New Roman" pitchFamily="18" charset="0"/>
              </a:rPr>
              <a:t>legătura dintre nodul </a:t>
            </a:r>
            <a:r>
              <a:rPr lang="ro-RO" b="1" i="1" u="sng" smtClean="0">
                <a:solidFill>
                  <a:schemeClr val="tx1"/>
                </a:solidFill>
                <a:latin typeface="Times New Roman" pitchFamily="18" charset="0"/>
                <a:cs typeface="Times New Roman" pitchFamily="18" charset="0"/>
              </a:rPr>
              <a:t>A</a:t>
            </a:r>
            <a:r>
              <a:rPr lang="ro-RO" b="1" u="sng" smtClean="0">
                <a:solidFill>
                  <a:schemeClr val="tx1"/>
                </a:solidFill>
                <a:latin typeface="Times New Roman" pitchFamily="18" charset="0"/>
                <a:cs typeface="Times New Roman" pitchFamily="18" charset="0"/>
              </a:rPr>
              <a:t> </a:t>
            </a:r>
            <a:r>
              <a:rPr lang="ro-RO" b="1" u="sng">
                <a:solidFill>
                  <a:schemeClr val="tx1"/>
                </a:solidFill>
                <a:latin typeface="Times New Roman" pitchFamily="18" charset="0"/>
                <a:cs typeface="Times New Roman" pitchFamily="18" charset="0"/>
              </a:rPr>
              <a:t>şi cauzele sale</a:t>
            </a:r>
            <a:r>
              <a:rPr lang="ro-RO" b="1">
                <a:solidFill>
                  <a:schemeClr val="tx1"/>
                </a:solidFill>
                <a:latin typeface="Times New Roman" pitchFamily="18" charset="0"/>
                <a:cs typeface="Times New Roman" pitchFamily="18" charset="0"/>
              </a:rPr>
              <a:t>.</a:t>
            </a:r>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7356849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CF56973E0EEC408CAD847378223082" ma:contentTypeVersion="8" ma:contentTypeDescription="Create a new document." ma:contentTypeScope="" ma:versionID="62769338aab45ebfc46cf42bc5ab2c0f">
  <xsd:schema xmlns:xsd="http://www.w3.org/2001/XMLSchema" xmlns:xs="http://www.w3.org/2001/XMLSchema" xmlns:p="http://schemas.microsoft.com/office/2006/metadata/properties" xmlns:ns2="193b0210-761b-4e09-bc6b-41b516b7d0d6" targetNamespace="http://schemas.microsoft.com/office/2006/metadata/properties" ma:root="true" ma:fieldsID="00c68bd2a4260490d92d7b50e534abbb" ns2:_="">
    <xsd:import namespace="193b0210-761b-4e09-bc6b-41b516b7d0d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3b0210-761b-4e09-bc6b-41b516b7d0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938CFE-B74B-4CB2-8909-363276E32C2D}"/>
</file>

<file path=customXml/itemProps2.xml><?xml version="1.0" encoding="utf-8"?>
<ds:datastoreItem xmlns:ds="http://schemas.openxmlformats.org/officeDocument/2006/customXml" ds:itemID="{8730E944-901C-4242-8637-BEA3819844E7}"/>
</file>

<file path=customXml/itemProps3.xml><?xml version="1.0" encoding="utf-8"?>
<ds:datastoreItem xmlns:ds="http://schemas.openxmlformats.org/officeDocument/2006/customXml" ds:itemID="{C5984E56-CB43-47B3-A999-588A24CEA16B}"/>
</file>

<file path=docProps/app.xml><?xml version="1.0" encoding="utf-8"?>
<Properties xmlns="http://schemas.openxmlformats.org/officeDocument/2006/extended-properties" xmlns:vt="http://schemas.openxmlformats.org/officeDocument/2006/docPropsVTypes">
  <Template>Austin</Template>
  <TotalTime>1660</TotalTime>
  <Words>1488</Words>
  <Application>Microsoft Office PowerPoint</Application>
  <PresentationFormat>On-screen Show (4:3)</PresentationFormat>
  <Paragraphs>240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Stanescu</dc:creator>
  <cp:lastModifiedBy>Cristian Stanescu</cp:lastModifiedBy>
  <cp:revision>283</cp:revision>
  <cp:lastPrinted>2021-03-15T13:57:21Z</cp:lastPrinted>
  <dcterms:created xsi:type="dcterms:W3CDTF">2021-02-04T13:39:53Z</dcterms:created>
  <dcterms:modified xsi:type="dcterms:W3CDTF">2021-03-15T21:52:04Z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0x0101008CCF56973E0EEC408CAD847378223082</vt:lpwstr>
  </property>
</Properties>
</file>