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259" r:id="rId3"/>
    <p:sldId id="293" r:id="rId4"/>
    <p:sldId id="297" r:id="rId5"/>
    <p:sldId id="294" r:id="rId6"/>
    <p:sldId id="298" r:id="rId7"/>
    <p:sldId id="295" r:id="rId8"/>
    <p:sldId id="299" r:id="rId9"/>
    <p:sldId id="296" r:id="rId10"/>
    <p:sldId id="271" r:id="rId11"/>
    <p:sldId id="300" r:id="rId12"/>
    <p:sldId id="301" r:id="rId13"/>
    <p:sldId id="268" r:id="rId14"/>
    <p:sldId id="275" r:id="rId15"/>
    <p:sldId id="302" r:id="rId16"/>
    <p:sldId id="303" r:id="rId17"/>
    <p:sldId id="304" r:id="rId18"/>
    <p:sldId id="305" r:id="rId19"/>
    <p:sldId id="279" r:id="rId20"/>
    <p:sldId id="258" r:id="rId21"/>
    <p:sldId id="28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B4C19-86D3-4B34-A454-6A79AC842613}">
  <a:tblStyle styleId="{366B4C19-86D3-4B34-A454-6A79AC8426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Largest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Intershimbare</c:v>
                </c:pt>
                <c:pt idx="1">
                  <c:v>Mergesort</c:v>
                </c:pt>
                <c:pt idx="2">
                  <c:v>Shellsort</c:v>
                </c:pt>
                <c:pt idx="3">
                  <c:v>Radix(2^8)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90000</c:v>
                </c:pt>
                <c:pt idx="1">
                  <c:v>1800</c:v>
                </c:pt>
                <c:pt idx="2">
                  <c:v>52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4-437A-8DEB-6E2378948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6726175"/>
        <c:axId val="1886722015"/>
      </c:barChart>
      <c:catAx>
        <c:axId val="1886726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86722015"/>
        <c:crosses val="autoZero"/>
        <c:auto val="1"/>
        <c:lblAlgn val="ctr"/>
        <c:lblOffset val="100"/>
        <c:noMultiLvlLbl val="0"/>
      </c:catAx>
      <c:valAx>
        <c:axId val="188672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867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Largest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Shellsort</c:v>
                </c:pt>
                <c:pt idx="1">
                  <c:v>Radix(2^10)</c:v>
                </c:pt>
                <c:pt idx="2">
                  <c:v>Nativ</c:v>
                </c:pt>
                <c:pt idx="3">
                  <c:v>Radix(2^8)</c:v>
                </c:pt>
                <c:pt idx="4">
                  <c:v>Count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500000</c:v>
                </c:pt>
                <c:pt idx="1">
                  <c:v>180000</c:v>
                </c:pt>
                <c:pt idx="2">
                  <c:v>145000</c:v>
                </c:pt>
                <c:pt idx="3">
                  <c:v>60000</c:v>
                </c:pt>
                <c:pt idx="4">
                  <c:v>3100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4-437A-8DEB-6E2378948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6726175"/>
        <c:axId val="1886722015"/>
      </c:barChart>
      <c:catAx>
        <c:axId val="1886726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86722015"/>
        <c:crosses val="autoZero"/>
        <c:auto val="1"/>
        <c:lblAlgn val="ctr"/>
        <c:lblOffset val="100"/>
        <c:noMultiLvlLbl val="0"/>
      </c:catAx>
      <c:valAx>
        <c:axId val="188672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867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Largest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Radix(2^10)</c:v>
                </c:pt>
                <c:pt idx="1">
                  <c:v>Radix(2^4)</c:v>
                </c:pt>
                <c:pt idx="2">
                  <c:v>Radix(2^5)</c:v>
                </c:pt>
                <c:pt idx="3">
                  <c:v>Radix(2^16)</c:v>
                </c:pt>
                <c:pt idx="4">
                  <c:v>Radix(2^6)</c:v>
                </c:pt>
                <c:pt idx="5">
                  <c:v>Radix(2^8)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180000</c:v>
                </c:pt>
                <c:pt idx="1">
                  <c:v>110000</c:v>
                </c:pt>
                <c:pt idx="2">
                  <c:v>92000</c:v>
                </c:pt>
                <c:pt idx="3">
                  <c:v>85000</c:v>
                </c:pt>
                <c:pt idx="4">
                  <c:v>80000</c:v>
                </c:pt>
                <c:pt idx="5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4-437A-8DEB-6E2378948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6726175"/>
        <c:axId val="1886722015"/>
      </c:barChart>
      <c:catAx>
        <c:axId val="1886726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86722015"/>
        <c:crosses val="autoZero"/>
        <c:auto val="1"/>
        <c:lblAlgn val="ctr"/>
        <c:lblOffset val="100"/>
        <c:noMultiLvlLbl val="0"/>
      </c:catAx>
      <c:valAx>
        <c:axId val="188672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8867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1723fac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1723fac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3" name="Google Shape;14103;gb1a8945be4_0_5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4" name="Google Shape;14104;gb1a8945be4_0_5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71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3" name="Google Shape;14103;gb1a8945be4_0_5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4" name="Google Shape;14104;gb1a8945be4_0_5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59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3" name="Google Shape;14103;gb1a8945be4_0_5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4" name="Google Shape;14104;gb1a8945be4_0_5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91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3" name="Google Shape;14103;gb1a8945be4_0_5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4" name="Google Shape;14104;gb1a8945be4_0_5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34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0" name="Google Shape;14330;gb1a8945be4_0_7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1" name="Google Shape;14331;gb1a8945be4_0_7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1723facd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1723facd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" name="Google Shape;18026;gb1723facdc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7" name="Google Shape;18027;gb1723facdc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1723facdc_0_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b1723facdc_0_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1723facdc_0_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b1723facdc_0_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9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1723facdc_0_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b1723facdc_0_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52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0" name="Google Shape;13300;gb1a8945be4_0_3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1" name="Google Shape;13301;gb1a8945be4_0_3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0" name="Google Shape;13300;gb1a8945be4_0_3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1" name="Google Shape;13301;gb1a8945be4_0_3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327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0" name="Google Shape;13300;gb1a8945be4_0_3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1" name="Google Shape;13301;gb1a8945be4_0_3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815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0" name="Google Shape;10080;gb1a8945be4_0_2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1" name="Google Shape;10081;gb1a8945be4_0_2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3" name="Google Shape;14103;gb1a8945be4_0_5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4" name="Google Shape;14104;gb1a8945be4_0_5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9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ubTitle" idx="1"/>
          </p:nvPr>
        </p:nvSpPr>
        <p:spPr>
          <a:xfrm>
            <a:off x="699100" y="151171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2"/>
          </p:nvPr>
        </p:nvSpPr>
        <p:spPr>
          <a:xfrm>
            <a:off x="699100" y="1901672"/>
            <a:ext cx="25335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ubTitle" idx="3"/>
          </p:nvPr>
        </p:nvSpPr>
        <p:spPr>
          <a:xfrm>
            <a:off x="3305250" y="151171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ubTitle" idx="4"/>
          </p:nvPr>
        </p:nvSpPr>
        <p:spPr>
          <a:xfrm>
            <a:off x="3305250" y="1901672"/>
            <a:ext cx="25335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5"/>
          </p:nvPr>
        </p:nvSpPr>
        <p:spPr>
          <a:xfrm>
            <a:off x="5911400" y="151171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ubTitle" idx="6"/>
          </p:nvPr>
        </p:nvSpPr>
        <p:spPr>
          <a:xfrm>
            <a:off x="5911400" y="1901672"/>
            <a:ext cx="25335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ubTitle" idx="7"/>
          </p:nvPr>
        </p:nvSpPr>
        <p:spPr>
          <a:xfrm>
            <a:off x="699075" y="295146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8"/>
          </p:nvPr>
        </p:nvSpPr>
        <p:spPr>
          <a:xfrm>
            <a:off x="699075" y="3341422"/>
            <a:ext cx="25335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ubTitle" idx="9"/>
          </p:nvPr>
        </p:nvSpPr>
        <p:spPr>
          <a:xfrm>
            <a:off x="3305225" y="295146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13"/>
          </p:nvPr>
        </p:nvSpPr>
        <p:spPr>
          <a:xfrm>
            <a:off x="3305225" y="3341422"/>
            <a:ext cx="25335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14"/>
          </p:nvPr>
        </p:nvSpPr>
        <p:spPr>
          <a:xfrm>
            <a:off x="5911375" y="295146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15"/>
          </p:nvPr>
        </p:nvSpPr>
        <p:spPr>
          <a:xfrm>
            <a:off x="5911375" y="3341422"/>
            <a:ext cx="25335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0" y="267165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0" y="3297463"/>
            <a:ext cx="37929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713225" y="1163275"/>
            <a:ext cx="3858900" cy="3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82400"/>
              </a:buClr>
              <a:buSzPts val="1400"/>
              <a:buFont typeface="Nunito Light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572125" y="1163275"/>
            <a:ext cx="3858900" cy="3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82400"/>
              </a:buClr>
              <a:buSzPts val="1400"/>
              <a:buFont typeface="Nunito Light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erkshire Swash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ubTitle" idx="1"/>
          </p:nvPr>
        </p:nvSpPr>
        <p:spPr>
          <a:xfrm>
            <a:off x="7132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3"/>
          </p:nvPr>
        </p:nvSpPr>
        <p:spPr>
          <a:xfrm>
            <a:off x="7132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ubTitle" idx="4"/>
          </p:nvPr>
        </p:nvSpPr>
        <p:spPr>
          <a:xfrm>
            <a:off x="30309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title" idx="5" hasCustomPrompt="1"/>
          </p:nvPr>
        </p:nvSpPr>
        <p:spPr>
          <a:xfrm>
            <a:off x="30309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6"/>
          </p:nvPr>
        </p:nvSpPr>
        <p:spPr>
          <a:xfrm>
            <a:off x="30309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7"/>
          </p:nvPr>
        </p:nvSpPr>
        <p:spPr>
          <a:xfrm>
            <a:off x="7132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8" hasCustomPrompt="1"/>
          </p:nvPr>
        </p:nvSpPr>
        <p:spPr>
          <a:xfrm>
            <a:off x="7132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9"/>
          </p:nvPr>
        </p:nvSpPr>
        <p:spPr>
          <a:xfrm>
            <a:off x="7132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3"/>
          </p:nvPr>
        </p:nvSpPr>
        <p:spPr>
          <a:xfrm>
            <a:off x="30309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14" hasCustomPrompt="1"/>
          </p:nvPr>
        </p:nvSpPr>
        <p:spPr>
          <a:xfrm>
            <a:off x="30309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5"/>
          </p:nvPr>
        </p:nvSpPr>
        <p:spPr>
          <a:xfrm>
            <a:off x="30309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713225" y="2671646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9725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1"/>
          </p:nvPr>
        </p:nvSpPr>
        <p:spPr>
          <a:xfrm>
            <a:off x="713225" y="3297450"/>
            <a:ext cx="37929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7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 hasCustomPrompt="1"/>
          </p:nvPr>
        </p:nvSpPr>
        <p:spPr>
          <a:xfrm>
            <a:off x="5321425" y="878525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9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20"/>
          <p:cNvSpPr txBox="1">
            <a:spLocks noGrp="1"/>
          </p:cNvSpPr>
          <p:nvPr>
            <p:ph type="title" idx="2" hasCustomPrompt="1"/>
          </p:nvPr>
        </p:nvSpPr>
        <p:spPr>
          <a:xfrm>
            <a:off x="5321425" y="3320938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9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20"/>
          <p:cNvSpPr txBox="1">
            <a:spLocks noGrp="1"/>
          </p:cNvSpPr>
          <p:nvPr>
            <p:ph type="title" idx="3" hasCustomPrompt="1"/>
          </p:nvPr>
        </p:nvSpPr>
        <p:spPr>
          <a:xfrm>
            <a:off x="5321425" y="2095500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9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1"/>
          </p:nvPr>
        </p:nvSpPr>
        <p:spPr>
          <a:xfrm>
            <a:off x="5321425" y="13677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4"/>
          </p:nvPr>
        </p:nvSpPr>
        <p:spPr>
          <a:xfrm>
            <a:off x="5321425" y="37921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5"/>
          </p:nvPr>
        </p:nvSpPr>
        <p:spPr>
          <a:xfrm>
            <a:off x="5321425" y="25799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vvic"/>
              <a:buChar char="●"/>
              <a:defRPr sz="18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0" r:id="rId7"/>
    <p:sldLayoutId id="2147483665" r:id="rId8"/>
    <p:sldLayoutId id="2147483666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Analiza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-US" dirty="0" err="1">
                <a:solidFill>
                  <a:schemeClr val="lt2"/>
                </a:solidFill>
              </a:rPr>
              <a:t>Algoritmilor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21" name="Google Shape;221;p31"/>
          <p:cNvSpPr txBox="1">
            <a:spLocks noGrp="1"/>
          </p:cNvSpPr>
          <p:nvPr>
            <p:ph type="subTitle" idx="1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Mincu Adrian</a:t>
            </a:r>
            <a:endParaRPr dirty="0"/>
          </a:p>
        </p:txBody>
      </p:sp>
      <p:grpSp>
        <p:nvGrpSpPr>
          <p:cNvPr id="222" name="Google Shape;222;p31"/>
          <p:cNvGrpSpPr/>
          <p:nvPr/>
        </p:nvGrpSpPr>
        <p:grpSpPr>
          <a:xfrm>
            <a:off x="3445893" y="4063605"/>
            <a:ext cx="2252199" cy="93989"/>
            <a:chOff x="3445893" y="4053330"/>
            <a:chExt cx="2252199" cy="93989"/>
          </a:xfrm>
        </p:grpSpPr>
        <p:sp>
          <p:nvSpPr>
            <p:cNvPr id="223" name="Google Shape;223;p31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31"/>
          <p:cNvGrpSpPr/>
          <p:nvPr/>
        </p:nvGrpSpPr>
        <p:grpSpPr>
          <a:xfrm>
            <a:off x="3445893" y="996205"/>
            <a:ext cx="2252199" cy="93989"/>
            <a:chOff x="3445893" y="996180"/>
            <a:chExt cx="2252199" cy="93989"/>
          </a:xfrm>
        </p:grpSpPr>
        <p:sp>
          <p:nvSpPr>
            <p:cNvPr id="226" name="Google Shape;226;p31"/>
            <p:cNvSpPr/>
            <p:nvPr/>
          </p:nvSpPr>
          <p:spPr>
            <a:xfrm rot="10800000" flipH="1">
              <a:off x="3445893" y="99618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 rot="10800000" flipH="1">
              <a:off x="3445893" y="103160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3" name="Google Shape;13303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 </a:t>
            </a:r>
            <a:r>
              <a:rPr lang="en-US" dirty="0" err="1"/>
              <a:t>reprezantare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buna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18EB74-29B6-4B5E-84A1-6823944B8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672284"/>
              </p:ext>
            </p:extLst>
          </p:nvPr>
        </p:nvGraphicFramePr>
        <p:xfrm>
          <a:off x="1588399" y="1017725"/>
          <a:ext cx="5967152" cy="3978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3" name="Google Shape;13303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 </a:t>
            </a:r>
            <a:r>
              <a:rPr lang="en-US" dirty="0" err="1"/>
              <a:t>reprezantare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buna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18EB74-29B6-4B5E-84A1-6823944B8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461250"/>
              </p:ext>
            </p:extLst>
          </p:nvPr>
        </p:nvGraphicFramePr>
        <p:xfrm>
          <a:off x="1588399" y="1017725"/>
          <a:ext cx="5967152" cy="3978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435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3" name="Google Shape;13303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 </a:t>
            </a:r>
            <a:r>
              <a:rPr lang="en-US" dirty="0" err="1"/>
              <a:t>reprezantare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buna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18EB74-29B6-4B5E-84A1-6823944B8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038933"/>
              </p:ext>
            </p:extLst>
          </p:nvPr>
        </p:nvGraphicFramePr>
        <p:xfrm>
          <a:off x="1588399" y="1017725"/>
          <a:ext cx="5967152" cy="3978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310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9" name="Google Shape;10369;p43"/>
          <p:cNvSpPr txBox="1">
            <a:spLocks noGrp="1"/>
          </p:cNvSpPr>
          <p:nvPr>
            <p:ph type="title"/>
          </p:nvPr>
        </p:nvSpPr>
        <p:spPr>
          <a:xfrm>
            <a:off x="713225" y="2671646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Diferite</a:t>
            </a:r>
            <a:r>
              <a:rPr lang="en-US" dirty="0"/>
              <a:t> teste</a:t>
            </a:r>
            <a:endParaRPr dirty="0"/>
          </a:p>
        </p:txBody>
      </p:sp>
      <p:sp>
        <p:nvSpPr>
          <p:cNvPr id="10370" name="Google Shape;10370;p43"/>
          <p:cNvSpPr txBox="1">
            <a:spLocks noGrp="1"/>
          </p:cNvSpPr>
          <p:nvPr>
            <p:ph type="title" idx="2"/>
          </p:nvPr>
        </p:nvSpPr>
        <p:spPr>
          <a:xfrm>
            <a:off x="713225" y="1329725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371" name="Google Shape;10371;p43"/>
          <p:cNvSpPr txBox="1">
            <a:spLocks noGrp="1"/>
          </p:cNvSpPr>
          <p:nvPr>
            <p:ph type="subTitle" idx="1"/>
          </p:nvPr>
        </p:nvSpPr>
        <p:spPr>
          <a:xfrm>
            <a:off x="713225" y="3297450"/>
            <a:ext cx="37929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6" name="Google Shape;14106;p50"/>
          <p:cNvSpPr txBox="1">
            <a:spLocks noGrp="1"/>
          </p:cNvSpPr>
          <p:nvPr>
            <p:ph type="title"/>
          </p:nvPr>
        </p:nvSpPr>
        <p:spPr>
          <a:xfrm>
            <a:off x="5321425" y="878525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sp>
        <p:nvSpPr>
          <p:cNvPr id="14107" name="Google Shape;14107;p50"/>
          <p:cNvSpPr txBox="1">
            <a:spLocks noGrp="1"/>
          </p:cNvSpPr>
          <p:nvPr>
            <p:ph type="title" idx="2"/>
          </p:nvPr>
        </p:nvSpPr>
        <p:spPr>
          <a:xfrm>
            <a:off x="5321425" y="3320938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14108" name="Google Shape;14108;p50"/>
          <p:cNvSpPr txBox="1">
            <a:spLocks noGrp="1"/>
          </p:cNvSpPr>
          <p:nvPr>
            <p:ph type="title" idx="3"/>
          </p:nvPr>
        </p:nvSpPr>
        <p:spPr>
          <a:xfrm>
            <a:off x="5321425" y="2095500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4109" name="Google Shape;14109;p50"/>
          <p:cNvSpPr txBox="1">
            <a:spLocks noGrp="1"/>
          </p:cNvSpPr>
          <p:nvPr>
            <p:ph type="subTitle" idx="1"/>
          </p:nvPr>
        </p:nvSpPr>
        <p:spPr>
          <a:xfrm>
            <a:off x="5321425" y="13677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Radix(2^16)</a:t>
            </a:r>
            <a:endParaRPr dirty="0"/>
          </a:p>
        </p:txBody>
      </p:sp>
      <p:sp>
        <p:nvSpPr>
          <p:cNvPr id="14110" name="Google Shape;14110;p50"/>
          <p:cNvSpPr txBox="1">
            <a:spLocks noGrp="1"/>
          </p:cNvSpPr>
          <p:nvPr>
            <p:ph type="subTitle" idx="4"/>
          </p:nvPr>
        </p:nvSpPr>
        <p:spPr>
          <a:xfrm>
            <a:off x="5321425" y="37921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Restul</a:t>
            </a:r>
            <a:endParaRPr dirty="0"/>
          </a:p>
        </p:txBody>
      </p:sp>
      <p:sp>
        <p:nvSpPr>
          <p:cNvPr id="14111" name="Google Shape;14111;p50"/>
          <p:cNvSpPr txBox="1">
            <a:spLocks noGrp="1"/>
          </p:cNvSpPr>
          <p:nvPr>
            <p:ph type="subTitle" idx="5"/>
          </p:nvPr>
        </p:nvSpPr>
        <p:spPr>
          <a:xfrm>
            <a:off x="5321425" y="25799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Count</a:t>
            </a:r>
            <a:endParaRPr dirty="0"/>
          </a:p>
        </p:txBody>
      </p:sp>
      <p:sp>
        <p:nvSpPr>
          <p:cNvPr id="62" name="Google Shape;470;p33">
            <a:extLst>
              <a:ext uri="{FF2B5EF4-FFF2-40B4-BE49-F238E27FC236}">
                <a16:creationId xmlns:a16="http://schemas.microsoft.com/office/drawing/2014/main" id="{5300882E-F2B7-4C68-87C0-2CBDAEAEF3D2}"/>
              </a:ext>
            </a:extLst>
          </p:cNvPr>
          <p:cNvSpPr txBox="1">
            <a:spLocks/>
          </p:cNvSpPr>
          <p:nvPr/>
        </p:nvSpPr>
        <p:spPr>
          <a:xfrm>
            <a:off x="713225" y="464819"/>
            <a:ext cx="4529335" cy="55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39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l"/>
            <a:r>
              <a:rPr lang="en-US" sz="4000" dirty="0">
                <a:solidFill>
                  <a:schemeClr val="lt2"/>
                </a:solidFill>
              </a:rPr>
              <a:t>Test cu 10 </a:t>
            </a:r>
            <a:r>
              <a:rPr lang="en-US" sz="4000" dirty="0" err="1">
                <a:solidFill>
                  <a:schemeClr val="lt2"/>
                </a:solidFill>
              </a:rPr>
              <a:t>numere</a:t>
            </a:r>
            <a:r>
              <a:rPr lang="en-US" sz="4000" dirty="0">
                <a:solidFill>
                  <a:schemeClr val="lt2"/>
                </a:solidFill>
              </a:rPr>
              <a:t> random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6" name="Google Shape;14106;p50"/>
          <p:cNvSpPr txBox="1">
            <a:spLocks noGrp="1"/>
          </p:cNvSpPr>
          <p:nvPr>
            <p:ph type="title"/>
          </p:nvPr>
        </p:nvSpPr>
        <p:spPr>
          <a:xfrm>
            <a:off x="5321425" y="878525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4753</a:t>
            </a:r>
            <a:endParaRPr dirty="0"/>
          </a:p>
        </p:txBody>
      </p:sp>
      <p:sp>
        <p:nvSpPr>
          <p:cNvPr id="14107" name="Google Shape;14107;p50"/>
          <p:cNvSpPr txBox="1">
            <a:spLocks noGrp="1"/>
          </p:cNvSpPr>
          <p:nvPr>
            <p:ph type="title" idx="2"/>
          </p:nvPr>
        </p:nvSpPr>
        <p:spPr>
          <a:xfrm>
            <a:off x="5321425" y="3320938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26</a:t>
            </a:r>
            <a:endParaRPr dirty="0"/>
          </a:p>
        </p:txBody>
      </p:sp>
      <p:sp>
        <p:nvSpPr>
          <p:cNvPr id="14108" name="Google Shape;14108;p50"/>
          <p:cNvSpPr txBox="1">
            <a:spLocks noGrp="1"/>
          </p:cNvSpPr>
          <p:nvPr>
            <p:ph type="title" idx="3"/>
          </p:nvPr>
        </p:nvSpPr>
        <p:spPr>
          <a:xfrm>
            <a:off x="5321425" y="2095500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320</a:t>
            </a:r>
            <a:endParaRPr dirty="0"/>
          </a:p>
        </p:txBody>
      </p:sp>
      <p:sp>
        <p:nvSpPr>
          <p:cNvPr id="14109" name="Google Shape;14109;p50"/>
          <p:cNvSpPr txBox="1">
            <a:spLocks noGrp="1"/>
          </p:cNvSpPr>
          <p:nvPr>
            <p:ph type="subTitle" idx="1"/>
          </p:nvPr>
        </p:nvSpPr>
        <p:spPr>
          <a:xfrm>
            <a:off x="5321425" y="13677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Interschimbare</a:t>
            </a:r>
            <a:endParaRPr dirty="0"/>
          </a:p>
        </p:txBody>
      </p:sp>
      <p:sp>
        <p:nvSpPr>
          <p:cNvPr id="14110" name="Google Shape;14110;p50"/>
          <p:cNvSpPr txBox="1">
            <a:spLocks noGrp="1"/>
          </p:cNvSpPr>
          <p:nvPr>
            <p:ph type="subTitle" idx="4"/>
          </p:nvPr>
        </p:nvSpPr>
        <p:spPr>
          <a:xfrm>
            <a:off x="5321425" y="37921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Radix(2^16)</a:t>
            </a:r>
            <a:endParaRPr dirty="0"/>
          </a:p>
        </p:txBody>
      </p:sp>
      <p:sp>
        <p:nvSpPr>
          <p:cNvPr id="14111" name="Google Shape;14111;p50"/>
          <p:cNvSpPr txBox="1">
            <a:spLocks noGrp="1"/>
          </p:cNvSpPr>
          <p:nvPr>
            <p:ph type="subTitle" idx="5"/>
          </p:nvPr>
        </p:nvSpPr>
        <p:spPr>
          <a:xfrm>
            <a:off x="5321425" y="25799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Merge</a:t>
            </a:r>
            <a:endParaRPr dirty="0"/>
          </a:p>
        </p:txBody>
      </p:sp>
      <p:sp>
        <p:nvSpPr>
          <p:cNvPr id="62" name="Google Shape;470;p33">
            <a:extLst>
              <a:ext uri="{FF2B5EF4-FFF2-40B4-BE49-F238E27FC236}">
                <a16:creationId xmlns:a16="http://schemas.microsoft.com/office/drawing/2014/main" id="{5300882E-F2B7-4C68-87C0-2CBDAEAEF3D2}"/>
              </a:ext>
            </a:extLst>
          </p:cNvPr>
          <p:cNvSpPr txBox="1">
            <a:spLocks/>
          </p:cNvSpPr>
          <p:nvPr/>
        </p:nvSpPr>
        <p:spPr>
          <a:xfrm>
            <a:off x="713225" y="464819"/>
            <a:ext cx="4529335" cy="55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39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l"/>
            <a:r>
              <a:rPr lang="en-US" sz="4000" dirty="0">
                <a:solidFill>
                  <a:schemeClr val="lt2"/>
                </a:solidFill>
              </a:rPr>
              <a:t>Test cu 100.000 </a:t>
            </a:r>
          </a:p>
          <a:p>
            <a:pPr algn="l"/>
            <a:r>
              <a:rPr lang="en-US" sz="4000" dirty="0" err="1">
                <a:solidFill>
                  <a:schemeClr val="lt2"/>
                </a:solidFill>
              </a:rPr>
              <a:t>numere</a:t>
            </a:r>
            <a:r>
              <a:rPr lang="en-US" sz="4000" dirty="0">
                <a:solidFill>
                  <a:schemeClr val="lt2"/>
                </a:solidFill>
              </a:rPr>
              <a:t> </a:t>
            </a:r>
            <a:r>
              <a:rPr lang="en-US" sz="4000" dirty="0" err="1">
                <a:solidFill>
                  <a:schemeClr val="lt2"/>
                </a:solidFill>
              </a:rPr>
              <a:t>ordine</a:t>
            </a:r>
            <a:endParaRPr lang="en-US" sz="4000" dirty="0">
              <a:solidFill>
                <a:schemeClr val="lt2"/>
              </a:solidFill>
            </a:endParaRPr>
          </a:p>
          <a:p>
            <a:pPr algn="l"/>
            <a:r>
              <a:rPr lang="en-US" sz="4000" dirty="0" err="1">
                <a:solidFill>
                  <a:schemeClr val="lt2"/>
                </a:solidFill>
              </a:rPr>
              <a:t>crescatoare</a:t>
            </a:r>
            <a:endParaRPr lang="en-US" sz="4000" dirty="0">
              <a:solidFill>
                <a:schemeClr val="lt2"/>
              </a:solidFill>
            </a:endParaRPr>
          </a:p>
          <a:p>
            <a:pPr algn="l"/>
            <a:endParaRPr lang="en-US" sz="40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9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6" name="Google Shape;14106;p50"/>
          <p:cNvSpPr txBox="1">
            <a:spLocks noGrp="1"/>
          </p:cNvSpPr>
          <p:nvPr>
            <p:ph type="title"/>
          </p:nvPr>
        </p:nvSpPr>
        <p:spPr>
          <a:xfrm>
            <a:off x="5321425" y="878525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24802</a:t>
            </a:r>
            <a:endParaRPr dirty="0"/>
          </a:p>
        </p:txBody>
      </p:sp>
      <p:sp>
        <p:nvSpPr>
          <p:cNvPr id="14107" name="Google Shape;14107;p50"/>
          <p:cNvSpPr txBox="1">
            <a:spLocks noGrp="1"/>
          </p:cNvSpPr>
          <p:nvPr>
            <p:ph type="title" idx="2"/>
          </p:nvPr>
        </p:nvSpPr>
        <p:spPr>
          <a:xfrm>
            <a:off x="5321425" y="3320938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26</a:t>
            </a:r>
            <a:endParaRPr dirty="0"/>
          </a:p>
        </p:txBody>
      </p:sp>
      <p:sp>
        <p:nvSpPr>
          <p:cNvPr id="14108" name="Google Shape;14108;p50"/>
          <p:cNvSpPr txBox="1">
            <a:spLocks noGrp="1"/>
          </p:cNvSpPr>
          <p:nvPr>
            <p:ph type="title" idx="3"/>
          </p:nvPr>
        </p:nvSpPr>
        <p:spPr>
          <a:xfrm>
            <a:off x="5321425" y="2095500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258</a:t>
            </a:r>
            <a:endParaRPr dirty="0"/>
          </a:p>
        </p:txBody>
      </p:sp>
      <p:sp>
        <p:nvSpPr>
          <p:cNvPr id="14109" name="Google Shape;14109;p50"/>
          <p:cNvSpPr txBox="1">
            <a:spLocks noGrp="1"/>
          </p:cNvSpPr>
          <p:nvPr>
            <p:ph type="subTitle" idx="1"/>
          </p:nvPr>
        </p:nvSpPr>
        <p:spPr>
          <a:xfrm>
            <a:off x="5321425" y="13677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Interschimbare</a:t>
            </a:r>
            <a:endParaRPr dirty="0"/>
          </a:p>
        </p:txBody>
      </p:sp>
      <p:sp>
        <p:nvSpPr>
          <p:cNvPr id="14110" name="Google Shape;14110;p50"/>
          <p:cNvSpPr txBox="1">
            <a:spLocks noGrp="1"/>
          </p:cNvSpPr>
          <p:nvPr>
            <p:ph type="subTitle" idx="4"/>
          </p:nvPr>
        </p:nvSpPr>
        <p:spPr>
          <a:xfrm>
            <a:off x="5321425" y="37921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Radix(2^16)</a:t>
            </a:r>
            <a:endParaRPr dirty="0"/>
          </a:p>
        </p:txBody>
      </p:sp>
      <p:sp>
        <p:nvSpPr>
          <p:cNvPr id="14111" name="Google Shape;14111;p50"/>
          <p:cNvSpPr txBox="1">
            <a:spLocks noGrp="1"/>
          </p:cNvSpPr>
          <p:nvPr>
            <p:ph type="subTitle" idx="5"/>
          </p:nvPr>
        </p:nvSpPr>
        <p:spPr>
          <a:xfrm>
            <a:off x="5321425" y="25799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Merge</a:t>
            </a:r>
            <a:endParaRPr dirty="0"/>
          </a:p>
        </p:txBody>
      </p:sp>
      <p:sp>
        <p:nvSpPr>
          <p:cNvPr id="62" name="Google Shape;470;p33">
            <a:extLst>
              <a:ext uri="{FF2B5EF4-FFF2-40B4-BE49-F238E27FC236}">
                <a16:creationId xmlns:a16="http://schemas.microsoft.com/office/drawing/2014/main" id="{5300882E-F2B7-4C68-87C0-2CBDAEAEF3D2}"/>
              </a:ext>
            </a:extLst>
          </p:cNvPr>
          <p:cNvSpPr txBox="1">
            <a:spLocks/>
          </p:cNvSpPr>
          <p:nvPr/>
        </p:nvSpPr>
        <p:spPr>
          <a:xfrm>
            <a:off x="713225" y="464819"/>
            <a:ext cx="4529335" cy="55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39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l"/>
            <a:r>
              <a:rPr lang="en-US" sz="4000" dirty="0">
                <a:solidFill>
                  <a:schemeClr val="lt2"/>
                </a:solidFill>
              </a:rPr>
              <a:t>Test cu 100.000 </a:t>
            </a:r>
          </a:p>
          <a:p>
            <a:pPr algn="l"/>
            <a:r>
              <a:rPr lang="en-US" sz="4000" dirty="0" err="1">
                <a:solidFill>
                  <a:schemeClr val="lt2"/>
                </a:solidFill>
              </a:rPr>
              <a:t>numere</a:t>
            </a:r>
            <a:r>
              <a:rPr lang="en-US" sz="4000" dirty="0">
                <a:solidFill>
                  <a:schemeClr val="lt2"/>
                </a:solidFill>
              </a:rPr>
              <a:t> </a:t>
            </a:r>
            <a:r>
              <a:rPr lang="en-US" sz="4000" dirty="0" err="1">
                <a:solidFill>
                  <a:schemeClr val="lt2"/>
                </a:solidFill>
              </a:rPr>
              <a:t>ordine</a:t>
            </a:r>
            <a:endParaRPr lang="en-US" sz="4000" dirty="0">
              <a:solidFill>
                <a:schemeClr val="lt2"/>
              </a:solidFill>
            </a:endParaRPr>
          </a:p>
          <a:p>
            <a:pPr algn="l"/>
            <a:r>
              <a:rPr lang="en-US" sz="4000" dirty="0" err="1">
                <a:solidFill>
                  <a:schemeClr val="lt2"/>
                </a:solidFill>
              </a:rPr>
              <a:t>descrescatoare</a:t>
            </a:r>
            <a:endParaRPr lang="en-US" sz="4000" dirty="0">
              <a:solidFill>
                <a:schemeClr val="lt2"/>
              </a:solidFill>
            </a:endParaRPr>
          </a:p>
          <a:p>
            <a:pPr algn="l"/>
            <a:endParaRPr lang="en-US" sz="40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09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6" name="Google Shape;14106;p50"/>
          <p:cNvSpPr txBox="1">
            <a:spLocks noGrp="1"/>
          </p:cNvSpPr>
          <p:nvPr>
            <p:ph type="title"/>
          </p:nvPr>
        </p:nvSpPr>
        <p:spPr>
          <a:xfrm>
            <a:off x="5321425" y="878525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4744</a:t>
            </a:r>
            <a:endParaRPr dirty="0"/>
          </a:p>
        </p:txBody>
      </p:sp>
      <p:sp>
        <p:nvSpPr>
          <p:cNvPr id="14107" name="Google Shape;14107;p50"/>
          <p:cNvSpPr txBox="1">
            <a:spLocks noGrp="1"/>
          </p:cNvSpPr>
          <p:nvPr>
            <p:ph type="title" idx="2"/>
          </p:nvPr>
        </p:nvSpPr>
        <p:spPr>
          <a:xfrm>
            <a:off x="5321425" y="3320938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  <p:sp>
        <p:nvSpPr>
          <p:cNvPr id="14108" name="Google Shape;14108;p50"/>
          <p:cNvSpPr txBox="1">
            <a:spLocks noGrp="1"/>
          </p:cNvSpPr>
          <p:nvPr>
            <p:ph type="title" idx="3"/>
          </p:nvPr>
        </p:nvSpPr>
        <p:spPr>
          <a:xfrm>
            <a:off x="5321425" y="2095500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245</a:t>
            </a:r>
            <a:endParaRPr dirty="0"/>
          </a:p>
        </p:txBody>
      </p:sp>
      <p:sp>
        <p:nvSpPr>
          <p:cNvPr id="14109" name="Google Shape;14109;p50"/>
          <p:cNvSpPr txBox="1">
            <a:spLocks noGrp="1"/>
          </p:cNvSpPr>
          <p:nvPr>
            <p:ph type="subTitle" idx="1"/>
          </p:nvPr>
        </p:nvSpPr>
        <p:spPr>
          <a:xfrm>
            <a:off x="5321425" y="13677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Interschimbare</a:t>
            </a:r>
            <a:endParaRPr dirty="0"/>
          </a:p>
        </p:txBody>
      </p:sp>
      <p:sp>
        <p:nvSpPr>
          <p:cNvPr id="14110" name="Google Shape;14110;p50"/>
          <p:cNvSpPr txBox="1">
            <a:spLocks noGrp="1"/>
          </p:cNvSpPr>
          <p:nvPr>
            <p:ph type="subTitle" idx="4"/>
          </p:nvPr>
        </p:nvSpPr>
        <p:spPr>
          <a:xfrm>
            <a:off x="5321425" y="37921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Count</a:t>
            </a:r>
            <a:endParaRPr dirty="0"/>
          </a:p>
        </p:txBody>
      </p:sp>
      <p:sp>
        <p:nvSpPr>
          <p:cNvPr id="14111" name="Google Shape;14111;p50"/>
          <p:cNvSpPr txBox="1">
            <a:spLocks noGrp="1"/>
          </p:cNvSpPr>
          <p:nvPr>
            <p:ph type="subTitle" idx="5"/>
          </p:nvPr>
        </p:nvSpPr>
        <p:spPr>
          <a:xfrm>
            <a:off x="5321425" y="25799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Merge</a:t>
            </a:r>
            <a:endParaRPr dirty="0"/>
          </a:p>
        </p:txBody>
      </p:sp>
      <p:sp>
        <p:nvSpPr>
          <p:cNvPr id="62" name="Google Shape;470;p33">
            <a:extLst>
              <a:ext uri="{FF2B5EF4-FFF2-40B4-BE49-F238E27FC236}">
                <a16:creationId xmlns:a16="http://schemas.microsoft.com/office/drawing/2014/main" id="{5300882E-F2B7-4C68-87C0-2CBDAEAEF3D2}"/>
              </a:ext>
            </a:extLst>
          </p:cNvPr>
          <p:cNvSpPr txBox="1">
            <a:spLocks/>
          </p:cNvSpPr>
          <p:nvPr/>
        </p:nvSpPr>
        <p:spPr>
          <a:xfrm>
            <a:off x="713225" y="464819"/>
            <a:ext cx="4529335" cy="55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39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l"/>
            <a:r>
              <a:rPr lang="en-US" sz="4000" dirty="0">
                <a:solidFill>
                  <a:schemeClr val="lt2"/>
                </a:solidFill>
              </a:rPr>
              <a:t>Test cu 100.000 </a:t>
            </a:r>
          </a:p>
          <a:p>
            <a:pPr algn="l"/>
            <a:r>
              <a:rPr lang="en-US" sz="4000" dirty="0" err="1">
                <a:solidFill>
                  <a:schemeClr val="lt2"/>
                </a:solidFill>
              </a:rPr>
              <a:t>numere</a:t>
            </a:r>
            <a:r>
              <a:rPr lang="en-US" sz="4000" dirty="0">
                <a:solidFill>
                  <a:schemeClr val="lt2"/>
                </a:solidFill>
              </a:rPr>
              <a:t> </a:t>
            </a:r>
            <a:r>
              <a:rPr lang="en-US" sz="4000" dirty="0" err="1">
                <a:solidFill>
                  <a:schemeClr val="lt2"/>
                </a:solidFill>
              </a:rPr>
              <a:t>mici</a:t>
            </a:r>
            <a:endParaRPr lang="en-US" sz="40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0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6" name="Google Shape;14106;p50"/>
          <p:cNvSpPr txBox="1">
            <a:spLocks noGrp="1"/>
          </p:cNvSpPr>
          <p:nvPr>
            <p:ph type="title"/>
          </p:nvPr>
        </p:nvSpPr>
        <p:spPr>
          <a:xfrm>
            <a:off x="5321425" y="878525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16982</a:t>
            </a:r>
            <a:endParaRPr dirty="0"/>
          </a:p>
        </p:txBody>
      </p:sp>
      <p:sp>
        <p:nvSpPr>
          <p:cNvPr id="14107" name="Google Shape;14107;p50"/>
          <p:cNvSpPr txBox="1">
            <a:spLocks noGrp="1"/>
          </p:cNvSpPr>
          <p:nvPr>
            <p:ph type="title" idx="2"/>
          </p:nvPr>
        </p:nvSpPr>
        <p:spPr>
          <a:xfrm>
            <a:off x="5321425" y="3320938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</a:t>
            </a:r>
            <a:endParaRPr dirty="0"/>
          </a:p>
        </p:txBody>
      </p:sp>
      <p:sp>
        <p:nvSpPr>
          <p:cNvPr id="14108" name="Google Shape;14108;p50"/>
          <p:cNvSpPr txBox="1">
            <a:spLocks noGrp="1"/>
          </p:cNvSpPr>
          <p:nvPr>
            <p:ph type="title" idx="3"/>
          </p:nvPr>
        </p:nvSpPr>
        <p:spPr>
          <a:xfrm>
            <a:off x="5321425" y="2095500"/>
            <a:ext cx="27993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261</a:t>
            </a:r>
            <a:endParaRPr dirty="0"/>
          </a:p>
        </p:txBody>
      </p:sp>
      <p:sp>
        <p:nvSpPr>
          <p:cNvPr id="14109" name="Google Shape;14109;p50"/>
          <p:cNvSpPr txBox="1">
            <a:spLocks noGrp="1"/>
          </p:cNvSpPr>
          <p:nvPr>
            <p:ph type="subTitle" idx="1"/>
          </p:nvPr>
        </p:nvSpPr>
        <p:spPr>
          <a:xfrm>
            <a:off x="5321425" y="13677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Interschimbare</a:t>
            </a:r>
            <a:endParaRPr dirty="0"/>
          </a:p>
        </p:txBody>
      </p:sp>
      <p:sp>
        <p:nvSpPr>
          <p:cNvPr id="14110" name="Google Shape;14110;p50"/>
          <p:cNvSpPr txBox="1">
            <a:spLocks noGrp="1"/>
          </p:cNvSpPr>
          <p:nvPr>
            <p:ph type="subTitle" idx="4"/>
          </p:nvPr>
        </p:nvSpPr>
        <p:spPr>
          <a:xfrm>
            <a:off x="5321425" y="37921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Count</a:t>
            </a:r>
            <a:endParaRPr dirty="0"/>
          </a:p>
        </p:txBody>
      </p:sp>
      <p:sp>
        <p:nvSpPr>
          <p:cNvPr id="14111" name="Google Shape;14111;p50"/>
          <p:cNvSpPr txBox="1">
            <a:spLocks noGrp="1"/>
          </p:cNvSpPr>
          <p:nvPr>
            <p:ph type="subTitle" idx="5"/>
          </p:nvPr>
        </p:nvSpPr>
        <p:spPr>
          <a:xfrm>
            <a:off x="5321425" y="2579970"/>
            <a:ext cx="2799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Merge</a:t>
            </a:r>
            <a:endParaRPr dirty="0"/>
          </a:p>
        </p:txBody>
      </p:sp>
      <p:sp>
        <p:nvSpPr>
          <p:cNvPr id="62" name="Google Shape;470;p33">
            <a:extLst>
              <a:ext uri="{FF2B5EF4-FFF2-40B4-BE49-F238E27FC236}">
                <a16:creationId xmlns:a16="http://schemas.microsoft.com/office/drawing/2014/main" id="{5300882E-F2B7-4C68-87C0-2CBDAEAEF3D2}"/>
              </a:ext>
            </a:extLst>
          </p:cNvPr>
          <p:cNvSpPr txBox="1">
            <a:spLocks/>
          </p:cNvSpPr>
          <p:nvPr/>
        </p:nvSpPr>
        <p:spPr>
          <a:xfrm>
            <a:off x="713225" y="464819"/>
            <a:ext cx="4529335" cy="55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39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l"/>
            <a:r>
              <a:rPr lang="en-US" sz="4000" dirty="0">
                <a:solidFill>
                  <a:schemeClr val="lt2"/>
                </a:solidFill>
              </a:rPr>
              <a:t>Test cu 100.000 </a:t>
            </a:r>
          </a:p>
          <a:p>
            <a:pPr algn="l"/>
            <a:r>
              <a:rPr lang="en-US" sz="4000" dirty="0" err="1">
                <a:solidFill>
                  <a:schemeClr val="lt2"/>
                </a:solidFill>
              </a:rPr>
              <a:t>numere</a:t>
            </a:r>
            <a:r>
              <a:rPr lang="en-US" sz="4000" dirty="0">
                <a:solidFill>
                  <a:schemeClr val="lt2"/>
                </a:solidFill>
              </a:rPr>
              <a:t> </a:t>
            </a:r>
            <a:r>
              <a:rPr lang="en-US" sz="4000" dirty="0" err="1">
                <a:solidFill>
                  <a:schemeClr val="lt2"/>
                </a:solidFill>
              </a:rPr>
              <a:t>mari</a:t>
            </a:r>
            <a:endParaRPr lang="en-US" sz="40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0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3" name="Google Shape;14373;p5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Concluzii</a:t>
            </a:r>
            <a:endParaRPr dirty="0"/>
          </a:p>
        </p:txBody>
      </p:sp>
      <p:sp>
        <p:nvSpPr>
          <p:cNvPr id="14374" name="Google Shape;14374;p54"/>
          <p:cNvSpPr txBox="1">
            <a:spLocks noGrp="1"/>
          </p:cNvSpPr>
          <p:nvPr>
            <p:ph type="subTitle" idx="1"/>
          </p:nvPr>
        </p:nvSpPr>
        <p:spPr>
          <a:xfrm>
            <a:off x="699100" y="151171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Interschimbare</a:t>
            </a:r>
            <a:endParaRPr dirty="0"/>
          </a:p>
        </p:txBody>
      </p:sp>
      <p:sp>
        <p:nvSpPr>
          <p:cNvPr id="14375" name="Google Shape;14375;p54"/>
          <p:cNvSpPr txBox="1">
            <a:spLocks noGrp="1"/>
          </p:cNvSpPr>
          <p:nvPr>
            <p:ph type="subTitle" idx="2"/>
          </p:nvPr>
        </p:nvSpPr>
        <p:spPr>
          <a:xfrm>
            <a:off x="699100" y="1901672"/>
            <a:ext cx="25335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Daca </a:t>
            </a:r>
            <a:r>
              <a:rPr lang="en-US" dirty="0" err="1"/>
              <a:t>elementele</a:t>
            </a:r>
            <a:r>
              <a:rPr lang="en-US" dirty="0"/>
              <a:t> sunt date </a:t>
            </a:r>
            <a:r>
              <a:rPr lang="en-US" dirty="0" err="1"/>
              <a:t>descrescatoare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ineficient</a:t>
            </a:r>
            <a:endParaRPr dirty="0"/>
          </a:p>
        </p:txBody>
      </p:sp>
      <p:sp>
        <p:nvSpPr>
          <p:cNvPr id="14376" name="Google Shape;14376;p54"/>
          <p:cNvSpPr txBox="1">
            <a:spLocks noGrp="1"/>
          </p:cNvSpPr>
          <p:nvPr>
            <p:ph type="subTitle" idx="3"/>
          </p:nvPr>
        </p:nvSpPr>
        <p:spPr>
          <a:xfrm>
            <a:off x="3305250" y="151171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Count</a:t>
            </a:r>
            <a:endParaRPr dirty="0"/>
          </a:p>
        </p:txBody>
      </p:sp>
      <p:sp>
        <p:nvSpPr>
          <p:cNvPr id="14377" name="Google Shape;14377;p54"/>
          <p:cNvSpPr txBox="1">
            <a:spLocks noGrp="1"/>
          </p:cNvSpPr>
          <p:nvPr>
            <p:ph type="subTitle" idx="4"/>
          </p:nvPr>
        </p:nvSpPr>
        <p:spPr>
          <a:xfrm>
            <a:off x="3305250" y="1901672"/>
            <a:ext cx="25335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Are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timp</a:t>
            </a:r>
            <a:r>
              <a:rPr lang="en-US" dirty="0"/>
              <a:t>, overall</a:t>
            </a:r>
            <a:endParaRPr dirty="0"/>
          </a:p>
        </p:txBody>
      </p:sp>
      <p:sp>
        <p:nvSpPr>
          <p:cNvPr id="14378" name="Google Shape;14378;p54"/>
          <p:cNvSpPr txBox="1">
            <a:spLocks noGrp="1"/>
          </p:cNvSpPr>
          <p:nvPr>
            <p:ph type="subTitle" idx="5"/>
          </p:nvPr>
        </p:nvSpPr>
        <p:spPr>
          <a:xfrm>
            <a:off x="5911400" y="151171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Radix(2^8)</a:t>
            </a:r>
            <a:endParaRPr dirty="0"/>
          </a:p>
        </p:txBody>
      </p:sp>
      <p:sp>
        <p:nvSpPr>
          <p:cNvPr id="14379" name="Google Shape;14379;p54"/>
          <p:cNvSpPr txBox="1">
            <a:spLocks noGrp="1"/>
          </p:cNvSpPr>
          <p:nvPr>
            <p:ph type="subTitle" idx="6"/>
          </p:nvPr>
        </p:nvSpPr>
        <p:spPr>
          <a:xfrm>
            <a:off x="5911400" y="1901672"/>
            <a:ext cx="25335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Este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buna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testate</a:t>
            </a:r>
            <a:endParaRPr dirty="0"/>
          </a:p>
        </p:txBody>
      </p:sp>
      <p:sp>
        <p:nvSpPr>
          <p:cNvPr id="14380" name="Google Shape;14380;p54"/>
          <p:cNvSpPr txBox="1">
            <a:spLocks noGrp="1"/>
          </p:cNvSpPr>
          <p:nvPr>
            <p:ph type="subTitle" idx="7"/>
          </p:nvPr>
        </p:nvSpPr>
        <p:spPr>
          <a:xfrm>
            <a:off x="699075" y="295146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</a:t>
            </a:r>
            <a:endParaRPr dirty="0"/>
          </a:p>
        </p:txBody>
      </p:sp>
      <p:sp>
        <p:nvSpPr>
          <p:cNvPr id="14381" name="Google Shape;14381;p54"/>
          <p:cNvSpPr txBox="1">
            <a:spLocks noGrp="1"/>
          </p:cNvSpPr>
          <p:nvPr>
            <p:ph type="subTitle" idx="8"/>
          </p:nvPr>
        </p:nvSpPr>
        <p:spPr>
          <a:xfrm>
            <a:off x="699075" y="3341422"/>
            <a:ext cx="25335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cu </a:t>
            </a:r>
            <a:r>
              <a:rPr lang="en-US" dirty="0" err="1"/>
              <a:t>marimea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dirty="0"/>
          </a:p>
        </p:txBody>
      </p:sp>
      <p:sp>
        <p:nvSpPr>
          <p:cNvPr id="14382" name="Google Shape;14382;p54"/>
          <p:cNvSpPr txBox="1">
            <a:spLocks noGrp="1"/>
          </p:cNvSpPr>
          <p:nvPr>
            <p:ph type="subTitle" idx="9"/>
          </p:nvPr>
        </p:nvSpPr>
        <p:spPr>
          <a:xfrm>
            <a:off x="3305225" y="295146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Count</a:t>
            </a:r>
            <a:endParaRPr dirty="0"/>
          </a:p>
        </p:txBody>
      </p:sp>
      <p:sp>
        <p:nvSpPr>
          <p:cNvPr id="14383" name="Google Shape;14383;p54"/>
          <p:cNvSpPr txBox="1">
            <a:spLocks noGrp="1"/>
          </p:cNvSpPr>
          <p:nvPr>
            <p:ph type="subTitle" idx="13"/>
          </p:nvPr>
        </p:nvSpPr>
        <p:spPr>
          <a:xfrm>
            <a:off x="3305225" y="3341422"/>
            <a:ext cx="25335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Pana la 1.000.000 de </a:t>
            </a:r>
            <a:r>
              <a:rPr lang="en-US" dirty="0" err="1"/>
              <a:t>numere</a:t>
            </a:r>
            <a:r>
              <a:rPr lang="en-US" dirty="0"/>
              <a:t> are acelasi </a:t>
            </a:r>
            <a:r>
              <a:rPr lang="en-US" dirty="0" err="1"/>
              <a:t>timp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depinde</a:t>
            </a:r>
            <a:r>
              <a:rPr lang="en-US" dirty="0"/>
              <a:t> de </a:t>
            </a:r>
            <a:r>
              <a:rPr lang="en-US" dirty="0" err="1"/>
              <a:t>elementul</a:t>
            </a:r>
            <a:r>
              <a:rPr lang="en-US" dirty="0"/>
              <a:t> maxim </a:t>
            </a:r>
            <a:endParaRPr dirty="0"/>
          </a:p>
        </p:txBody>
      </p:sp>
      <p:sp>
        <p:nvSpPr>
          <p:cNvPr id="14384" name="Google Shape;14384;p54"/>
          <p:cNvSpPr txBox="1">
            <a:spLocks noGrp="1"/>
          </p:cNvSpPr>
          <p:nvPr>
            <p:ph type="subTitle" idx="14"/>
          </p:nvPr>
        </p:nvSpPr>
        <p:spPr>
          <a:xfrm>
            <a:off x="5911375" y="295146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Nativa</a:t>
            </a:r>
            <a:endParaRPr dirty="0"/>
          </a:p>
        </p:txBody>
      </p:sp>
      <p:sp>
        <p:nvSpPr>
          <p:cNvPr id="14385" name="Google Shape;14385;p54"/>
          <p:cNvSpPr txBox="1">
            <a:spLocks noGrp="1"/>
          </p:cNvSpPr>
          <p:nvPr>
            <p:ph type="subTitle" idx="15"/>
          </p:nvPr>
        </p:nvSpPr>
        <p:spPr>
          <a:xfrm>
            <a:off x="5911375" y="3341422"/>
            <a:ext cx="25335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Este </a:t>
            </a:r>
            <a:r>
              <a:rPr lang="en-US" dirty="0" err="1"/>
              <a:t>aproximativ</a:t>
            </a:r>
            <a:r>
              <a:rPr lang="en-US" dirty="0"/>
              <a:t> </a:t>
            </a:r>
            <a:r>
              <a:rPr lang="en-US" dirty="0" err="1"/>
              <a:t>egala</a:t>
            </a:r>
            <a:r>
              <a:rPr lang="en-US" dirty="0"/>
              <a:t> cu </a:t>
            </a:r>
            <a:r>
              <a:rPr lang="en-US" dirty="0" err="1"/>
              <a:t>radixsort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10</a:t>
            </a:r>
            <a:endParaRPr dirty="0"/>
          </a:p>
        </p:txBody>
      </p:sp>
      <p:grpSp>
        <p:nvGrpSpPr>
          <p:cNvPr id="14386" name="Google Shape;14386;p54"/>
          <p:cNvGrpSpPr/>
          <p:nvPr/>
        </p:nvGrpSpPr>
        <p:grpSpPr>
          <a:xfrm>
            <a:off x="3445893" y="4444605"/>
            <a:ext cx="2252199" cy="93989"/>
            <a:chOff x="3445893" y="4053330"/>
            <a:chExt cx="2252199" cy="93989"/>
          </a:xfrm>
        </p:grpSpPr>
        <p:sp>
          <p:nvSpPr>
            <p:cNvPr id="14387" name="Google Shape;14387;p54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8" name="Google Shape;14388;p54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"/>
          <p:cNvSpPr txBox="1">
            <a:spLocks noGrp="1"/>
          </p:cNvSpPr>
          <p:nvPr>
            <p:ph type="title"/>
          </p:nvPr>
        </p:nvSpPr>
        <p:spPr>
          <a:xfrm>
            <a:off x="3764280" y="2671658"/>
            <a:ext cx="460062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Toti </a:t>
            </a:r>
            <a:r>
              <a:rPr lang="en-US" dirty="0" err="1"/>
              <a:t>Algoritmii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90" name="Google Shape;490;p34"/>
          <p:cNvSpPr txBox="1">
            <a:spLocks noGrp="1"/>
          </p:cNvSpPr>
          <p:nvPr>
            <p:ph type="title" idx="2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1" name="Google Shape;491;p34"/>
          <p:cNvSpPr txBox="1">
            <a:spLocks noGrp="1"/>
          </p:cNvSpPr>
          <p:nvPr>
            <p:ph type="subTitle" idx="1"/>
          </p:nvPr>
        </p:nvSpPr>
        <p:spPr>
          <a:xfrm>
            <a:off x="4572000" y="3297463"/>
            <a:ext cx="37929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471" name="Google Shape;471;p33"/>
          <p:cNvSpPr txBox="1">
            <a:spLocks noGrp="1"/>
          </p:cNvSpPr>
          <p:nvPr>
            <p:ph type="subTitle" idx="1"/>
          </p:nvPr>
        </p:nvSpPr>
        <p:spPr>
          <a:xfrm>
            <a:off x="7132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Count</a:t>
            </a:r>
            <a:endParaRPr dirty="0"/>
          </a:p>
        </p:txBody>
      </p:sp>
      <p:sp>
        <p:nvSpPr>
          <p:cNvPr id="472" name="Google Shape;472;p33"/>
          <p:cNvSpPr txBox="1">
            <a:spLocks noGrp="1"/>
          </p:cNvSpPr>
          <p:nvPr>
            <p:ph type="title" idx="2"/>
          </p:nvPr>
        </p:nvSpPr>
        <p:spPr>
          <a:xfrm>
            <a:off x="7132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3" name="Google Shape;473;p33"/>
          <p:cNvSpPr txBox="1">
            <a:spLocks noGrp="1"/>
          </p:cNvSpPr>
          <p:nvPr>
            <p:ph type="subTitle" idx="3"/>
          </p:nvPr>
        </p:nvSpPr>
        <p:spPr>
          <a:xfrm>
            <a:off x="7132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74" name="Google Shape;474;p33"/>
          <p:cNvSpPr txBox="1">
            <a:spLocks noGrp="1"/>
          </p:cNvSpPr>
          <p:nvPr>
            <p:ph type="subTitle" idx="4"/>
          </p:nvPr>
        </p:nvSpPr>
        <p:spPr>
          <a:xfrm>
            <a:off x="30309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Radix(2^8)</a:t>
            </a:r>
            <a:endParaRPr dirty="0"/>
          </a:p>
        </p:txBody>
      </p:sp>
      <p:sp>
        <p:nvSpPr>
          <p:cNvPr id="475" name="Google Shape;475;p33"/>
          <p:cNvSpPr txBox="1">
            <a:spLocks noGrp="1"/>
          </p:cNvSpPr>
          <p:nvPr>
            <p:ph type="title" idx="5"/>
          </p:nvPr>
        </p:nvSpPr>
        <p:spPr>
          <a:xfrm>
            <a:off x="30309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6" name="Google Shape;476;p33"/>
          <p:cNvSpPr txBox="1">
            <a:spLocks noGrp="1"/>
          </p:cNvSpPr>
          <p:nvPr>
            <p:ph type="subTitle" idx="6"/>
          </p:nvPr>
        </p:nvSpPr>
        <p:spPr>
          <a:xfrm>
            <a:off x="30309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77" name="Google Shape;477;p33"/>
          <p:cNvSpPr txBox="1">
            <a:spLocks noGrp="1"/>
          </p:cNvSpPr>
          <p:nvPr>
            <p:ph type="subTitle" idx="7"/>
          </p:nvPr>
        </p:nvSpPr>
        <p:spPr>
          <a:xfrm>
            <a:off x="7132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Nativ</a:t>
            </a:r>
            <a:endParaRPr dirty="0"/>
          </a:p>
        </p:txBody>
      </p:sp>
      <p:sp>
        <p:nvSpPr>
          <p:cNvPr id="478" name="Google Shape;478;p33"/>
          <p:cNvSpPr txBox="1">
            <a:spLocks noGrp="1"/>
          </p:cNvSpPr>
          <p:nvPr>
            <p:ph type="title" idx="8"/>
          </p:nvPr>
        </p:nvSpPr>
        <p:spPr>
          <a:xfrm>
            <a:off x="7132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9" name="Google Shape;479;p33"/>
          <p:cNvSpPr txBox="1">
            <a:spLocks noGrp="1"/>
          </p:cNvSpPr>
          <p:nvPr>
            <p:ph type="subTitle" idx="9"/>
          </p:nvPr>
        </p:nvSpPr>
        <p:spPr>
          <a:xfrm>
            <a:off x="7132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80" name="Google Shape;480;p33"/>
          <p:cNvSpPr txBox="1">
            <a:spLocks noGrp="1"/>
          </p:cNvSpPr>
          <p:nvPr>
            <p:ph type="subTitle" idx="13"/>
          </p:nvPr>
        </p:nvSpPr>
        <p:spPr>
          <a:xfrm>
            <a:off x="30309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Shell</a:t>
            </a:r>
            <a:endParaRPr dirty="0"/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14"/>
          </p:nvPr>
        </p:nvSpPr>
        <p:spPr>
          <a:xfrm>
            <a:off x="30309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2" name="Google Shape;482;p33"/>
          <p:cNvSpPr txBox="1">
            <a:spLocks noGrp="1"/>
          </p:cNvSpPr>
          <p:nvPr>
            <p:ph type="subTitle" idx="15"/>
          </p:nvPr>
        </p:nvSpPr>
        <p:spPr>
          <a:xfrm>
            <a:off x="30309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0B1AB-61FD-4C3D-ADCD-1B2FB37C6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57" y="1611547"/>
            <a:ext cx="6523285" cy="19204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BEA597-1A2D-4D5F-8F5E-045271E35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654"/>
            <a:ext cx="9144000" cy="44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9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0A45C-0784-469C-8C84-95000EFA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654"/>
            <a:ext cx="9144000" cy="44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EC64F8-B01B-47BA-80D7-2B48D662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654"/>
            <a:ext cx="9144000" cy="44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7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"/>
          <p:cNvSpPr txBox="1">
            <a:spLocks noGrp="1"/>
          </p:cNvSpPr>
          <p:nvPr>
            <p:ph type="title"/>
          </p:nvPr>
        </p:nvSpPr>
        <p:spPr>
          <a:xfrm>
            <a:off x="2567940" y="2671658"/>
            <a:ext cx="579696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Shell + </a:t>
            </a:r>
            <a:r>
              <a:rPr lang="en-US" dirty="0" err="1"/>
              <a:t>Radix+Nativ</a:t>
            </a:r>
            <a:endParaRPr dirty="0"/>
          </a:p>
        </p:txBody>
      </p:sp>
      <p:sp>
        <p:nvSpPr>
          <p:cNvPr id="490" name="Google Shape;490;p34"/>
          <p:cNvSpPr txBox="1">
            <a:spLocks noGrp="1"/>
          </p:cNvSpPr>
          <p:nvPr>
            <p:ph type="title" idx="2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1" name="Google Shape;491;p34"/>
          <p:cNvSpPr txBox="1">
            <a:spLocks noGrp="1"/>
          </p:cNvSpPr>
          <p:nvPr>
            <p:ph type="subTitle" idx="1"/>
          </p:nvPr>
        </p:nvSpPr>
        <p:spPr>
          <a:xfrm>
            <a:off x="4572000" y="3297463"/>
            <a:ext cx="37929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29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E059E6-0BF4-48C4-A7FB-CAABFF5BF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654"/>
            <a:ext cx="9144000" cy="44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6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"/>
          <p:cNvSpPr txBox="1">
            <a:spLocks noGrp="1"/>
          </p:cNvSpPr>
          <p:nvPr>
            <p:ph type="title"/>
          </p:nvPr>
        </p:nvSpPr>
        <p:spPr>
          <a:xfrm>
            <a:off x="2567940" y="2671658"/>
            <a:ext cx="579696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Radix</a:t>
            </a:r>
            <a:endParaRPr dirty="0"/>
          </a:p>
        </p:txBody>
      </p:sp>
      <p:sp>
        <p:nvSpPr>
          <p:cNvPr id="490" name="Google Shape;490;p34"/>
          <p:cNvSpPr txBox="1">
            <a:spLocks noGrp="1"/>
          </p:cNvSpPr>
          <p:nvPr>
            <p:ph type="title" idx="2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91" name="Google Shape;491;p34"/>
          <p:cNvSpPr txBox="1">
            <a:spLocks noGrp="1"/>
          </p:cNvSpPr>
          <p:nvPr>
            <p:ph type="subTitle" idx="1"/>
          </p:nvPr>
        </p:nvSpPr>
        <p:spPr>
          <a:xfrm>
            <a:off x="4572000" y="3297463"/>
            <a:ext cx="37929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82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D7C7B-7A1A-473E-91FB-25E3DE17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654"/>
            <a:ext cx="9144000" cy="44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26099"/>
      </p:ext>
    </p:extLst>
  </p:cSld>
  <p:clrMapOvr>
    <a:masterClrMapping/>
  </p:clrMapOvr>
</p:sld>
</file>

<file path=ppt/theme/theme1.xml><?xml version="1.0" encoding="utf-8"?>
<a:theme xmlns:a="http://schemas.openxmlformats.org/drawingml/2006/main" name="Writing History Thesis by Slidesgo">
  <a:themeElements>
    <a:clrScheme name="Simple Light">
      <a:dk1>
        <a:srgbClr val="3F3742"/>
      </a:dk1>
      <a:lt1>
        <a:srgbClr val="FFFFFF"/>
      </a:lt1>
      <a:dk2>
        <a:srgbClr val="007D85"/>
      </a:dk2>
      <a:lt2>
        <a:srgbClr val="3F3742"/>
      </a:lt2>
      <a:accent1>
        <a:srgbClr val="FFF6E0"/>
      </a:accent1>
      <a:accent2>
        <a:srgbClr val="EC8686"/>
      </a:accent2>
      <a:accent3>
        <a:srgbClr val="007D85"/>
      </a:accent3>
      <a:accent4>
        <a:srgbClr val="37313A"/>
      </a:accent4>
      <a:accent5>
        <a:srgbClr val="FFF6E0"/>
      </a:accent5>
      <a:accent6>
        <a:srgbClr val="FFFFFF"/>
      </a:accent6>
      <a:hlink>
        <a:srgbClr val="373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179</Words>
  <Application>Microsoft Office PowerPoint</Application>
  <PresentationFormat>On-screen Show (16:9)</PresentationFormat>
  <Paragraphs>79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Berkshire Swash</vt:lpstr>
      <vt:lpstr>Georgia</vt:lpstr>
      <vt:lpstr>Livvic</vt:lpstr>
      <vt:lpstr>Merriweather</vt:lpstr>
      <vt:lpstr>Nunito Light</vt:lpstr>
      <vt:lpstr>Writing History Thesis by Slidesgo</vt:lpstr>
      <vt:lpstr>Analiza Algoritmilor</vt:lpstr>
      <vt:lpstr>Toti Algoritmii </vt:lpstr>
      <vt:lpstr>PowerPoint Presentation</vt:lpstr>
      <vt:lpstr>PowerPoint Presentation</vt:lpstr>
      <vt:lpstr>PowerPoint Presentation</vt:lpstr>
      <vt:lpstr>Shell + Radix+Nativ</vt:lpstr>
      <vt:lpstr>PowerPoint Presentation</vt:lpstr>
      <vt:lpstr>Radix</vt:lpstr>
      <vt:lpstr>PowerPoint Presentation</vt:lpstr>
      <vt:lpstr>O reprezantare mai buna</vt:lpstr>
      <vt:lpstr>O reprezantare mai buna</vt:lpstr>
      <vt:lpstr>O reprezantare mai buna</vt:lpstr>
      <vt:lpstr>Diferite teste</vt:lpstr>
      <vt:lpstr>14</vt:lpstr>
      <vt:lpstr>4753</vt:lpstr>
      <vt:lpstr>24802</vt:lpstr>
      <vt:lpstr>4744</vt:lpstr>
      <vt:lpstr>16982</vt:lpstr>
      <vt:lpstr>Concluzii</vt:lpstr>
      <vt:lpstr>Ce mai buni algoritmi: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 History Thesis</dc:title>
  <cp:lastModifiedBy>Mincu Adrian</cp:lastModifiedBy>
  <cp:revision>15</cp:revision>
  <dcterms:modified xsi:type="dcterms:W3CDTF">2023-03-13T08:15:49Z</dcterms:modified>
</cp:coreProperties>
</file>