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hOaf8LlOsSYKgMRnJM5lutqVEI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E5B5D7-72C2-4DF2-B03B-722D4DED5643}">
  <a:tblStyle styleId="{C0E5B5D7-72C2-4DF2-B03B-722D4DED564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slide" Target="slides/slide33.xml"/><Relationship Id="rId10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ustomXml" Target="../customXml/item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10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0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3" Type="http://schemas.openxmlformats.org/officeDocument/2006/relationships/presProps" Target="presProps.xml"/><Relationship Id="rId108"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9698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6987253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036987253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6987253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36987253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698725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036987253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6987253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369872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6987253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036987253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6987253c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36987253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6987253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036987253c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36987253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36987253c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6987253c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36987253c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bfb772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bfb7723c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bfb7723c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fbfb7723c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6987253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036987253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bfb7723c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fbfb7723c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bfb7723c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fbfb7723cc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bfb7723c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fbfb7723c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fb7723c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fbfb7723c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bfb7723c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fbfb7723c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fb7723c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fbfb7723cc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bfb7723c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fbfb7723c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bfb7723c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fbfb7723cc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fb7723c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fbfb7723cc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bfb7723c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fbfb7723c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6987253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036987253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bfb7723c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fbfb7723cc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bfb7723c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fbfb7723c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bfb7723c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fbfb7723cc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bfb772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fbfb7723cc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bfb7723c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fbfb7723cc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bfb7723c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fbfb7723cc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bfb7723c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fbfb7723cc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bfb7723c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fbfb7723c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bfb7723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fbfb7723c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bfb7723cc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fbfb7723cc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3698725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03698725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98725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3698725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36987253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36987253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98725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1036987253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3698725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036987253c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6987253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36987253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cppreference.com/w/cpp/language/lambda" TargetMode="External"/><Relationship Id="rId3" Type="http://schemas.openxmlformats.org/officeDocument/2006/relationships/hyperlink" Target="https://www.geeksforgeeks.org/smart-pointers-cpp/" TargetMode="External"/><Relationship Id="rId7" Type="http://schemas.openxmlformats.org/officeDocument/2006/relationships/hyperlink" Target="https://riptutorial.com/cplusplus/example/1854/what-is-a-lambda-exp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oftwaretestinghelp.com/lambdas-in-cpp/" TargetMode="External"/><Relationship Id="rId5" Type="http://schemas.openxmlformats.org/officeDocument/2006/relationships/hyperlink" Target="https://beginnersbook.com/2017/08/cpp-functions/" TargetMode="External"/><Relationship Id="rId4" Type="http://schemas.openxmlformats.org/officeDocument/2006/relationships/hyperlink" Target="https://www.geeksforgeeks.org/auto_ptr-unique_ptr-shared_ptr-weak_pt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py-constructor-in-c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geeksforgeeks.org/c-plus-p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operator-overloading-c/"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cpp/build/reference/std-specify-language-standard-version?view=msvc-170"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36987253c_0_2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Preluare</a:t>
            </a:r>
            <a:r>
              <a:rPr lang="en-US" dirty="0" smtClean="0"/>
              <a:t> </a:t>
            </a:r>
            <a:r>
              <a:rPr lang="en-US" dirty="0" err="1" smtClean="0"/>
              <a:t>si</a:t>
            </a:r>
            <a:r>
              <a:rPr lang="en-US" dirty="0" smtClean="0"/>
              <a:t> </a:t>
            </a:r>
            <a:r>
              <a:rPr lang="en-US" dirty="0" err="1" smtClean="0"/>
              <a:t>compilare</a:t>
            </a:r>
            <a:r>
              <a:rPr lang="en-US" dirty="0" smtClean="0"/>
              <a:t> din diverse </a:t>
            </a:r>
            <a:r>
              <a:rPr lang="en-US" dirty="0" err="1" smtClean="0"/>
              <a:t>surse</a:t>
            </a:r>
            <a:endParaRPr dirty="0"/>
          </a:p>
        </p:txBody>
      </p:sp>
      <p:sp>
        <p:nvSpPr>
          <p:cNvPr id="369" name="Google Shape;369;g1036987253c_0_2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ro"/>
              <a:t>Alexandrescu Andrei - Modern C++ Design: Generic Programming and Design Patterns Applied</a:t>
            </a:r>
            <a:endParaRPr/>
          </a:p>
          <a:p>
            <a:pPr marL="457200" lvl="0" indent="-342900" algn="l" rtl="0">
              <a:lnSpc>
                <a:spcPct val="115000"/>
              </a:lnSpc>
              <a:spcBef>
                <a:spcPts val="0"/>
              </a:spcBef>
              <a:spcAft>
                <a:spcPts val="0"/>
              </a:spcAft>
              <a:buSzPts val="1800"/>
              <a:buChar char="-"/>
            </a:pPr>
            <a:r>
              <a:rPr lang="ro" u="sng">
                <a:solidFill>
                  <a:schemeClr val="hlink"/>
                </a:solidFill>
                <a:hlinkClick r:id="rId3"/>
              </a:rPr>
              <a:t>https://www.geeksforgeeks.org/smart-pointers-cpp/</a:t>
            </a:r>
            <a:endParaRPr/>
          </a:p>
          <a:p>
            <a:pPr marL="457200" lvl="0" indent="-342900" algn="l" rtl="0">
              <a:lnSpc>
                <a:spcPct val="115000"/>
              </a:lnSpc>
              <a:spcBef>
                <a:spcPts val="0"/>
              </a:spcBef>
              <a:spcAft>
                <a:spcPts val="0"/>
              </a:spcAft>
              <a:buSzPts val="1800"/>
              <a:buChar char="-"/>
            </a:pPr>
            <a:r>
              <a:rPr lang="ro" u="sng">
                <a:solidFill>
                  <a:schemeClr val="hlink"/>
                </a:solidFill>
                <a:hlinkClick r:id="rId4"/>
              </a:rPr>
              <a:t>https://www.geeksforgeeks.org/auto_ptr-unique_ptr-shared_ptr-weak_ptr-2/</a:t>
            </a:r>
            <a:endParaRPr/>
          </a:p>
          <a:p>
            <a:pPr marL="457200" lvl="0" indent="-342900" algn="l" rtl="0">
              <a:lnSpc>
                <a:spcPct val="115000"/>
              </a:lnSpc>
              <a:spcBef>
                <a:spcPts val="0"/>
              </a:spcBef>
              <a:spcAft>
                <a:spcPts val="0"/>
              </a:spcAft>
              <a:buSzPts val="1800"/>
              <a:buChar char="-"/>
            </a:pPr>
            <a:r>
              <a:rPr lang="ro" u="sng">
                <a:solidFill>
                  <a:schemeClr val="hlink"/>
                </a:solidFill>
                <a:hlinkClick r:id="rId5"/>
              </a:rPr>
              <a:t>https://beginnersbook.com/2017/08/cpp-functions/</a:t>
            </a:r>
            <a:endParaRPr/>
          </a:p>
          <a:p>
            <a:pPr marL="457200" lvl="0" indent="-342900" algn="l" rtl="0">
              <a:lnSpc>
                <a:spcPct val="115000"/>
              </a:lnSpc>
              <a:spcBef>
                <a:spcPts val="0"/>
              </a:spcBef>
              <a:spcAft>
                <a:spcPts val="0"/>
              </a:spcAft>
              <a:buSzPts val="1800"/>
              <a:buChar char="-"/>
            </a:pPr>
            <a:r>
              <a:rPr lang="ro" u="sng">
                <a:solidFill>
                  <a:schemeClr val="hlink"/>
                </a:solidFill>
                <a:hlinkClick r:id="rId6"/>
              </a:rPr>
              <a:t>https://www.softwaretestinghelp.com/lambdas-in-cpp/</a:t>
            </a:r>
            <a:endParaRPr/>
          </a:p>
          <a:p>
            <a:pPr marL="457200" lvl="0" indent="-342900" algn="l" rtl="0">
              <a:lnSpc>
                <a:spcPct val="115000"/>
              </a:lnSpc>
              <a:spcBef>
                <a:spcPts val="0"/>
              </a:spcBef>
              <a:spcAft>
                <a:spcPts val="0"/>
              </a:spcAft>
              <a:buSzPts val="1800"/>
              <a:buChar char="-"/>
            </a:pPr>
            <a:r>
              <a:rPr lang="ro" u="sng">
                <a:solidFill>
                  <a:schemeClr val="hlink"/>
                </a:solidFill>
                <a:hlinkClick r:id="rId7"/>
              </a:rPr>
              <a:t>https://riptutorial.com/cplusplus/example/1854/what-is-a-lambda-expression-</a:t>
            </a:r>
            <a:endParaRPr/>
          </a:p>
          <a:p>
            <a:pPr marL="457200" lvl="0" indent="-342900" algn="l" rtl="0">
              <a:lnSpc>
                <a:spcPct val="115000"/>
              </a:lnSpc>
              <a:spcBef>
                <a:spcPts val="0"/>
              </a:spcBef>
              <a:spcAft>
                <a:spcPts val="0"/>
              </a:spcAft>
              <a:buSzPts val="1800"/>
              <a:buChar char="-"/>
            </a:pPr>
            <a:r>
              <a:rPr lang="ro" u="sng">
                <a:solidFill>
                  <a:schemeClr val="hlink"/>
                </a:solidFill>
                <a:hlinkClick r:id="rId8"/>
              </a:rPr>
              <a:t>https://en.cppreference.com/w/cpp/language/lambda</a:t>
            </a:r>
            <a:endParaRPr/>
          </a:p>
          <a:p>
            <a:pPr marL="457200" lvl="0" indent="-342900" algn="l" rtl="0">
              <a:lnSpc>
                <a:spcPct val="115000"/>
              </a:lnSpc>
              <a:spcBef>
                <a:spcPts val="0"/>
              </a:spcBef>
              <a:spcAft>
                <a:spcPts val="0"/>
              </a:spcAft>
              <a:buSzPts val="1800"/>
              <a:buChar char="-"/>
            </a:pPr>
            <a:r>
              <a:rPr lang="ro"/>
              <a:t>https://docs.microsoft.com/en-us/cpp/cpp/lambda-expressions-in-cpp?view=msvc-170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036987253c_0_10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115" name="Google Shape;115;g1036987253c_0_108"/>
          <p:cNvPicPr preferRelativeResize="0"/>
          <p:nvPr/>
        </p:nvPicPr>
        <p:blipFill rotWithShape="1">
          <a:blip r:embed="rId3">
            <a:alphaModFix/>
          </a:blip>
          <a:srcRect/>
          <a:stretch/>
        </p:blipFill>
        <p:spPr>
          <a:xfrm>
            <a:off x="685800" y="759325"/>
            <a:ext cx="6249914" cy="4155576"/>
          </a:xfrm>
          <a:prstGeom prst="rect">
            <a:avLst/>
          </a:prstGeom>
          <a:noFill/>
          <a:ln>
            <a:noFill/>
          </a:ln>
        </p:spPr>
      </p:pic>
      <p:sp>
        <p:nvSpPr>
          <p:cNvPr id="116" name="Google Shape;116;g1036987253c_0_108"/>
          <p:cNvSpPr txBox="1">
            <a:spLocks noGrp="1"/>
          </p:cNvSpPr>
          <p:nvPr>
            <p:ph type="body" idx="1"/>
          </p:nvPr>
        </p:nvSpPr>
        <p:spPr>
          <a:xfrm>
            <a:off x="6015800" y="7759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36987253c_0_9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22" name="Google Shape;122;g1036987253c_0_9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23" name="Google Shape;123;g1036987253c_0_93"/>
          <p:cNvSpPr txBox="1"/>
          <p:nvPr/>
        </p:nvSpPr>
        <p:spPr>
          <a:xfrm>
            <a:off x="644700" y="1541650"/>
            <a:ext cx="79464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shared_ptr is a container for raw pointers. It is a </a:t>
            </a:r>
            <a:r>
              <a:rPr lang="ro" sz="1800" b="1" i="0" u="none" strike="noStrike" cap="none">
                <a:solidFill>
                  <a:srgbClr val="273239"/>
                </a:solidFill>
                <a:highlight>
                  <a:srgbClr val="FFFFFF"/>
                </a:highlight>
                <a:latin typeface="Arial"/>
                <a:ea typeface="Arial"/>
                <a:cs typeface="Arial"/>
                <a:sym typeface="Arial"/>
              </a:rPr>
              <a:t>reference counting ownership model</a:t>
            </a:r>
            <a:r>
              <a:rPr lang="ro" sz="1800" b="0" i="0" u="none" strike="noStrike" cap="none">
                <a:solidFill>
                  <a:srgbClr val="273239"/>
                </a:solidFill>
                <a:highlight>
                  <a:srgbClr val="FFFFFF"/>
                </a:highlight>
                <a:latin typeface="Arial"/>
                <a:ea typeface="Arial"/>
                <a:cs typeface="Arial"/>
                <a:sym typeface="Arial"/>
              </a:rPr>
              <a:t> i.e. it maintains the reference count of its contained pointer in cooperation with all copies of the shared_ptr. So, the counter is incremented each time a new pointer points to the resource and decremented when the destructor of the object is called.</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 object referenced by the contained raw pointer will not be destroyed until reference count is greater than zero i.e. until all copies of shared_ptr have been deleted.</a:t>
            </a:r>
            <a:endParaRPr sz="18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036987253c_0_123"/>
          <p:cNvPicPr preferRelativeResize="0"/>
          <p:nvPr/>
        </p:nvPicPr>
        <p:blipFill rotWithShape="1">
          <a:blip r:embed="rId3">
            <a:alphaModFix/>
          </a:blip>
          <a:srcRect/>
          <a:stretch/>
        </p:blipFill>
        <p:spPr>
          <a:xfrm>
            <a:off x="938075" y="835525"/>
            <a:ext cx="6770973" cy="3962900"/>
          </a:xfrm>
          <a:prstGeom prst="rect">
            <a:avLst/>
          </a:prstGeom>
          <a:noFill/>
          <a:ln>
            <a:noFill/>
          </a:ln>
        </p:spPr>
      </p:pic>
      <p:sp>
        <p:nvSpPr>
          <p:cNvPr id="129" name="Google Shape;129;g1036987253c_0_12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0" name="Google Shape;130;g1036987253c_0_12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36987253c_0_130"/>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6" name="Google Shape;136;g1036987253c_0_130"/>
          <p:cNvSpPr txBox="1"/>
          <p:nvPr/>
        </p:nvSpPr>
        <p:spPr>
          <a:xfrm>
            <a:off x="210225" y="700750"/>
            <a:ext cx="8296800" cy="215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273239"/>
                </a:solidFill>
                <a:highlight>
                  <a:srgbClr val="FFFFFF"/>
                </a:highlight>
                <a:latin typeface="Arial"/>
                <a:ea typeface="Arial"/>
                <a:cs typeface="Arial"/>
                <a:sym typeface="Arial"/>
              </a:rPr>
              <a:t>weak_ptr</a:t>
            </a:r>
            <a:endParaRPr sz="1800" b="1"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800"/>
              </a:spcBef>
              <a:spcAft>
                <a:spcPts val="80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weak_ptr is created as a copy of shared_ptr. It provides access to an object that is owned by one or more shared_ptr instances but does not participate in reference counting. The existence or destruction of weak_ptr has no effect on the shared_ptr or its other copies. It is required in some cases to break circular references between shared_ptr instances.</a:t>
            </a:r>
            <a:endParaRPr sz="1800" b="0" i="0" u="none" strike="noStrike" cap="none">
              <a:solidFill>
                <a:srgbClr val="273239"/>
              </a:solidFill>
              <a:highlight>
                <a:srgbClr val="FFFFFF"/>
              </a:highlight>
              <a:latin typeface="Arial"/>
              <a:ea typeface="Arial"/>
              <a:cs typeface="Arial"/>
              <a:sym typeface="Arial"/>
            </a:endParaRPr>
          </a:p>
        </p:txBody>
      </p:sp>
      <p:pic>
        <p:nvPicPr>
          <p:cNvPr id="137" name="Google Shape;137;g1036987253c_0_130"/>
          <p:cNvPicPr preferRelativeResize="0"/>
          <p:nvPr/>
        </p:nvPicPr>
        <p:blipFill rotWithShape="1">
          <a:blip r:embed="rId3">
            <a:alphaModFix/>
          </a:blip>
          <a:srcRect/>
          <a:stretch/>
        </p:blipFill>
        <p:spPr>
          <a:xfrm>
            <a:off x="1357675" y="2926675"/>
            <a:ext cx="6730212" cy="1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036987253c_0_209"/>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ctr" rtl="0">
              <a:lnSpc>
                <a:spcPct val="100000"/>
              </a:lnSpc>
              <a:spcBef>
                <a:spcPts val="0"/>
              </a:spcBef>
              <a:spcAft>
                <a:spcPts val="0"/>
              </a:spcAft>
              <a:buSzPct val="111111"/>
              <a:buNone/>
            </a:pPr>
            <a:endParaRPr/>
          </a:p>
        </p:txBody>
      </p:sp>
      <p:sp>
        <p:nvSpPr>
          <p:cNvPr id="143" name="Google Shape;143;g1036987253c_0_209"/>
          <p:cNvSpPr txBox="1"/>
          <p:nvPr/>
        </p:nvSpPr>
        <p:spPr>
          <a:xfrm>
            <a:off x="311700" y="953025"/>
            <a:ext cx="8699400" cy="4069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C</a:t>
            </a:r>
            <a:r>
              <a:rPr lang="ro" sz="1800" b="1" i="0" u="none" strike="noStrike" cap="none">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opy constructors</a:t>
            </a:r>
            <a:r>
              <a:rPr lang="ro" sz="1800" b="0" i="0" u="none" strike="noStrike" cap="none">
                <a:solidFill>
                  <a:schemeClr val="dk1"/>
                </a:solidFill>
                <a:latin typeface="Arial"/>
                <a:ea typeface="Arial"/>
                <a:cs typeface="Arial"/>
                <a:sym typeface="Arial"/>
              </a:rPr>
              <a:t> in </a:t>
            </a:r>
            <a:r>
              <a:rPr lang="ro" sz="1800" b="0"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t>
            </a:r>
            <a:r>
              <a:rPr lang="ro" sz="1800" b="0" i="0" u="none" strike="noStrike" cap="none">
                <a:solidFill>
                  <a:schemeClr val="dk1"/>
                </a:solidFill>
                <a:latin typeface="Arial"/>
                <a:ea typeface="Arial"/>
                <a:cs typeface="Arial"/>
                <a:sym typeface="Arial"/>
              </a:rPr>
              <a:t> work with the l-value references and copy semantics(copy semantics means copying the actual data of the object to another object rather than making another object to point the already existing object in the heap).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Move constructors</a:t>
            </a:r>
            <a:r>
              <a:rPr lang="ro" sz="1800" b="0" i="0" u="none" strike="noStrike" cap="none">
                <a:solidFill>
                  <a:schemeClr val="dk1"/>
                </a:solidFill>
                <a:latin typeface="Arial"/>
                <a:ea typeface="Arial"/>
                <a:cs typeface="Arial"/>
                <a:sym typeface="Arial"/>
              </a:rPr>
              <a:t> work on the r-value references and move semantics(move semantics involves pointing to the already existing object in the memory).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0"/>
              </a:spcAft>
              <a:buClr>
                <a:srgbClr val="000000"/>
              </a:buClr>
              <a:buSzPts val="1800"/>
              <a:buFont typeface="Arial"/>
              <a:buNone/>
            </a:pPr>
            <a:r>
              <a:rPr lang="ro" sz="1800" b="0" i="0" u="none" strike="noStrike" cap="none">
                <a:solidFill>
                  <a:schemeClr val="dk1"/>
                </a:solidFill>
                <a:latin typeface="Arial"/>
                <a:ea typeface="Arial"/>
                <a:cs typeface="Arial"/>
                <a:sym typeface="Arial"/>
              </a:rPr>
              <a:t>Work of move constructor looks a bit like default member-wise copy constructor but in this case, it nulls out the pointer of the temporary object preventing more than one object to point to same memory location.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1036987253c_0_146"/>
          <p:cNvPicPr preferRelativeResize="0"/>
          <p:nvPr/>
        </p:nvPicPr>
        <p:blipFill rotWithShape="1">
          <a:blip r:embed="rId3">
            <a:alphaModFix/>
          </a:blip>
          <a:srcRect/>
          <a:stretch/>
        </p:blipFill>
        <p:spPr>
          <a:xfrm>
            <a:off x="126150" y="761550"/>
            <a:ext cx="7551075" cy="4381951"/>
          </a:xfrm>
          <a:prstGeom prst="rect">
            <a:avLst/>
          </a:prstGeom>
          <a:noFill/>
          <a:ln>
            <a:noFill/>
          </a:ln>
        </p:spPr>
      </p:pic>
      <p:sp>
        <p:nvSpPr>
          <p:cNvPr id="149" name="Google Shape;149;g1036987253c_0_14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50" name="Google Shape;150;g1036987253c_0_146"/>
          <p:cNvPicPr preferRelativeResize="0"/>
          <p:nvPr/>
        </p:nvPicPr>
        <p:blipFill rotWithShape="1">
          <a:blip r:embed="rId4">
            <a:alphaModFix/>
          </a:blip>
          <a:srcRect/>
          <a:stretch/>
        </p:blipFill>
        <p:spPr>
          <a:xfrm>
            <a:off x="5335422" y="2695547"/>
            <a:ext cx="3676200" cy="220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36987253c_0_151"/>
          <p:cNvSpPr txBox="1">
            <a:spLocks noGrp="1"/>
          </p:cNvSpPr>
          <p:nvPr>
            <p:ph type="body" idx="1"/>
          </p:nvPr>
        </p:nvSpPr>
        <p:spPr>
          <a:xfrm>
            <a:off x="493875" y="890950"/>
            <a:ext cx="8520600" cy="3509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1800"/>
              <a:buNone/>
            </a:pPr>
            <a:r>
              <a:rPr lang="ro" sz="1679"/>
              <a:t>Syntax of the Move Constructor:</a:t>
            </a:r>
            <a:endParaRPr sz="1679"/>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b="1"/>
              <a:t>Object_name(Object_name&amp;&amp; obj) </a:t>
            </a:r>
            <a:endParaRPr sz="1679" b="1"/>
          </a:p>
          <a:p>
            <a:pPr marL="0" marR="0" lvl="0" indent="0" algn="l" rtl="0">
              <a:lnSpc>
                <a:spcPct val="115000"/>
              </a:lnSpc>
              <a:spcBef>
                <a:spcPts val="0"/>
              </a:spcBef>
              <a:spcAft>
                <a:spcPts val="0"/>
              </a:spcAft>
              <a:buSzPts val="1800"/>
              <a:buNone/>
            </a:pPr>
            <a:r>
              <a:rPr lang="ro" sz="1679" b="1"/>
              <a:t>   : data{ obj.data }</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r>
              <a:rPr lang="ro" sz="1679" b="1"/>
              <a:t>   // Nulling out the pointer to the temporary data</a:t>
            </a:r>
            <a:endParaRPr sz="1679" b="1"/>
          </a:p>
          <a:p>
            <a:pPr marL="0" marR="0" lvl="0" indent="0" algn="l" rtl="0">
              <a:lnSpc>
                <a:spcPct val="115000"/>
              </a:lnSpc>
              <a:spcBef>
                <a:spcPts val="0"/>
              </a:spcBef>
              <a:spcAft>
                <a:spcPts val="0"/>
              </a:spcAft>
              <a:buSzPts val="1800"/>
              <a:buNone/>
            </a:pPr>
            <a:r>
              <a:rPr lang="ro" sz="1679" b="1"/>
              <a:t>   obj.data = nullptr;</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a:t>This unnecessary use of the memory can be avoided by using move constructor. </a:t>
            </a:r>
            <a:endParaRPr sz="3000"/>
          </a:p>
        </p:txBody>
      </p:sp>
      <p:sp>
        <p:nvSpPr>
          <p:cNvPr id="156" name="Google Shape;156;g1036987253c_0_15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36987253c_0_2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62" name="Google Shape;162;g1036987253c_0_221"/>
          <p:cNvPicPr preferRelativeResize="0"/>
          <p:nvPr/>
        </p:nvPicPr>
        <p:blipFill rotWithShape="1">
          <a:blip r:embed="rId3">
            <a:alphaModFix/>
          </a:blip>
          <a:srcRect/>
          <a:stretch/>
        </p:blipFill>
        <p:spPr>
          <a:xfrm>
            <a:off x="152400" y="865325"/>
            <a:ext cx="7052283" cy="3973374"/>
          </a:xfrm>
          <a:prstGeom prst="rect">
            <a:avLst/>
          </a:prstGeom>
          <a:noFill/>
          <a:ln>
            <a:noFill/>
          </a:ln>
        </p:spPr>
      </p:pic>
      <p:pic>
        <p:nvPicPr>
          <p:cNvPr id="163" name="Google Shape;163;g1036987253c_0_221"/>
          <p:cNvPicPr preferRelativeResize="0"/>
          <p:nvPr/>
        </p:nvPicPr>
        <p:blipFill rotWithShape="1">
          <a:blip r:embed="rId4">
            <a:alphaModFix/>
          </a:blip>
          <a:srcRect/>
          <a:stretch/>
        </p:blipFill>
        <p:spPr>
          <a:xfrm>
            <a:off x="5223025" y="3087000"/>
            <a:ext cx="3609275" cy="190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bfb7723cc_0_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195" name="Google Shape;195;gfbfb7723cc_0_0"/>
          <p:cNvSpPr txBox="1"/>
          <p:nvPr/>
        </p:nvSpPr>
        <p:spPr>
          <a:xfrm>
            <a:off x="627025" y="865325"/>
            <a:ext cx="7955400" cy="1098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as they are commonly called, are basically small inline snippets of code that can be used inside functions or even function call statements. They are not named or reused.</a:t>
            </a:r>
            <a:endParaRPr sz="1800" b="0" i="0" u="none" strike="noStrike" cap="none">
              <a:solidFill>
                <a:srgbClr val="3A3A3A"/>
              </a:solidFill>
              <a:highlight>
                <a:srgbClr val="FFFFFF"/>
              </a:highlight>
              <a:latin typeface="Arial"/>
              <a:ea typeface="Arial"/>
              <a:cs typeface="Arial"/>
              <a:sym typeface="Arial"/>
            </a:endParaRPr>
          </a:p>
        </p:txBody>
      </p:sp>
      <p:sp>
        <p:nvSpPr>
          <p:cNvPr id="196" name="Google Shape;196;gfbfb7723cc_0_0"/>
          <p:cNvSpPr txBox="1"/>
          <p:nvPr/>
        </p:nvSpPr>
        <p:spPr>
          <a:xfrm>
            <a:off x="731525" y="2116175"/>
            <a:ext cx="7354500" cy="1816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3A3A3A"/>
                </a:solidFill>
                <a:highlight>
                  <a:srgbClr val="FFFFFF"/>
                </a:highlight>
                <a:latin typeface="Arial"/>
                <a:ea typeface="Arial"/>
                <a:cs typeface="Arial"/>
                <a:sym typeface="Arial"/>
              </a:rPr>
              <a:t>General syntax </a:t>
            </a:r>
            <a:endParaRPr sz="1800" b="1"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r>
              <a:rPr lang="ro" sz="1800">
                <a:solidFill>
                  <a:srgbClr val="3A3A3A"/>
                </a:solidFill>
              </a:rPr>
              <a:t>[</a:t>
            </a:r>
            <a:r>
              <a:rPr lang="ro" sz="1800" b="0" i="0" u="none" strike="noStrike" cap="none">
                <a:solidFill>
                  <a:srgbClr val="3A3A3A"/>
                </a:solidFill>
                <a:latin typeface="Arial"/>
                <a:ea typeface="Arial"/>
                <a:cs typeface="Arial"/>
                <a:sym typeface="Arial"/>
              </a:rPr>
              <a:t>Capture clause</a:t>
            </a:r>
            <a:r>
              <a:rPr lang="ro" sz="1800">
                <a:solidFill>
                  <a:srgbClr val="3A3A3A"/>
                </a:solidFill>
              </a:rPr>
              <a:t>]</a:t>
            </a:r>
            <a:r>
              <a:rPr lang="ro" sz="1800" b="0" i="0" u="none" strike="noStrike" cap="none">
                <a:solidFill>
                  <a:srgbClr val="3A3A3A"/>
                </a:solidFill>
                <a:latin typeface="Arial"/>
                <a:ea typeface="Arial"/>
                <a:cs typeface="Arial"/>
                <a:sym typeface="Arial"/>
              </a:rPr>
              <a:t> (parameter_list) mutable exception -&gt;return_type</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Method definition;</a:t>
            </a:r>
            <a:endParaRPr sz="1800" b="0" i="0" u="none" strike="noStrike" cap="none">
              <a:solidFill>
                <a:srgbClr val="3A3A3A"/>
              </a:solidFill>
              <a:latin typeface="Arial"/>
              <a:ea typeface="Arial"/>
              <a:cs typeface="Arial"/>
              <a:sym typeface="Arial"/>
            </a:endParaRPr>
          </a:p>
          <a:p>
            <a:pPr marL="190500" marR="190500" lvl="0" indent="0" algn="l" rtl="0">
              <a:lnSpc>
                <a:spcPct val="115000"/>
              </a:lnSpc>
              <a:spcBef>
                <a:spcPts val="0"/>
              </a:spcBef>
              <a:spcAft>
                <a:spcPts val="170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fbfb7723cc_0_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02" name="Google Shape;202;gfbfb7723cc_0_9"/>
          <p:cNvPicPr preferRelativeResize="0"/>
          <p:nvPr/>
        </p:nvPicPr>
        <p:blipFill rotWithShape="1">
          <a:blip r:embed="rId3">
            <a:alphaModFix/>
          </a:blip>
          <a:srcRect/>
          <a:stretch/>
        </p:blipFill>
        <p:spPr>
          <a:xfrm>
            <a:off x="835125" y="865327"/>
            <a:ext cx="7473751" cy="3618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1036987253c_0_3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0" name="Google Shape;60;g1036987253c_0_3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class TEST {     …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void fun(){   TEST * p = new TEST();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 Infinite Loop</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while (1)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fun();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a:t>
            </a:r>
            <a:endParaRPr/>
          </a:p>
        </p:txBody>
      </p:sp>
      <p:sp>
        <p:nvSpPr>
          <p:cNvPr id="61" name="Google Shape;61;g1036987253c_0_38"/>
          <p:cNvSpPr txBox="1"/>
          <p:nvPr/>
        </p:nvSpPr>
        <p:spPr>
          <a:xfrm>
            <a:off x="5353725" y="1051125"/>
            <a:ext cx="30000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ro" sz="2500" b="0" i="0" u="none" strike="noStrike" cap="none">
                <a:solidFill>
                  <a:srgbClr val="273239"/>
                </a:solidFill>
                <a:highlight>
                  <a:srgbClr val="FFFFFF"/>
                </a:highlight>
                <a:latin typeface="Arial"/>
                <a:ea typeface="Arial"/>
                <a:cs typeface="Arial"/>
                <a:sym typeface="Arial"/>
              </a:rPr>
              <a:t>p will be destroyed as it is a local variable. But, the memory it consumed won’t be deallocated because we forgot to use </a:t>
            </a:r>
            <a:r>
              <a:rPr lang="ro" sz="2500" b="0" i="1" u="none" strike="noStrike" cap="none">
                <a:solidFill>
                  <a:srgbClr val="273239"/>
                </a:solidFill>
                <a:highlight>
                  <a:srgbClr val="FFFFFF"/>
                </a:highlight>
                <a:latin typeface="Arial"/>
                <a:ea typeface="Arial"/>
                <a:cs typeface="Arial"/>
                <a:sym typeface="Arial"/>
              </a:rPr>
              <a:t>delete p;</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fbfb7723cc_0_1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08" name="Google Shape;208;gfbfb7723cc_0_14"/>
          <p:cNvSpPr txBox="1"/>
          <p:nvPr/>
        </p:nvSpPr>
        <p:spPr>
          <a:xfrm>
            <a:off x="901350" y="577950"/>
            <a:ext cx="7524300" cy="24612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800"/>
              <a:buFont typeface="Arial"/>
              <a:buNone/>
            </a:pPr>
            <a:r>
              <a:rPr lang="ro" sz="1800" b="1" i="0" u="none" strike="noStrike" cap="none">
                <a:solidFill>
                  <a:srgbClr val="171717"/>
                </a:solidFill>
                <a:highlight>
                  <a:srgbClr val="FFFFFF"/>
                </a:highlight>
                <a:latin typeface="Arial"/>
                <a:ea typeface="Arial"/>
                <a:cs typeface="Arial"/>
                <a:sym typeface="Arial"/>
              </a:rPr>
              <a:t>Capture clause</a:t>
            </a:r>
            <a:endParaRPr sz="1800" b="1"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 lambda can introduce new variables in its body (in C++14), and it can also access, or </a:t>
            </a:r>
            <a:r>
              <a:rPr lang="ro" sz="1400" b="0" i="1" u="none" strike="noStrike" cap="none">
                <a:solidFill>
                  <a:srgbClr val="171717"/>
                </a:solidFill>
                <a:highlight>
                  <a:srgbClr val="FFFFFF"/>
                </a:highlight>
                <a:latin typeface="Arial"/>
                <a:ea typeface="Arial"/>
                <a:cs typeface="Arial"/>
                <a:sym typeface="Arial"/>
              </a:rPr>
              <a:t>capture</a:t>
            </a:r>
            <a:r>
              <a:rPr lang="ro" sz="1400" b="0" i="0" u="none" strike="noStrike" cap="none">
                <a:solidFill>
                  <a:srgbClr val="171717"/>
                </a:solidFill>
                <a:highlight>
                  <a:srgbClr val="FFFFFF"/>
                </a:highlight>
                <a:latin typeface="Arial"/>
                <a:ea typeface="Arial"/>
                <a:cs typeface="Arial"/>
                <a:sym typeface="Arial"/>
              </a:rPr>
              <a:t>, variables from the surrounding scope. </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Variables that have the ampersand (&amp;) prefix are accessed by reference and variables that don't have it are accessed by value.</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An empty capture clause, [ ], indicates that the body of the lambda expression accesses no variables in the enclosing scope.</a:t>
            </a:r>
            <a:endParaRPr sz="1400" b="0" i="0" u="none" strike="noStrike" cap="none">
              <a:solidFill>
                <a:srgbClr val="171717"/>
              </a:solidFill>
              <a:highlight>
                <a:srgbClr val="FFFFFF"/>
              </a:highlight>
              <a:latin typeface="Arial"/>
              <a:ea typeface="Arial"/>
              <a:cs typeface="Arial"/>
              <a:sym typeface="Arial"/>
            </a:endParaRPr>
          </a:p>
        </p:txBody>
      </p:sp>
      <p:pic>
        <p:nvPicPr>
          <p:cNvPr id="209" name="Google Shape;209;gfbfb7723cc_0_14"/>
          <p:cNvPicPr preferRelativeResize="0"/>
          <p:nvPr/>
        </p:nvPicPr>
        <p:blipFill rotWithShape="1">
          <a:blip r:embed="rId3">
            <a:alphaModFix/>
          </a:blip>
          <a:srcRect/>
          <a:stretch/>
        </p:blipFill>
        <p:spPr>
          <a:xfrm>
            <a:off x="1524000" y="3125200"/>
            <a:ext cx="6581775" cy="1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fbfb7723cc_0_5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15" name="Google Shape;215;gfbfb7723cc_0_50"/>
          <p:cNvPicPr preferRelativeResize="0"/>
          <p:nvPr/>
        </p:nvPicPr>
        <p:blipFill rotWithShape="1">
          <a:blip r:embed="rId3">
            <a:alphaModFix/>
          </a:blip>
          <a:srcRect/>
          <a:stretch/>
        </p:blipFill>
        <p:spPr>
          <a:xfrm>
            <a:off x="1034073" y="1788575"/>
            <a:ext cx="6725275" cy="1179875"/>
          </a:xfrm>
          <a:prstGeom prst="rect">
            <a:avLst/>
          </a:prstGeom>
          <a:noFill/>
          <a:ln>
            <a:noFill/>
          </a:ln>
        </p:spPr>
      </p:pic>
      <p:sp>
        <p:nvSpPr>
          <p:cNvPr id="216" name="Google Shape;216;gfbfb7723cc_0_50"/>
          <p:cNvSpPr txBox="1"/>
          <p:nvPr/>
        </p:nvSpPr>
        <p:spPr>
          <a:xfrm>
            <a:off x="692700" y="820775"/>
            <a:ext cx="80529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o" sz="1500" b="0" i="0" u="none" strike="noStrike" cap="none">
                <a:solidFill>
                  <a:srgbClr val="3A3A3A"/>
                </a:solidFill>
                <a:highlight>
                  <a:srgbClr val="FFFFFF"/>
                </a:highlight>
                <a:latin typeface="Arial"/>
                <a:ea typeface="Arial"/>
                <a:cs typeface="Arial"/>
                <a:sym typeface="Arial"/>
              </a:rPr>
              <a:t>If we have a capture-default &amp; a capture clause, then we cannot have an identifier in the capture of that particular capture can have the &amp; identifier. Similarly, if the capture clause contains capture-default =, then the capture clause cannot have the form = identifier. </a:t>
            </a:r>
            <a:endParaRPr sz="1500" b="0" i="0" u="none" strike="noStrike" cap="none">
              <a:solidFill>
                <a:schemeClr val="dk1"/>
              </a:solidFill>
              <a:latin typeface="Arial"/>
              <a:ea typeface="Arial"/>
              <a:cs typeface="Arial"/>
              <a:sym typeface="Arial"/>
            </a:endParaRPr>
          </a:p>
        </p:txBody>
      </p:sp>
      <p:pic>
        <p:nvPicPr>
          <p:cNvPr id="217" name="Google Shape;217;gfbfb7723cc_0_50"/>
          <p:cNvPicPr preferRelativeResize="0"/>
          <p:nvPr/>
        </p:nvPicPr>
        <p:blipFill rotWithShape="1">
          <a:blip r:embed="rId4">
            <a:alphaModFix/>
          </a:blip>
          <a:srcRect/>
          <a:stretch/>
        </p:blipFill>
        <p:spPr>
          <a:xfrm>
            <a:off x="2085975" y="2978488"/>
            <a:ext cx="4972050" cy="183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bfb7723cc_0_5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23" name="Google Shape;223;gfbfb7723cc_0_59"/>
          <p:cNvPicPr preferRelativeResize="0"/>
          <p:nvPr/>
        </p:nvPicPr>
        <p:blipFill rotWithShape="1">
          <a:blip r:embed="rId3">
            <a:alphaModFix/>
          </a:blip>
          <a:srcRect/>
          <a:stretch/>
        </p:blipFill>
        <p:spPr>
          <a:xfrm>
            <a:off x="1790160" y="913463"/>
            <a:ext cx="5563675" cy="331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fbfb7723cc_0_67"/>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29" name="Google Shape;229;gfbfb7723cc_0_67"/>
          <p:cNvSpPr txBox="1"/>
          <p:nvPr/>
        </p:nvSpPr>
        <p:spPr>
          <a:xfrm>
            <a:off x="378825" y="940525"/>
            <a:ext cx="8520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generalized for all data types. This is done from C++14 onwards.</a:t>
            </a:r>
            <a:endParaRPr sz="1800" b="0" i="0" u="none" strike="noStrike" cap="none">
              <a:solidFill>
                <a:srgbClr val="000000"/>
              </a:solidFill>
              <a:latin typeface="Arial"/>
              <a:ea typeface="Arial"/>
              <a:cs typeface="Arial"/>
              <a:sym typeface="Arial"/>
            </a:endParaRPr>
          </a:p>
        </p:txBody>
      </p:sp>
      <p:pic>
        <p:nvPicPr>
          <p:cNvPr id="230" name="Google Shape;230;gfbfb7723cc_0_67"/>
          <p:cNvPicPr preferRelativeResize="0"/>
          <p:nvPr/>
        </p:nvPicPr>
        <p:blipFill rotWithShape="1">
          <a:blip r:embed="rId3">
            <a:alphaModFix/>
          </a:blip>
          <a:srcRect/>
          <a:stretch/>
        </p:blipFill>
        <p:spPr>
          <a:xfrm>
            <a:off x="1537075" y="1478425"/>
            <a:ext cx="5876925" cy="33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fbfb7723cc_0_4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36" name="Google Shape;236;gfbfb7723cc_0_46"/>
          <p:cNvPicPr preferRelativeResize="0"/>
          <p:nvPr/>
        </p:nvPicPr>
        <p:blipFill rotWithShape="1">
          <a:blip r:embed="rId3">
            <a:alphaModFix/>
          </a:blip>
          <a:srcRect/>
          <a:stretch/>
        </p:blipFill>
        <p:spPr>
          <a:xfrm>
            <a:off x="152400" y="1017725"/>
            <a:ext cx="8520599" cy="2432745"/>
          </a:xfrm>
          <a:prstGeom prst="rect">
            <a:avLst/>
          </a:prstGeom>
          <a:noFill/>
          <a:ln>
            <a:noFill/>
          </a:ln>
        </p:spPr>
      </p:pic>
      <p:sp>
        <p:nvSpPr>
          <p:cNvPr id="237" name="Google Shape;237;gfbfb7723cc_0_46"/>
          <p:cNvSpPr txBox="1"/>
          <p:nvPr/>
        </p:nvSpPr>
        <p:spPr>
          <a:xfrm>
            <a:off x="248175" y="3304900"/>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C++14</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38" name="Google Shape;238;gfbfb7723cc_0_46"/>
          <p:cNvSpPr txBox="1"/>
          <p:nvPr/>
        </p:nvSpPr>
        <p:spPr>
          <a:xfrm>
            <a:off x="339650" y="3922200"/>
            <a:ext cx="8645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sort_cpp11 = [](std::vector&lt;T&gt;::const_reference lhs,     std::vector&lt;T&gt;::const_reference 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 </a:t>
            </a:r>
            <a:endParaRPr sz="1400" b="1" i="0" u="none" strike="noStrike" cap="none">
              <a:solidFill>
                <a:srgbClr val="3C3C3C"/>
              </a:solidFill>
              <a:highlight>
                <a:srgbClr val="EFF0F1"/>
              </a:highlight>
              <a:latin typeface="Courier New"/>
              <a:ea typeface="Courier New"/>
              <a:cs typeface="Courier New"/>
              <a:sym typeface="Courier New"/>
            </a:endParaRPr>
          </a:p>
          <a:p>
            <a:pPr marL="76200" marR="76200" lvl="0" indent="0" algn="l" rtl="0">
              <a:lnSpc>
                <a:spcPct val="115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sort_cpp14 = [](const auto &amp;lhs, const auto &amp;rhs)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fbfb7723cc_0_8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44" name="Google Shape;244;gfbfb7723cc_0_82"/>
          <p:cNvPicPr preferRelativeResize="0"/>
          <p:nvPr/>
        </p:nvPicPr>
        <p:blipFill rotWithShape="1">
          <a:blip r:embed="rId3">
            <a:alphaModFix/>
          </a:blip>
          <a:srcRect/>
          <a:stretch/>
        </p:blipFill>
        <p:spPr>
          <a:xfrm>
            <a:off x="757650" y="1170125"/>
            <a:ext cx="6662050" cy="1866125"/>
          </a:xfrm>
          <a:prstGeom prst="rect">
            <a:avLst/>
          </a:prstGeom>
          <a:noFill/>
          <a:ln>
            <a:noFill/>
          </a:ln>
        </p:spPr>
      </p:pic>
      <p:pic>
        <p:nvPicPr>
          <p:cNvPr id="245" name="Google Shape;245;gfbfb7723cc_0_82"/>
          <p:cNvPicPr preferRelativeResize="0"/>
          <p:nvPr/>
        </p:nvPicPr>
        <p:blipFill rotWithShape="1">
          <a:blip r:embed="rId4">
            <a:alphaModFix/>
          </a:blip>
          <a:srcRect/>
          <a:stretch/>
        </p:blipFill>
        <p:spPr>
          <a:xfrm>
            <a:off x="4827963" y="810300"/>
            <a:ext cx="4086225" cy="1485900"/>
          </a:xfrm>
          <a:prstGeom prst="rect">
            <a:avLst/>
          </a:prstGeom>
          <a:noFill/>
          <a:ln>
            <a:noFill/>
          </a:ln>
        </p:spPr>
      </p:pic>
      <p:pic>
        <p:nvPicPr>
          <p:cNvPr id="246" name="Google Shape;246;gfbfb7723cc_0_82"/>
          <p:cNvPicPr preferRelativeResize="0"/>
          <p:nvPr/>
        </p:nvPicPr>
        <p:blipFill rotWithShape="1">
          <a:blip r:embed="rId5">
            <a:alphaModFix/>
          </a:blip>
          <a:srcRect/>
          <a:stretch/>
        </p:blipFill>
        <p:spPr>
          <a:xfrm>
            <a:off x="1699677" y="3229127"/>
            <a:ext cx="5741675" cy="154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bfb7723cc_0_7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2" name="Google Shape;252;gfbfb7723cc_0_78"/>
          <p:cNvPicPr preferRelativeResize="0"/>
          <p:nvPr/>
        </p:nvPicPr>
        <p:blipFill rotWithShape="1">
          <a:blip r:embed="rId3">
            <a:alphaModFix/>
          </a:blip>
          <a:srcRect/>
          <a:stretch/>
        </p:blipFill>
        <p:spPr>
          <a:xfrm>
            <a:off x="1615425" y="1069975"/>
            <a:ext cx="5938300" cy="278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fbfb7723cc_0_10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8" name="Google Shape;258;gfbfb7723cc_0_102"/>
          <p:cNvPicPr preferRelativeResize="0"/>
          <p:nvPr/>
        </p:nvPicPr>
        <p:blipFill rotWithShape="1">
          <a:blip r:embed="rId3">
            <a:alphaModFix/>
          </a:blip>
          <a:srcRect/>
          <a:stretch/>
        </p:blipFill>
        <p:spPr>
          <a:xfrm>
            <a:off x="1105975" y="1056900"/>
            <a:ext cx="7254250" cy="388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fbfb7723cc_0_113"/>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64" name="Google Shape;264;gfbfb7723cc_0_113"/>
          <p:cNvSpPr txBox="1"/>
          <p:nvPr/>
        </p:nvSpPr>
        <p:spPr>
          <a:xfrm>
            <a:off x="464100" y="37122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Before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65" name="Google Shape;265;gfbfb7723cc_0_113"/>
          <p:cNvSpPr txBox="1"/>
          <p:nvPr/>
        </p:nvSpPr>
        <p:spPr>
          <a:xfrm>
            <a:off x="5345250" y="179277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After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pic>
        <p:nvPicPr>
          <p:cNvPr id="266" name="Google Shape;266;gfbfb7723cc_0_113"/>
          <p:cNvPicPr preferRelativeResize="0"/>
          <p:nvPr/>
        </p:nvPicPr>
        <p:blipFill rotWithShape="1">
          <a:blip r:embed="rId3">
            <a:alphaModFix/>
          </a:blip>
          <a:srcRect/>
          <a:stretch/>
        </p:blipFill>
        <p:spPr>
          <a:xfrm>
            <a:off x="152400" y="1170125"/>
            <a:ext cx="5497650" cy="3779057"/>
          </a:xfrm>
          <a:prstGeom prst="rect">
            <a:avLst/>
          </a:prstGeom>
          <a:noFill/>
          <a:ln>
            <a:noFill/>
          </a:ln>
        </p:spPr>
      </p:pic>
      <p:pic>
        <p:nvPicPr>
          <p:cNvPr id="267" name="Google Shape;267;gfbfb7723cc_0_113"/>
          <p:cNvPicPr preferRelativeResize="0"/>
          <p:nvPr/>
        </p:nvPicPr>
        <p:blipFill rotWithShape="1">
          <a:blip r:embed="rId4">
            <a:alphaModFix/>
          </a:blip>
          <a:srcRect/>
          <a:stretch/>
        </p:blipFill>
        <p:spPr>
          <a:xfrm>
            <a:off x="2631513" y="2571750"/>
            <a:ext cx="6353175"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fbfb7723cc_0_9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ro" sz="2500">
                <a:solidFill>
                  <a:srgbClr val="14171A"/>
                </a:solidFill>
                <a:highlight>
                  <a:srgbClr val="FFFFFF"/>
                </a:highlight>
              </a:rPr>
              <a:t>Mutable Lambda</a:t>
            </a:r>
            <a:endParaRPr sz="2500">
              <a:solidFill>
                <a:srgbClr val="14171A"/>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1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273" name="Google Shape;273;gfbfb7723cc_0_96"/>
          <p:cNvPicPr preferRelativeResize="0"/>
          <p:nvPr/>
        </p:nvPicPr>
        <p:blipFill rotWithShape="1">
          <a:blip r:embed="rId3">
            <a:alphaModFix/>
          </a:blip>
          <a:srcRect/>
          <a:stretch/>
        </p:blipFill>
        <p:spPr>
          <a:xfrm>
            <a:off x="820775" y="926300"/>
            <a:ext cx="7502450" cy="38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036987253c_0_4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7" name="Google Shape;67;g1036987253c_0_46"/>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not deallocating a pointer causes a memory leak that may lead to crash of the program</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C++11 comes up with its own mechanism to smartly deallocate unused memory: </a:t>
            </a:r>
            <a:r>
              <a:rPr lang="ro" i="1">
                <a:solidFill>
                  <a:srgbClr val="273239"/>
                </a:solidFill>
                <a:highlight>
                  <a:srgbClr val="FFFFFF"/>
                </a:highlight>
              </a:rPr>
              <a:t>Smart Pointer. </a:t>
            </a:r>
            <a:r>
              <a:rPr lang="ro">
                <a:solidFill>
                  <a:srgbClr val="273239"/>
                </a:solidFill>
                <a:highlight>
                  <a:srgbClr val="FFFFFF"/>
                </a:highlight>
              </a:rPr>
              <a:t>When the object is destroyed it frees the memory as well. </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The idea is to take a class with a pointer, </a:t>
            </a:r>
            <a:r>
              <a:rPr lang="ro" u="sng">
                <a:solidFill>
                  <a:schemeClr val="hlink"/>
                </a:solidFill>
                <a:highlight>
                  <a:srgbClr val="FFFFFF"/>
                </a:highlight>
                <a:hlinkClick r:id="rId3"/>
              </a:rPr>
              <a:t>destructor </a:t>
            </a:r>
            <a:r>
              <a:rPr lang="ro">
                <a:solidFill>
                  <a:srgbClr val="273239"/>
                </a:solidFill>
                <a:highlight>
                  <a:srgbClr val="FFFFFF"/>
                </a:highlight>
              </a:rPr>
              <a:t>and </a:t>
            </a:r>
            <a:r>
              <a:rPr lang="ro" u="sng">
                <a:solidFill>
                  <a:schemeClr val="hlink"/>
                </a:solidFill>
                <a:highlight>
                  <a:srgbClr val="FFFFFF"/>
                </a:highlight>
                <a:hlinkClick r:id="rId4"/>
              </a:rPr>
              <a:t>overloaded operators</a:t>
            </a:r>
            <a:r>
              <a:rPr lang="ro">
                <a:solidFill>
                  <a:srgbClr val="273239"/>
                </a:solidFill>
                <a:highlight>
                  <a:srgbClr val="FFFFFF"/>
                </a:highlight>
              </a:rPr>
              <a:t> like * and -&gt;. Since the destructor is automatically called when an object goes out of scope, the dynamically allocated memory would automatically be deleted (or reference count can be decremented). </a:t>
            </a:r>
            <a:endParaRPr>
              <a:solidFill>
                <a:srgbClr val="273239"/>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fbfb7723cc_0_4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1100"/>
              <a:buFont typeface="Arial"/>
              <a:buNone/>
            </a:pPr>
            <a:r>
              <a:rPr lang="ro" sz="2100" b="1">
                <a:solidFill>
                  <a:srgbClr val="171717"/>
                </a:solidFill>
                <a:highlight>
                  <a:srgbClr val="FFFFFF"/>
                </a:highlight>
              </a:rPr>
              <a:t>constexpr</a:t>
            </a:r>
            <a:r>
              <a:rPr lang="ro" sz="1700" b="1">
                <a:solidFill>
                  <a:srgbClr val="171717"/>
                </a:solidFill>
                <a:highlight>
                  <a:srgbClr val="FFFFFF"/>
                </a:highlight>
              </a:rPr>
              <a:t> lambda expressions</a:t>
            </a:r>
            <a:endParaRPr sz="1700" b="1">
              <a:solidFill>
                <a:srgbClr val="171717"/>
              </a:solidFill>
              <a:highlight>
                <a:srgbClr val="FFFFFF"/>
              </a:highlight>
            </a:endParaRPr>
          </a:p>
          <a:p>
            <a:pPr marL="0" marR="47625" lvl="0" indent="0" algn="ctr" rtl="0">
              <a:lnSpc>
                <a:spcPct val="100000"/>
              </a:lnSpc>
              <a:spcBef>
                <a:spcPts val="400"/>
              </a:spcBef>
              <a:spcAft>
                <a:spcPts val="0"/>
              </a:spcAft>
              <a:buClr>
                <a:schemeClr val="dk1"/>
              </a:buClr>
              <a:buSzPts val="1100"/>
              <a:buFont typeface="Arial"/>
              <a:buNone/>
            </a:pPr>
            <a:endParaRPr sz="2500"/>
          </a:p>
          <a:p>
            <a:pPr marL="0" lvl="0" indent="0" algn="ctr" rtl="0">
              <a:lnSpc>
                <a:spcPct val="100000"/>
              </a:lnSpc>
              <a:spcBef>
                <a:spcPts val="0"/>
              </a:spcBef>
              <a:spcAft>
                <a:spcPts val="0"/>
              </a:spcAft>
              <a:buSzPts val="3111"/>
              <a:buNone/>
            </a:pPr>
            <a:endParaRPr/>
          </a:p>
        </p:txBody>
      </p:sp>
      <p:sp>
        <p:nvSpPr>
          <p:cNvPr id="279" name="Google Shape;279;gfbfb7723cc_0_42"/>
          <p:cNvSpPr txBox="1"/>
          <p:nvPr/>
        </p:nvSpPr>
        <p:spPr>
          <a:xfrm>
            <a:off x="117550" y="809875"/>
            <a:ext cx="8778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(available in </a:t>
            </a:r>
            <a:r>
              <a:rPr lang="ro" sz="1800" b="0" i="0" u="none" strike="noStrike" cap="none">
                <a:solidFill>
                  <a:schemeClr val="hlink"/>
                </a:solidFill>
                <a:highlight>
                  <a:srgbClr val="FFFFFF"/>
                </a:highlight>
                <a:uFill>
                  <a:noFill/>
                </a:uFill>
                <a:latin typeface="Arial"/>
                <a:ea typeface="Arial"/>
                <a:cs typeface="Arial"/>
                <a:sym typeface="Arial"/>
                <a:hlinkClick r:id="rId3"/>
              </a:rPr>
              <a:t>/std:c++17</a:t>
            </a:r>
            <a:r>
              <a:rPr lang="ro" sz="1800" b="0" i="0" u="none" strike="noStrike" cap="none">
                <a:solidFill>
                  <a:srgbClr val="171717"/>
                </a:solidFill>
                <a:highlight>
                  <a:srgbClr val="FFFFFF"/>
                </a:highlight>
                <a:latin typeface="Arial"/>
                <a:ea typeface="Arial"/>
                <a:cs typeface="Arial"/>
                <a:sym typeface="Arial"/>
              </a:rPr>
              <a:t> mode and later): You may declare a lambda expression as constexpr (or use it in a constant expression) when the initialization of each captured or introduced data member is allowed within a constant expression.</a:t>
            </a:r>
            <a:endParaRPr sz="1800" b="0" i="0" u="none" strike="noStrike" cap="none">
              <a:solidFill>
                <a:srgbClr val="000000"/>
              </a:solidFill>
              <a:latin typeface="Arial"/>
              <a:ea typeface="Arial"/>
              <a:cs typeface="Arial"/>
              <a:sym typeface="Arial"/>
            </a:endParaRPr>
          </a:p>
        </p:txBody>
      </p:sp>
      <p:pic>
        <p:nvPicPr>
          <p:cNvPr id="280" name="Google Shape;280;gfbfb7723cc_0_42"/>
          <p:cNvPicPr preferRelativeResize="0"/>
          <p:nvPr/>
        </p:nvPicPr>
        <p:blipFill rotWithShape="1">
          <a:blip r:embed="rId4">
            <a:alphaModFix/>
          </a:blip>
          <a:srcRect/>
          <a:stretch/>
        </p:blipFill>
        <p:spPr>
          <a:xfrm>
            <a:off x="1367250" y="2108700"/>
            <a:ext cx="2724150" cy="2057400"/>
          </a:xfrm>
          <a:prstGeom prst="rect">
            <a:avLst/>
          </a:prstGeom>
          <a:noFill/>
          <a:ln>
            <a:noFill/>
          </a:ln>
        </p:spPr>
      </p:pic>
      <p:pic>
        <p:nvPicPr>
          <p:cNvPr id="281" name="Google Shape;281;gfbfb7723cc_0_42"/>
          <p:cNvPicPr preferRelativeResize="0"/>
          <p:nvPr/>
        </p:nvPicPr>
        <p:blipFill rotWithShape="1">
          <a:blip r:embed="rId5">
            <a:alphaModFix/>
          </a:blip>
          <a:srcRect/>
          <a:stretch/>
        </p:blipFill>
        <p:spPr>
          <a:xfrm>
            <a:off x="5328050" y="2461400"/>
            <a:ext cx="2743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fbfb7723cc_0_1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87" name="Google Shape;287;gfbfb7723cc_0_19"/>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88" name="Google Shape;288;gfbfb7723cc_0_19"/>
          <p:cNvPicPr preferRelativeResize="0"/>
          <p:nvPr/>
        </p:nvPicPr>
        <p:blipFill rotWithShape="1">
          <a:blip r:embed="rId3">
            <a:alphaModFix/>
          </a:blip>
          <a:srcRect/>
          <a:stretch/>
        </p:blipFill>
        <p:spPr>
          <a:xfrm>
            <a:off x="152400" y="953725"/>
            <a:ext cx="5810250" cy="1743075"/>
          </a:xfrm>
          <a:prstGeom prst="rect">
            <a:avLst/>
          </a:prstGeom>
          <a:noFill/>
          <a:ln>
            <a:noFill/>
          </a:ln>
        </p:spPr>
      </p:pic>
      <p:pic>
        <p:nvPicPr>
          <p:cNvPr id="289" name="Google Shape;289;gfbfb7723cc_0_19"/>
          <p:cNvPicPr preferRelativeResize="0"/>
          <p:nvPr/>
        </p:nvPicPr>
        <p:blipFill rotWithShape="1">
          <a:blip r:embed="rId4">
            <a:alphaModFix/>
          </a:blip>
          <a:srcRect/>
          <a:stretch/>
        </p:blipFill>
        <p:spPr>
          <a:xfrm>
            <a:off x="4044950" y="2473225"/>
            <a:ext cx="5011675" cy="261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fbfb7723cc_0_13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95" name="Google Shape;295;gfbfb7723cc_0_136"/>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96" name="Google Shape;296;gfbfb7723cc_0_136"/>
          <p:cNvPicPr preferRelativeResize="0"/>
          <p:nvPr/>
        </p:nvPicPr>
        <p:blipFill rotWithShape="1">
          <a:blip r:embed="rId3">
            <a:alphaModFix/>
          </a:blip>
          <a:srcRect/>
          <a:stretch/>
        </p:blipFill>
        <p:spPr>
          <a:xfrm>
            <a:off x="152400" y="1106125"/>
            <a:ext cx="3857625" cy="409575"/>
          </a:xfrm>
          <a:prstGeom prst="rect">
            <a:avLst/>
          </a:prstGeom>
          <a:noFill/>
          <a:ln>
            <a:noFill/>
          </a:ln>
        </p:spPr>
      </p:pic>
      <p:pic>
        <p:nvPicPr>
          <p:cNvPr id="297" name="Google Shape;297;gfbfb7723cc_0_136"/>
          <p:cNvPicPr preferRelativeResize="0"/>
          <p:nvPr/>
        </p:nvPicPr>
        <p:blipFill rotWithShape="1">
          <a:blip r:embed="rId4">
            <a:alphaModFix/>
          </a:blip>
          <a:srcRect/>
          <a:stretch/>
        </p:blipFill>
        <p:spPr>
          <a:xfrm>
            <a:off x="1819163" y="1668100"/>
            <a:ext cx="5505668" cy="332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fbfb7723cc_0_14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03" name="Google Shape;303;gfbfb7723cc_0_14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304" name="Google Shape;304;gfbfb7723cc_0_145"/>
          <p:cNvSpPr txBox="1"/>
          <p:nvPr/>
        </p:nvSpPr>
        <p:spPr>
          <a:xfrm>
            <a:off x="182875" y="1110350"/>
            <a:ext cx="8386500" cy="295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The following lambda expression contains a nested </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008000"/>
                </a:solidFill>
                <a:highlight>
                  <a:srgbClr val="F2F2F2"/>
                </a:highlight>
                <a:latin typeface="Courier New"/>
                <a:ea typeface="Courier New"/>
                <a:cs typeface="Courier New"/>
                <a:sym typeface="Courier New"/>
              </a:rPr>
              <a:t>// lambda expression.</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timestwoplusthree =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x)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y)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y * 2; }(x) + 3; }(5);</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Print the result.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cout</a:t>
            </a:r>
            <a:r>
              <a:rPr lang="ro" sz="1800" b="0" i="0" u="none" strike="noStrike" cap="none">
                <a:solidFill>
                  <a:srgbClr val="171717"/>
                </a:solidFill>
                <a:highlight>
                  <a:srgbClr val="F2F2F2"/>
                </a:highlight>
                <a:latin typeface="Courier New"/>
                <a:ea typeface="Courier New"/>
                <a:cs typeface="Courier New"/>
                <a:sym typeface="Courier New"/>
              </a:rPr>
              <a:t> &lt;&lt; timestwoplusthree &lt;&lt; </a:t>
            </a:r>
            <a:r>
              <a:rPr lang="ro" sz="1800" b="0" i="0" u="none" strike="noStrike" cap="none">
                <a:solidFill>
                  <a:srgbClr val="0101FD"/>
                </a:solidFill>
                <a:highlight>
                  <a:srgbClr val="F2F2F2"/>
                </a:highlight>
                <a:latin typeface="Courier New"/>
                <a:ea typeface="Courier New"/>
                <a:cs typeface="Courier New"/>
                <a:sym typeface="Courier New"/>
              </a:rPr>
              <a:t>endl</a:t>
            </a: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fbfb7723cc_0_15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0" name="Google Shape;310;gfbfb7723cc_0_15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1" name="Google Shape;311;gfbfb7723cc_0_155"/>
          <p:cNvPicPr preferRelativeResize="0"/>
          <p:nvPr/>
        </p:nvPicPr>
        <p:blipFill rotWithShape="1">
          <a:blip r:embed="rId3">
            <a:alphaModFix/>
          </a:blip>
          <a:srcRect/>
          <a:stretch/>
        </p:blipFill>
        <p:spPr>
          <a:xfrm>
            <a:off x="831675" y="1197550"/>
            <a:ext cx="6761574" cy="313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fbfb7723cc_0_16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7" name="Google Shape;317;gfbfb7723cc_0_162"/>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8" name="Google Shape;318;gfbfb7723cc_0_162"/>
          <p:cNvPicPr preferRelativeResize="0"/>
          <p:nvPr/>
        </p:nvPicPr>
        <p:blipFill rotWithShape="1">
          <a:blip r:embed="rId3">
            <a:alphaModFix/>
          </a:blip>
          <a:srcRect/>
          <a:stretch/>
        </p:blipFill>
        <p:spPr>
          <a:xfrm>
            <a:off x="152400" y="1106125"/>
            <a:ext cx="5480255" cy="3884975"/>
          </a:xfrm>
          <a:prstGeom prst="rect">
            <a:avLst/>
          </a:prstGeom>
          <a:noFill/>
          <a:ln>
            <a:noFill/>
          </a:ln>
        </p:spPr>
      </p:pic>
      <p:pic>
        <p:nvPicPr>
          <p:cNvPr id="319" name="Google Shape;319;gfbfb7723cc_0_162"/>
          <p:cNvPicPr preferRelativeResize="0"/>
          <p:nvPr/>
        </p:nvPicPr>
        <p:blipFill rotWithShape="1">
          <a:blip r:embed="rId4">
            <a:alphaModFix/>
          </a:blip>
          <a:srcRect/>
          <a:stretch/>
        </p:blipFill>
        <p:spPr>
          <a:xfrm>
            <a:off x="4187475" y="865313"/>
            <a:ext cx="4705350" cy="252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fbfb7723cc_0_12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25" name="Google Shape;325;gfbfb7723cc_0_128"/>
          <p:cNvPicPr preferRelativeResize="0"/>
          <p:nvPr/>
        </p:nvPicPr>
        <p:blipFill rotWithShape="1">
          <a:blip r:embed="rId3">
            <a:alphaModFix/>
          </a:blip>
          <a:srcRect/>
          <a:stretch/>
        </p:blipFill>
        <p:spPr>
          <a:xfrm>
            <a:off x="152400" y="717275"/>
            <a:ext cx="4788550" cy="2025925"/>
          </a:xfrm>
          <a:prstGeom prst="rect">
            <a:avLst/>
          </a:prstGeom>
          <a:noFill/>
          <a:ln>
            <a:noFill/>
          </a:ln>
        </p:spPr>
      </p:pic>
      <p:pic>
        <p:nvPicPr>
          <p:cNvPr id="326" name="Google Shape;326;gfbfb7723cc_0_128"/>
          <p:cNvPicPr preferRelativeResize="0"/>
          <p:nvPr/>
        </p:nvPicPr>
        <p:blipFill rotWithShape="1">
          <a:blip r:embed="rId4">
            <a:alphaModFix/>
          </a:blip>
          <a:srcRect/>
          <a:stretch/>
        </p:blipFill>
        <p:spPr>
          <a:xfrm>
            <a:off x="1053725" y="2804175"/>
            <a:ext cx="6838950" cy="1771650"/>
          </a:xfrm>
          <a:prstGeom prst="rect">
            <a:avLst/>
          </a:prstGeom>
          <a:noFill/>
          <a:ln>
            <a:noFill/>
          </a:ln>
        </p:spPr>
      </p:pic>
      <p:sp>
        <p:nvSpPr>
          <p:cNvPr id="327" name="Google Shape;327;gfbfb7723cc_0_128"/>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fbfb7723cc_0_17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33" name="Google Shape;333;gfbfb7723cc_0_175"/>
          <p:cNvPicPr preferRelativeResize="0"/>
          <p:nvPr/>
        </p:nvPicPr>
        <p:blipFill rotWithShape="1">
          <a:blip r:embed="rId3">
            <a:alphaModFix/>
          </a:blip>
          <a:srcRect/>
          <a:stretch/>
        </p:blipFill>
        <p:spPr>
          <a:xfrm>
            <a:off x="1300163" y="871538"/>
            <a:ext cx="6848475" cy="3400425"/>
          </a:xfrm>
          <a:prstGeom prst="rect">
            <a:avLst/>
          </a:prstGeom>
          <a:noFill/>
          <a:ln>
            <a:noFill/>
          </a:ln>
        </p:spPr>
      </p:pic>
      <p:sp>
        <p:nvSpPr>
          <p:cNvPr id="334" name="Google Shape;334;gfbfb7723cc_0_175"/>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fbfb7723cc_0_3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340" name="Google Shape;340;gfbfb7723cc_0_34"/>
          <p:cNvPicPr preferRelativeResize="0"/>
          <p:nvPr/>
        </p:nvPicPr>
        <p:blipFill rotWithShape="1">
          <a:blip r:embed="rId3">
            <a:alphaModFix/>
          </a:blip>
          <a:srcRect/>
          <a:stretch/>
        </p:blipFill>
        <p:spPr>
          <a:xfrm>
            <a:off x="868300" y="763000"/>
            <a:ext cx="7714000" cy="3868275"/>
          </a:xfrm>
          <a:prstGeom prst="rect">
            <a:avLst/>
          </a:prstGeom>
          <a:noFill/>
          <a:ln>
            <a:noFill/>
          </a:ln>
        </p:spPr>
      </p:pic>
      <p:sp>
        <p:nvSpPr>
          <p:cNvPr id="341" name="Google Shape;341;gfbfb7723cc_0_34"/>
          <p:cNvSpPr txBox="1">
            <a:spLocks noGrp="1"/>
          </p:cNvSpPr>
          <p:nvPr>
            <p:ph type="title"/>
          </p:nvPr>
        </p:nvSpPr>
        <p:spPr>
          <a:xfrm>
            <a:off x="72821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Future</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sp>
        <p:nvSpPr>
          <p:cNvPr id="342" name="Google Shape;342;gfbfb7723cc_0_34"/>
          <p:cNvSpPr txBox="1"/>
          <p:nvPr/>
        </p:nvSpPr>
        <p:spPr>
          <a:xfrm>
            <a:off x="365775" y="4617700"/>
            <a:ext cx="563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https://en.cppreference.com/w/cpp/language/lambda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fbfb7723cc_0_20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55" name="Google Shape;355;gfbfb7723cc_0_204"/>
          <p:cNvSpPr txBox="1">
            <a:spLocks noGrp="1"/>
          </p:cNvSpPr>
          <p:nvPr>
            <p:ph type="title"/>
          </p:nvPr>
        </p:nvSpPr>
        <p:spPr>
          <a:xfrm>
            <a:off x="3657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To do:</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356" name="Google Shape;356;gfbfb7723cc_0_204"/>
          <p:cNvPicPr preferRelativeResize="0"/>
          <p:nvPr/>
        </p:nvPicPr>
        <p:blipFill rotWithShape="1">
          <a:blip r:embed="rId3">
            <a:alphaModFix/>
          </a:blip>
          <a:srcRect/>
          <a:stretch/>
        </p:blipFill>
        <p:spPr>
          <a:xfrm>
            <a:off x="518150" y="1525125"/>
            <a:ext cx="3162300" cy="2257425"/>
          </a:xfrm>
          <a:prstGeom prst="rect">
            <a:avLst/>
          </a:prstGeom>
          <a:noFill/>
          <a:ln>
            <a:noFill/>
          </a:ln>
        </p:spPr>
      </p:pic>
      <p:sp>
        <p:nvSpPr>
          <p:cNvPr id="357" name="Google Shape;357;gfbfb7723cc_0_204"/>
          <p:cNvSpPr txBox="1"/>
          <p:nvPr/>
        </p:nvSpPr>
        <p:spPr>
          <a:xfrm>
            <a:off x="5068400" y="837488"/>
            <a:ext cx="30000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int i=1, j=2, k=3;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f =  [i,&amp;j,&amp;k]() mutable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m =  [&amp;i,j,&amp;k]() mutable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j=5;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k=6;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i &lt;&lt; j &lt;&lt;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 : " &lt;&lt; i &lt;&lt; j &lt;&lt;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036987253c_0_5"/>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3" name="Google Shape;73;g1036987253c_0_5"/>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ro"/>
              <a:t>C++ objects that simulate simple pointers by implementing operator-&gt; and the unary operator*.</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perform useful tasks—such as memory management or locking.</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almost all good-quality smart pointers in existence are templated by the pointee type.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replace pointer definitions with smart pointer definitions without incurring major changes to your application’s code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Smart pointers have value semantics, whereas some simple pointers do not; An object with value semantics is an object that you can copy and assign to.</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036987253c_0_1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9" name="Google Shape;79;g1036987253c_0_1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ro"/>
              <a:t>class SmartPtr  {</a:t>
            </a:r>
            <a:endParaRPr/>
          </a:p>
          <a:p>
            <a:pPr marL="0" lvl="0" indent="0" algn="l" rtl="0">
              <a:lnSpc>
                <a:spcPct val="115000"/>
              </a:lnSpc>
              <a:spcBef>
                <a:spcPts val="0"/>
              </a:spcBef>
              <a:spcAft>
                <a:spcPts val="0"/>
              </a:spcAft>
              <a:buClr>
                <a:schemeClr val="dk1"/>
              </a:buClr>
              <a:buSzPts val="1100"/>
              <a:buFont typeface="Arial"/>
              <a:buNone/>
            </a:pPr>
            <a:r>
              <a:rPr lang="ro"/>
              <a:t>public:</a:t>
            </a:r>
            <a:endParaRPr/>
          </a:p>
          <a:p>
            <a:pPr marL="0" lvl="0" indent="457200" algn="l" rtl="0">
              <a:lnSpc>
                <a:spcPct val="115000"/>
              </a:lnSpc>
              <a:spcBef>
                <a:spcPts val="0"/>
              </a:spcBef>
              <a:spcAft>
                <a:spcPts val="0"/>
              </a:spcAft>
              <a:buSzPts val="1800"/>
              <a:buNone/>
            </a:pPr>
            <a:r>
              <a:rPr lang="ro"/>
              <a:t>explicit SmartPtr (int* ptr = NULL) : { p = ptr; }</a:t>
            </a:r>
            <a:endParaRPr/>
          </a:p>
          <a:p>
            <a:pPr marL="0" lvl="0" indent="457200" algn="l" rtl="0">
              <a:lnSpc>
                <a:spcPct val="115000"/>
              </a:lnSpc>
              <a:spcBef>
                <a:spcPts val="0"/>
              </a:spcBef>
              <a:spcAft>
                <a:spcPts val="0"/>
              </a:spcAft>
              <a:buClr>
                <a:schemeClr val="dk1"/>
              </a:buClr>
              <a:buSzPts val="1100"/>
              <a:buFont typeface="Arial"/>
              <a:buNone/>
            </a:pPr>
            <a:r>
              <a:rPr lang="ro"/>
              <a:t>~SmartPtr() { delete p; }</a:t>
            </a:r>
            <a:endParaRPr/>
          </a:p>
          <a:p>
            <a:pPr marL="0" lvl="0" indent="457200" algn="l" rtl="0">
              <a:lnSpc>
                <a:spcPct val="115000"/>
              </a:lnSpc>
              <a:spcBef>
                <a:spcPts val="0"/>
              </a:spcBef>
              <a:spcAft>
                <a:spcPts val="0"/>
              </a:spcAft>
              <a:buSzPts val="1800"/>
              <a:buNone/>
            </a:pPr>
            <a:r>
              <a:rPr lang="ro"/>
              <a:t>int&amp; operator*() const  {   return *p; }</a:t>
            </a:r>
            <a:endParaRPr/>
          </a:p>
          <a:p>
            <a:pPr marL="0" lvl="0" indent="0" algn="l" rtl="0">
              <a:lnSpc>
                <a:spcPct val="115000"/>
              </a:lnSpc>
              <a:spcBef>
                <a:spcPts val="0"/>
              </a:spcBef>
              <a:spcAft>
                <a:spcPts val="0"/>
              </a:spcAft>
              <a:buClr>
                <a:schemeClr val="dk1"/>
              </a:buClr>
              <a:buSzPts val="1100"/>
              <a:buFont typeface="Arial"/>
              <a:buNone/>
            </a:pPr>
            <a:r>
              <a:rPr lang="ro"/>
              <a:t>private:</a:t>
            </a:r>
            <a:endParaRPr/>
          </a:p>
          <a:p>
            <a:pPr marL="0" lvl="0" indent="0" algn="l" rtl="0">
              <a:lnSpc>
                <a:spcPct val="115000"/>
              </a:lnSpc>
              <a:spcBef>
                <a:spcPts val="0"/>
              </a:spcBef>
              <a:spcAft>
                <a:spcPts val="0"/>
              </a:spcAft>
              <a:buClr>
                <a:schemeClr val="dk1"/>
              </a:buClr>
              <a:buSzPts val="1100"/>
              <a:buFont typeface="Arial"/>
              <a:buNone/>
            </a:pPr>
            <a:r>
              <a:rPr lang="ro"/>
              <a:t>int* p;</a:t>
            </a:r>
            <a:endParaRPr/>
          </a:p>
          <a:p>
            <a:pPr marL="0" lvl="0" indent="0" algn="l" rtl="0">
              <a:lnSpc>
                <a:spcPct val="115000"/>
              </a:lnSpc>
              <a:spcBef>
                <a:spcPts val="0"/>
              </a:spcBef>
              <a:spcAft>
                <a:spcPts val="0"/>
              </a:spcAft>
              <a:buSzPts val="1800"/>
              <a:buNone/>
            </a:pPr>
            <a:r>
              <a:rPr lang="ro"/>
              <a:t>};</a:t>
            </a:r>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SmartPtr ptr(new int());</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*ptr = 20;</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cout &lt;&lt; *ptr;</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t>}</a:t>
            </a:r>
            <a:endParaRPr/>
          </a:p>
        </p:txBody>
      </p:sp>
      <p:sp>
        <p:nvSpPr>
          <p:cNvPr id="80" name="Google Shape;80;g1036987253c_0_18"/>
          <p:cNvSpPr txBox="1"/>
          <p:nvPr/>
        </p:nvSpPr>
        <p:spPr>
          <a:xfrm>
            <a:off x="4891225" y="2060275"/>
            <a:ext cx="3699900" cy="215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We don't need to call delete ptr: when the object</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ptr goes out of scope, the destructor for it is automatically</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called and destructor does delete ptr.</a:t>
            </a:r>
            <a:endParaRPr sz="19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036987253c_0_6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86" name="Google Shape;86;g1036987253c_0_67"/>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a:t>t</a:t>
            </a:r>
            <a:r>
              <a:rPr lang="ro" sz="1600"/>
              <a:t>emplate&lt;class T&gt;</a:t>
            </a:r>
            <a:endParaRPr sz="1600"/>
          </a:p>
          <a:p>
            <a:pPr marL="0" lvl="0" indent="0" algn="l" rtl="0">
              <a:lnSpc>
                <a:spcPct val="115000"/>
              </a:lnSpc>
              <a:spcBef>
                <a:spcPts val="0"/>
              </a:spcBef>
              <a:spcAft>
                <a:spcPts val="0"/>
              </a:spcAft>
              <a:buSzPts val="1800"/>
              <a:buNone/>
            </a:pPr>
            <a:r>
              <a:rPr lang="ro" sz="1600"/>
              <a:t>class SmartPtr  {</a:t>
            </a:r>
            <a:endParaRPr sz="1600"/>
          </a:p>
          <a:p>
            <a:pPr marL="0" lvl="0" indent="0" algn="l" rtl="0">
              <a:lnSpc>
                <a:spcPct val="115000"/>
              </a:lnSpc>
              <a:spcBef>
                <a:spcPts val="0"/>
              </a:spcBef>
              <a:spcAft>
                <a:spcPts val="0"/>
              </a:spcAft>
              <a:buSzPts val="1800"/>
              <a:buNone/>
            </a:pPr>
            <a:r>
              <a:rPr lang="ro" sz="1600"/>
              <a:t>public:</a:t>
            </a:r>
            <a:endParaRPr sz="1600"/>
          </a:p>
          <a:p>
            <a:pPr marL="0" lvl="0" indent="457200" algn="l" rtl="0">
              <a:lnSpc>
                <a:spcPct val="115000"/>
              </a:lnSpc>
              <a:spcBef>
                <a:spcPts val="0"/>
              </a:spcBef>
              <a:spcAft>
                <a:spcPts val="0"/>
              </a:spcAft>
              <a:buSzPts val="1800"/>
              <a:buNone/>
            </a:pPr>
            <a:r>
              <a:rPr lang="ro" sz="1600"/>
              <a:t>explicit SmartPtr (T* ptr = NULL) : { p = ptr; }</a:t>
            </a:r>
            <a:endParaRPr sz="1600"/>
          </a:p>
          <a:p>
            <a:pPr marL="0" lvl="0" indent="457200" algn="l" rtl="0">
              <a:lnSpc>
                <a:spcPct val="115000"/>
              </a:lnSpc>
              <a:spcBef>
                <a:spcPts val="0"/>
              </a:spcBef>
              <a:spcAft>
                <a:spcPts val="0"/>
              </a:spcAft>
              <a:buSzPts val="1800"/>
              <a:buNone/>
            </a:pPr>
            <a:r>
              <a:rPr lang="ro" sz="1600"/>
              <a:t>~SmartPtr() { delete p; }</a:t>
            </a:r>
            <a:endParaRPr sz="1600"/>
          </a:p>
          <a:p>
            <a:pPr marL="0" lvl="0" indent="457200" algn="l" rtl="0">
              <a:lnSpc>
                <a:spcPct val="115000"/>
              </a:lnSpc>
              <a:spcBef>
                <a:spcPts val="0"/>
              </a:spcBef>
              <a:spcAft>
                <a:spcPts val="0"/>
              </a:spcAft>
              <a:buSzPts val="1800"/>
              <a:buNone/>
            </a:pPr>
            <a:r>
              <a:rPr lang="ro" sz="1600"/>
              <a:t>T&amp; operator*() const  {   return *p; }</a:t>
            </a:r>
            <a:endParaRPr sz="1600"/>
          </a:p>
          <a:p>
            <a:pPr marL="0" lvl="0" indent="457200" algn="l" rtl="0">
              <a:lnSpc>
                <a:spcPct val="115000"/>
              </a:lnSpc>
              <a:spcBef>
                <a:spcPts val="0"/>
              </a:spcBef>
              <a:spcAft>
                <a:spcPts val="0"/>
              </a:spcAft>
              <a:buSzPts val="1800"/>
              <a:buNone/>
            </a:pPr>
            <a:r>
              <a:rPr lang="ro" sz="1600"/>
              <a:t>T* operator-&gt;() const {return p;}</a:t>
            </a:r>
            <a:endParaRPr sz="1600"/>
          </a:p>
          <a:p>
            <a:pPr marL="0" lvl="0" indent="0" algn="l" rtl="0">
              <a:lnSpc>
                <a:spcPct val="115000"/>
              </a:lnSpc>
              <a:spcBef>
                <a:spcPts val="0"/>
              </a:spcBef>
              <a:spcAft>
                <a:spcPts val="0"/>
              </a:spcAft>
              <a:buSzPts val="1800"/>
              <a:buNone/>
            </a:pPr>
            <a:r>
              <a:rPr lang="ro" sz="1600"/>
              <a:t>private:</a:t>
            </a:r>
            <a:endParaRPr sz="1600"/>
          </a:p>
          <a:p>
            <a:pPr marL="0" lvl="0" indent="0" algn="l" rtl="0">
              <a:lnSpc>
                <a:spcPct val="115000"/>
              </a:lnSpc>
              <a:spcBef>
                <a:spcPts val="0"/>
              </a:spcBef>
              <a:spcAft>
                <a:spcPts val="0"/>
              </a:spcAft>
              <a:buSzPts val="1800"/>
              <a:buNone/>
            </a:pPr>
            <a:r>
              <a:rPr lang="ro" sz="1600"/>
              <a:t>T* p;</a:t>
            </a:r>
            <a:endParaRPr sz="1600"/>
          </a:p>
          <a:p>
            <a:pPr marL="0" lvl="0" indent="0" algn="l" rtl="0">
              <a:lnSpc>
                <a:spcPct val="115000"/>
              </a:lnSpc>
              <a:spcBef>
                <a:spcPts val="0"/>
              </a:spcBef>
              <a:spcAft>
                <a:spcPts val="0"/>
              </a:spcAft>
              <a:buSzPts val="1800"/>
              <a:buNone/>
            </a:pPr>
            <a:r>
              <a:rPr lang="ro" sz="1600"/>
              <a:t>};</a:t>
            </a:r>
            <a:endParaRPr sz="1600"/>
          </a:p>
          <a:p>
            <a:pPr marL="0" lvl="0" indent="0" algn="l" rtl="0">
              <a:lnSpc>
                <a:spcPct val="115000"/>
              </a:lnSpc>
              <a:spcBef>
                <a:spcPts val="0"/>
              </a:spcBef>
              <a:spcAft>
                <a:spcPts val="0"/>
              </a:spcAft>
              <a:buSzPts val="1800"/>
              <a:buNone/>
            </a:pPr>
            <a:r>
              <a:rPr lang="ro" sz="1600">
                <a:solidFill>
                  <a:srgbClr val="273239"/>
                </a:solidFill>
                <a:highlight>
                  <a:srgbClr val="FFFFFF"/>
                </a:highlight>
              </a:rPr>
              <a:t>int main()  {</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SmartPtr&lt;int&gt; ptr(new int());</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*ptr = 20;</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cout &lt;&lt; *ptr;  </a:t>
            </a:r>
            <a:r>
              <a:rPr lang="r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36987253c_0_24"/>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92" name="Google Shape;92;g1036987253c_0_24"/>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Types of smart pointers</a:t>
            </a: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900">
                <a:solidFill>
                  <a:srgbClr val="273239"/>
                </a:solidFill>
                <a:highlight>
                  <a:srgbClr val="FFFFFF"/>
                </a:highlight>
              </a:rPr>
              <a:t>auto_ptr</a:t>
            </a:r>
            <a:r>
              <a:rPr lang="ro" sz="1900" b="1">
                <a:solidFill>
                  <a:srgbClr val="273239"/>
                </a:solidFill>
                <a:highlight>
                  <a:srgbClr val="FFFFFF"/>
                </a:highlight>
              </a:rPr>
              <a:t> </a:t>
            </a:r>
            <a:r>
              <a:rPr lang="ro" b="1">
                <a:solidFill>
                  <a:srgbClr val="273239"/>
                </a:solidFill>
                <a:highlight>
                  <a:srgbClr val="FFFFFF"/>
                </a:highlight>
              </a:rPr>
              <a:t>(is deprecated)</a:t>
            </a:r>
            <a:endParaRPr b="1">
              <a:solidFill>
                <a:srgbClr val="273239"/>
              </a:solidFill>
              <a:highlight>
                <a:srgbClr val="FFFFFF"/>
              </a:highlight>
            </a:endParaRPr>
          </a:p>
          <a:p>
            <a:pPr marL="0" lvl="0" indent="0" algn="l" rtl="0">
              <a:lnSpc>
                <a:spcPct val="100000"/>
              </a:lnSpc>
              <a:spcBef>
                <a:spcPts val="0"/>
              </a:spcBef>
              <a:spcAft>
                <a:spcPts val="0"/>
              </a:spcAft>
              <a:buSzPts val="1800"/>
              <a:buNone/>
            </a:pP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b="1">
                <a:solidFill>
                  <a:srgbClr val="273239"/>
                </a:solidFill>
                <a:highlight>
                  <a:srgbClr val="FFFFFF"/>
                </a:highlight>
              </a:rPr>
              <a:t>1. unique_ptr</a:t>
            </a:r>
            <a:endParaRPr sz="1400"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i="1">
                <a:solidFill>
                  <a:srgbClr val="273239"/>
                </a:solidFill>
                <a:highlight>
                  <a:srgbClr val="FFFFFF"/>
                </a:highlight>
              </a:rPr>
              <a:t>unique_ptr</a:t>
            </a:r>
            <a:r>
              <a:rPr lang="ro" sz="1400">
                <a:solidFill>
                  <a:srgbClr val="273239"/>
                </a:solidFill>
                <a:highlight>
                  <a:srgbClr val="FFFFFF"/>
                </a:highlight>
              </a:rPr>
              <a:t> stores one pointer only. We can assign a different object by removing the current object from the pointer.</a:t>
            </a:r>
            <a:endParaRPr sz="1400">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2. shared_ptr</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a:solidFill>
                  <a:srgbClr val="273239"/>
                </a:solidFill>
                <a:highlight>
                  <a:srgbClr val="FFFFFF"/>
                </a:highlight>
              </a:rPr>
              <a:t>By using </a:t>
            </a:r>
            <a:r>
              <a:rPr lang="ro" sz="1400" i="1">
                <a:solidFill>
                  <a:srgbClr val="273239"/>
                </a:solidFill>
                <a:highlight>
                  <a:srgbClr val="FFFFFF"/>
                </a:highlight>
              </a:rPr>
              <a:t>shared_ptr</a:t>
            </a:r>
            <a:r>
              <a:rPr lang="ro" sz="1400">
                <a:solidFill>
                  <a:srgbClr val="273239"/>
                </a:solidFill>
                <a:highlight>
                  <a:srgbClr val="FFFFFF"/>
                </a:highlight>
              </a:rPr>
              <a:t> more than one pointer can point to this one object at a time and it’ll maintain a </a:t>
            </a:r>
            <a:r>
              <a:rPr lang="ro" sz="1400" b="1">
                <a:solidFill>
                  <a:srgbClr val="273239"/>
                </a:solidFill>
                <a:highlight>
                  <a:srgbClr val="FFFFFF"/>
                </a:highlight>
              </a:rPr>
              <a:t>Reference Counter</a:t>
            </a:r>
            <a:r>
              <a:rPr lang="ro" sz="1400">
                <a:solidFill>
                  <a:srgbClr val="273239"/>
                </a:solidFill>
                <a:highlight>
                  <a:srgbClr val="FFFFFF"/>
                </a:highlight>
              </a:rPr>
              <a:t> using </a:t>
            </a:r>
            <a:r>
              <a:rPr lang="ro" sz="1400" b="1" i="1">
                <a:solidFill>
                  <a:srgbClr val="273239"/>
                </a:solidFill>
                <a:highlight>
                  <a:srgbClr val="FFFFFF"/>
                </a:highlight>
              </a:rPr>
              <a:t>use_count()</a:t>
            </a:r>
            <a:r>
              <a:rPr lang="ro" sz="1400" b="1">
                <a:solidFill>
                  <a:srgbClr val="273239"/>
                </a:solidFill>
                <a:highlight>
                  <a:srgbClr val="FFFFFF"/>
                </a:highlight>
              </a:rPr>
              <a:t> method.</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3. weak_ptr </a:t>
            </a:r>
            <a:endParaRPr sz="1400" b="1">
              <a:solidFill>
                <a:srgbClr val="273239"/>
              </a:solidFill>
              <a:highlight>
                <a:srgbClr val="FFFFFF"/>
              </a:highlight>
            </a:endParaRPr>
          </a:p>
          <a:p>
            <a:pPr marL="0" lvl="0" indent="0" algn="l" rtl="0">
              <a:lnSpc>
                <a:spcPct val="100000"/>
              </a:lnSpc>
              <a:spcBef>
                <a:spcPts val="1800"/>
              </a:spcBef>
              <a:spcAft>
                <a:spcPts val="800"/>
              </a:spcAft>
              <a:buSzPts val="1800"/>
              <a:buNone/>
            </a:pPr>
            <a:r>
              <a:rPr lang="ro" sz="1400">
                <a:solidFill>
                  <a:srgbClr val="273239"/>
                </a:solidFill>
                <a:highlight>
                  <a:srgbClr val="FFFFFF"/>
                </a:highlight>
              </a:rPr>
              <a:t>It’s much more similar to shared_ptr except it’ll not maintain a </a:t>
            </a:r>
            <a:r>
              <a:rPr lang="ro" sz="1400" b="1">
                <a:solidFill>
                  <a:srgbClr val="273239"/>
                </a:solidFill>
                <a:highlight>
                  <a:srgbClr val="FFFFFF"/>
                </a:highlight>
              </a:rPr>
              <a:t>Reference Counter</a:t>
            </a:r>
            <a:r>
              <a:rPr lang="ro" sz="1400">
                <a:solidFill>
                  <a:srgbClr val="273239"/>
                </a:solidFill>
                <a:highlight>
                  <a:srgbClr val="FFFFFF"/>
                </a:highlight>
              </a:rPr>
              <a:t>. In this case, a pointer will not have a stronghold on the object.</a:t>
            </a:r>
            <a:endParaRPr sz="1400">
              <a:solidFill>
                <a:srgbClr val="27323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036987253c_0_7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98" name="Google Shape;98;g1036987253c_0_76"/>
          <p:cNvPicPr preferRelativeResize="0"/>
          <p:nvPr/>
        </p:nvPicPr>
        <p:blipFill rotWithShape="1">
          <a:blip r:embed="rId3">
            <a:alphaModFix/>
          </a:blip>
          <a:srcRect/>
          <a:stretch/>
        </p:blipFill>
        <p:spPr>
          <a:xfrm>
            <a:off x="731515" y="799600"/>
            <a:ext cx="7666185" cy="4240551"/>
          </a:xfrm>
          <a:prstGeom prst="rect">
            <a:avLst/>
          </a:prstGeom>
          <a:noFill/>
          <a:ln>
            <a:noFill/>
          </a:ln>
        </p:spPr>
      </p:pic>
      <p:sp>
        <p:nvSpPr>
          <p:cNvPr id="99" name="Google Shape;99;g1036987253c_0_76"/>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auto_ptr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36987253c_0_8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05" name="Google Shape;105;g1036987253c_0_87"/>
          <p:cNvSpPr txBox="1">
            <a:spLocks noGrp="1"/>
          </p:cNvSpPr>
          <p:nvPr>
            <p:ph type="body" idx="1"/>
          </p:nvPr>
        </p:nvSpPr>
        <p:spPr>
          <a:xfrm>
            <a:off x="6015800" y="6235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06" name="Google Shape;106;g1036987253c_0_87"/>
          <p:cNvSpPr txBox="1"/>
          <p:nvPr/>
        </p:nvSpPr>
        <p:spPr>
          <a:xfrm>
            <a:off x="311700" y="1051125"/>
            <a:ext cx="8226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std::unique_ptr was developed in C++11 as a replacement for std::auto_ptr.</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is a new facility with similar functionality, but with improved security (no fake copy assignments), added features (deleters) and support for arrays. </a:t>
            </a:r>
            <a:endParaRPr sz="1800" b="0" i="0" u="none" strike="noStrike" cap="none">
              <a:solidFill>
                <a:srgbClr val="000000"/>
              </a:solidFill>
              <a:latin typeface="Arial"/>
              <a:ea typeface="Arial"/>
              <a:cs typeface="Arial"/>
              <a:sym typeface="Arial"/>
            </a:endParaRPr>
          </a:p>
        </p:txBody>
      </p:sp>
      <p:sp>
        <p:nvSpPr>
          <p:cNvPr id="107" name="Google Shape;107;g1036987253c_0_87"/>
          <p:cNvSpPr txBox="1"/>
          <p:nvPr/>
        </p:nvSpPr>
        <p:spPr>
          <a:xfrm>
            <a:off x="238275" y="2190750"/>
            <a:ext cx="822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any attempt to make a copy of unique_ptr will cause a compile-time error.</a:t>
            </a:r>
            <a:endParaRPr sz="1800" b="0" i="0" u="none" strike="noStrike" cap="none">
              <a:solidFill>
                <a:srgbClr val="000000"/>
              </a:solidFill>
              <a:latin typeface="Arial"/>
              <a:ea typeface="Arial"/>
              <a:cs typeface="Arial"/>
              <a:sym typeface="Arial"/>
            </a:endParaRPr>
          </a:p>
        </p:txBody>
      </p:sp>
      <p:sp>
        <p:nvSpPr>
          <p:cNvPr id="108" name="Google Shape;108;g1036987253c_0_87"/>
          <p:cNvSpPr txBox="1"/>
          <p:nvPr/>
        </p:nvSpPr>
        <p:spPr>
          <a:xfrm>
            <a:off x="2191650" y="2627850"/>
            <a:ext cx="46389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unique_ptr&lt;A&gt; ptr1 (new A);</a:t>
            </a: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 Error: can't copy unique_ptr</a:t>
            </a:r>
            <a:endParaRPr sz="1800" b="0" i="0" u="none" strike="noStrike" cap="none">
              <a:solidFill>
                <a:srgbClr val="273239"/>
              </a:solidFill>
              <a:latin typeface="Courier New"/>
              <a:ea typeface="Courier New"/>
              <a:cs typeface="Courier New"/>
              <a:sym typeface="Courier New"/>
            </a:endParaRPr>
          </a:p>
          <a:p>
            <a:pPr marL="190500" marR="190500" lvl="0" indent="0" algn="l" rtl="0">
              <a:lnSpc>
                <a:spcPct val="115000"/>
              </a:lnSpc>
              <a:spcBef>
                <a:spcPts val="0"/>
              </a:spcBef>
              <a:spcAft>
                <a:spcPts val="80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unique_ptr&lt;A&gt; ptr2 = ptr1; </a:t>
            </a:r>
            <a:endParaRPr sz="1800" b="0" i="0" u="none" strike="noStrike" cap="none">
              <a:solidFill>
                <a:srgbClr val="273239"/>
              </a:solidFill>
              <a:latin typeface="Courier New"/>
              <a:ea typeface="Courier New"/>
              <a:cs typeface="Courier New"/>
              <a:sym typeface="Courier New"/>
            </a:endParaRPr>
          </a:p>
        </p:txBody>
      </p:sp>
      <p:sp>
        <p:nvSpPr>
          <p:cNvPr id="109" name="Google Shape;109;g1036987253c_0_87"/>
          <p:cNvSpPr txBox="1"/>
          <p:nvPr/>
        </p:nvSpPr>
        <p:spPr>
          <a:xfrm>
            <a:off x="311700" y="4180000"/>
            <a:ext cx="8226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can be moved using the new move semantics i.e. using std::move() function to transfer ownership of the contained pointer to another unique_ptr.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BDA878BB4C6E4BB265875F962DE36F" ma:contentTypeVersion="2" ma:contentTypeDescription="Creați un document nou." ma:contentTypeScope="" ma:versionID="e2b866f04666d010dc0df8315a90818e">
  <xsd:schema xmlns:xsd="http://www.w3.org/2001/XMLSchema" xmlns:xs="http://www.w3.org/2001/XMLSchema" xmlns:p="http://schemas.microsoft.com/office/2006/metadata/properties" xmlns:ns2="ee661988-d13b-4721-b9f8-528de62abdd0" targetNamespace="http://schemas.microsoft.com/office/2006/metadata/properties" ma:root="true" ma:fieldsID="1f2acd2206b38d91c751882a7d700b08" ns2:_="">
    <xsd:import namespace="ee661988-d13b-4721-b9f8-528de62abd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661988-d13b-4721-b9f8-528de62abd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5F975F-BD57-4795-A1E1-19CB4E394656}"/>
</file>

<file path=customXml/itemProps2.xml><?xml version="1.0" encoding="utf-8"?>
<ds:datastoreItem xmlns:ds="http://schemas.openxmlformats.org/officeDocument/2006/customXml" ds:itemID="{88D0B896-DF67-4148-93BC-9D220F9B11B0}"/>
</file>

<file path=customXml/itemProps3.xml><?xml version="1.0" encoding="utf-8"?>
<ds:datastoreItem xmlns:ds="http://schemas.openxmlformats.org/officeDocument/2006/customXml" ds:itemID="{E9A652F5-CA82-4050-B4F6-AC86E89E2A59}"/>
</file>

<file path=docProps/app.xml><?xml version="1.0" encoding="utf-8"?>
<Properties xmlns="http://schemas.openxmlformats.org/officeDocument/2006/extended-properties" xmlns:vt="http://schemas.openxmlformats.org/officeDocument/2006/docPropsVTypes">
  <TotalTime>14</TotalTime>
  <Words>1532</Words>
  <Application>Microsoft Office PowerPoint</Application>
  <PresentationFormat>On-screen Show (16:9)</PresentationFormat>
  <Paragraphs>200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Courier New</vt:lpstr>
      <vt:lpstr>Simple Light</vt:lpstr>
      <vt:lpstr>Preluare si compilare din diverse surse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Move Constructors in C++ </vt:lpstr>
      <vt:lpstr>Move Constructors in C++ </vt:lpstr>
      <vt:lpstr>Move Constructors in C++ </vt:lpstr>
      <vt:lpstr>Move Constructors in C++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Mutable Lambda   </vt:lpstr>
      <vt:lpstr>constexpr lambda expressions  </vt:lpstr>
      <vt:lpstr>Lambda expressions </vt:lpstr>
      <vt:lpstr>Lambda expressions </vt:lpstr>
      <vt:lpstr>Lambda expressions </vt:lpstr>
      <vt:lpstr>Lambda expressions </vt:lpstr>
      <vt:lpstr>Lambda expressions </vt:lpstr>
      <vt:lpstr>Generic Lambda </vt:lpstr>
      <vt:lpstr>Generic Lambda </vt:lpstr>
      <vt:lpstr>Lambda expressions </vt:lpstr>
      <vt:lpstr>Lambda expressions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Day 4</dc:title>
  <cp:lastModifiedBy>Mihai-Sorin Stupariu</cp:lastModifiedBy>
  <cp:revision>2</cp:revision>
  <dcterms:modified xsi:type="dcterms:W3CDTF">2022-01-04T11:18:16Z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0x01010065BDA878BB4C6E4BB265875F962DE36F</vt:lpwstr>
  </property>
</Properties>
</file>