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44" r:id="rId5"/>
  </p:sldMasterIdLst>
  <p:notesMasterIdLst>
    <p:notesMasterId r:id="rId41"/>
  </p:notesMasterIdLst>
  <p:sldIdLst>
    <p:sldId id="687" r:id="rId6"/>
    <p:sldId id="257" r:id="rId7"/>
    <p:sldId id="709" r:id="rId8"/>
    <p:sldId id="710" r:id="rId9"/>
    <p:sldId id="711" r:id="rId10"/>
    <p:sldId id="712" r:id="rId11"/>
    <p:sldId id="713" r:id="rId12"/>
    <p:sldId id="714" r:id="rId13"/>
    <p:sldId id="716" r:id="rId14"/>
    <p:sldId id="717" r:id="rId15"/>
    <p:sldId id="739" r:id="rId16"/>
    <p:sldId id="746" r:id="rId17"/>
    <p:sldId id="740" r:id="rId18"/>
    <p:sldId id="745" r:id="rId19"/>
    <p:sldId id="741" r:id="rId20"/>
    <p:sldId id="742" r:id="rId21"/>
    <p:sldId id="744" r:id="rId22"/>
    <p:sldId id="718" r:id="rId23"/>
    <p:sldId id="719" r:id="rId24"/>
    <p:sldId id="735" r:id="rId25"/>
    <p:sldId id="721" r:id="rId26"/>
    <p:sldId id="736" r:id="rId27"/>
    <p:sldId id="722" r:id="rId28"/>
    <p:sldId id="723" r:id="rId29"/>
    <p:sldId id="724" r:id="rId30"/>
    <p:sldId id="725" r:id="rId31"/>
    <p:sldId id="726" r:id="rId32"/>
    <p:sldId id="727" r:id="rId33"/>
    <p:sldId id="728" r:id="rId34"/>
    <p:sldId id="737" r:id="rId35"/>
    <p:sldId id="738" r:id="rId36"/>
    <p:sldId id="729" r:id="rId37"/>
    <p:sldId id="730" r:id="rId38"/>
    <p:sldId id="731" r:id="rId39"/>
    <p:sldId id="732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91" autoAdjust="0"/>
    <p:restoredTop sz="94660"/>
  </p:normalViewPr>
  <p:slideViewPr>
    <p:cSldViewPr>
      <p:cViewPr>
        <p:scale>
          <a:sx n="71" d="100"/>
          <a:sy n="71" d="100"/>
        </p:scale>
        <p:origin x="-1148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48FF0E06-B7F4-479F-A217-EAC9BFA344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29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137120-CB25-4085-BBC0-0BBA1CAC37A2}" type="slidenum">
              <a:rPr lang="en-US" altLang="ro-RO" smtClean="0"/>
              <a:pPr/>
              <a:t>1</a:t>
            </a:fld>
            <a:endParaRPr lang="en-US" altLang="ro-RO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Google Shape;340;g5529a3b684_0_443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2BA2923C-2273-4D17-A0B9-DEBB7C113542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10</a:t>
            </a:fld>
            <a:endParaRPr lang="en-US" sz="1700"/>
          </a:p>
        </p:txBody>
      </p:sp>
      <p:sp>
        <p:nvSpPr>
          <p:cNvPr id="67587" name="Google Shape;341;g5529a3b684_0_443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DBDEC811-A457-42C5-8395-39BE98F35955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10</a:t>
            </a:fld>
            <a:endParaRPr lang="en-US" sz="1700"/>
          </a:p>
        </p:txBody>
      </p:sp>
      <p:sp>
        <p:nvSpPr>
          <p:cNvPr id="67588" name="Google Shape;342;g5529a3b684_0_443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67589" name="Google Shape;343;g5529a3b684_0_443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7590" name="Google Shape;344;g5529a3b684_0_443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Google Shape;441;g50e229d72d_0_314:notes"/>
          <p:cNvSpPr>
            <a:spLocks noChangeArrowheads="1"/>
          </p:cNvSpPr>
          <p:nvPr/>
        </p:nvSpPr>
        <p:spPr bwMode="auto">
          <a:xfrm>
            <a:off x="3881395" y="8685878"/>
            <a:ext cx="2950535" cy="43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DA687D9-53DB-49EE-AC42-DDF70F43489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11</a:t>
            </a:fld>
            <a:endParaRPr lang="en-US" sz="1700"/>
          </a:p>
        </p:txBody>
      </p:sp>
      <p:sp>
        <p:nvSpPr>
          <p:cNvPr id="100355" name="Google Shape;442;g50e229d72d_0_314:notes"/>
          <p:cNvSpPr>
            <a:spLocks noChangeArrowheads="1"/>
          </p:cNvSpPr>
          <p:nvPr/>
        </p:nvSpPr>
        <p:spPr bwMode="auto">
          <a:xfrm>
            <a:off x="3881396" y="8685878"/>
            <a:ext cx="2953602" cy="43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BF9F52E-120E-4DC5-98A2-1F6D9FE96B5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11</a:t>
            </a:fld>
            <a:endParaRPr lang="en-US" sz="1700"/>
          </a:p>
        </p:txBody>
      </p:sp>
      <p:sp>
        <p:nvSpPr>
          <p:cNvPr id="100356" name="Google Shape;443;g50e229d72d_0_314:notes"/>
          <p:cNvSpPr>
            <a:spLocks noChangeArrowheads="1"/>
          </p:cNvSpPr>
          <p:nvPr/>
        </p:nvSpPr>
        <p:spPr bwMode="auto">
          <a:xfrm>
            <a:off x="687027" y="4342939"/>
            <a:ext cx="5473212" cy="410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0357" name="Google Shape;444;g50e229d72d_0_314:notes"/>
          <p:cNvSpPr txBox="1">
            <a:spLocks noGrp="1"/>
          </p:cNvSpPr>
          <p:nvPr>
            <p:ph type="body" idx="1"/>
          </p:nvPr>
        </p:nvSpPr>
        <p:spPr>
          <a:xfrm>
            <a:off x="687027" y="4342940"/>
            <a:ext cx="5457877" cy="4089057"/>
          </a:xfrm>
          <a:noFill/>
          <a:ln/>
        </p:spPr>
        <p:txBody>
          <a:bodyPr lIns="0" tIns="0" rIns="0" bIns="0"/>
          <a:lstStyle/>
          <a:p>
            <a:pPr eaLnBrk="1" hangingPunct="1">
              <a:buSzPts val="1100"/>
            </a:pPr>
            <a:endParaRPr lang="en-US" sz="1000">
              <a:latin typeface="Arial" charset="0"/>
              <a:cs typeface="Arial" charset="0"/>
            </a:endParaRPr>
          </a:p>
        </p:txBody>
      </p:sp>
      <p:sp>
        <p:nvSpPr>
          <p:cNvPr id="100358" name="Google Shape;445;g50e229d72d_0_31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Google Shape;491;g50e229d72d_0_520:notes"/>
          <p:cNvSpPr>
            <a:spLocks noChangeArrowheads="1"/>
          </p:cNvSpPr>
          <p:nvPr/>
        </p:nvSpPr>
        <p:spPr bwMode="auto">
          <a:xfrm>
            <a:off x="3881395" y="8685878"/>
            <a:ext cx="2950535" cy="43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DB1FB11-87E2-4FDB-B9B7-0385A52E134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12</a:t>
            </a:fld>
            <a:endParaRPr lang="en-US" sz="1700"/>
          </a:p>
        </p:txBody>
      </p:sp>
      <p:sp>
        <p:nvSpPr>
          <p:cNvPr id="104451" name="Google Shape;492;g50e229d72d_0_520:notes"/>
          <p:cNvSpPr>
            <a:spLocks noChangeArrowheads="1"/>
          </p:cNvSpPr>
          <p:nvPr/>
        </p:nvSpPr>
        <p:spPr bwMode="auto">
          <a:xfrm>
            <a:off x="3881396" y="8685878"/>
            <a:ext cx="2953602" cy="43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23A9210-DC83-481F-A519-6A4A8B9E8E4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12</a:t>
            </a:fld>
            <a:endParaRPr lang="en-US" sz="1700"/>
          </a:p>
        </p:txBody>
      </p:sp>
      <p:sp>
        <p:nvSpPr>
          <p:cNvPr id="104452" name="Google Shape;493;g50e229d72d_0_520:notes"/>
          <p:cNvSpPr>
            <a:spLocks noChangeArrowheads="1"/>
          </p:cNvSpPr>
          <p:nvPr/>
        </p:nvSpPr>
        <p:spPr bwMode="auto">
          <a:xfrm>
            <a:off x="687027" y="4342939"/>
            <a:ext cx="5473212" cy="410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4453" name="Google Shape;494;g50e229d72d_0_520:notes"/>
          <p:cNvSpPr txBox="1">
            <a:spLocks noGrp="1"/>
          </p:cNvSpPr>
          <p:nvPr>
            <p:ph type="body" idx="1"/>
          </p:nvPr>
        </p:nvSpPr>
        <p:spPr>
          <a:xfrm>
            <a:off x="687027" y="4342940"/>
            <a:ext cx="5457877" cy="4089057"/>
          </a:xfrm>
          <a:noFill/>
          <a:ln/>
        </p:spPr>
        <p:txBody>
          <a:bodyPr lIns="0" tIns="0" rIns="0" bIns="0"/>
          <a:lstStyle/>
          <a:p>
            <a:pPr eaLnBrk="1" hangingPunct="1">
              <a:buSzPts val="1100"/>
            </a:pPr>
            <a:endParaRPr lang="en-US" sz="1000">
              <a:latin typeface="Arial" charset="0"/>
              <a:cs typeface="Arial" charset="0"/>
            </a:endParaRPr>
          </a:p>
        </p:txBody>
      </p:sp>
      <p:sp>
        <p:nvSpPr>
          <p:cNvPr id="104454" name="Google Shape;495;g50e229d72d_0_52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Google Shape;454;g50e229d72d_0_466:notes"/>
          <p:cNvSpPr>
            <a:spLocks noChangeArrowheads="1"/>
          </p:cNvSpPr>
          <p:nvPr/>
        </p:nvSpPr>
        <p:spPr bwMode="auto">
          <a:xfrm>
            <a:off x="3881395" y="8685878"/>
            <a:ext cx="2950535" cy="43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4EA203C-65B7-47EE-AACE-A19A8050F7C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13</a:t>
            </a:fld>
            <a:endParaRPr lang="en-US" sz="1700"/>
          </a:p>
        </p:txBody>
      </p:sp>
      <p:sp>
        <p:nvSpPr>
          <p:cNvPr id="101379" name="Google Shape;455;g50e229d72d_0_466:notes"/>
          <p:cNvSpPr>
            <a:spLocks noChangeArrowheads="1"/>
          </p:cNvSpPr>
          <p:nvPr/>
        </p:nvSpPr>
        <p:spPr bwMode="auto">
          <a:xfrm>
            <a:off x="3881396" y="8685878"/>
            <a:ext cx="2953602" cy="43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1EE0D18-B01A-40F3-A6B8-CB74F8C46FD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13</a:t>
            </a:fld>
            <a:endParaRPr lang="en-US" sz="1700"/>
          </a:p>
        </p:txBody>
      </p:sp>
      <p:sp>
        <p:nvSpPr>
          <p:cNvPr id="101380" name="Google Shape;456;g50e229d72d_0_466:notes"/>
          <p:cNvSpPr>
            <a:spLocks noChangeArrowheads="1"/>
          </p:cNvSpPr>
          <p:nvPr/>
        </p:nvSpPr>
        <p:spPr bwMode="auto">
          <a:xfrm>
            <a:off x="687027" y="4342939"/>
            <a:ext cx="5473212" cy="410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1381" name="Google Shape;457;g50e229d72d_0_466:notes"/>
          <p:cNvSpPr txBox="1">
            <a:spLocks noGrp="1"/>
          </p:cNvSpPr>
          <p:nvPr>
            <p:ph type="body" idx="1"/>
          </p:nvPr>
        </p:nvSpPr>
        <p:spPr>
          <a:xfrm>
            <a:off x="687027" y="4342940"/>
            <a:ext cx="5457877" cy="4089057"/>
          </a:xfrm>
          <a:noFill/>
          <a:ln/>
        </p:spPr>
        <p:txBody>
          <a:bodyPr lIns="0" tIns="0" rIns="0" bIns="0"/>
          <a:lstStyle/>
          <a:p>
            <a:pPr eaLnBrk="1" hangingPunct="1">
              <a:buSzPts val="1100"/>
            </a:pPr>
            <a:endParaRPr lang="en-US" sz="1000">
              <a:latin typeface="Arial" charset="0"/>
              <a:cs typeface="Arial" charset="0"/>
            </a:endParaRPr>
          </a:p>
        </p:txBody>
      </p:sp>
      <p:sp>
        <p:nvSpPr>
          <p:cNvPr id="101382" name="Google Shape;458;g50e229d72d_0_46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Google Shape;491;g50e229d72d_0_520:notes"/>
          <p:cNvSpPr>
            <a:spLocks noChangeArrowheads="1"/>
          </p:cNvSpPr>
          <p:nvPr/>
        </p:nvSpPr>
        <p:spPr bwMode="auto">
          <a:xfrm>
            <a:off x="3881395" y="8685878"/>
            <a:ext cx="2950535" cy="43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8D36DAA-0169-487C-B942-03692C80215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14</a:t>
            </a:fld>
            <a:endParaRPr lang="en-US" sz="1700"/>
          </a:p>
        </p:txBody>
      </p:sp>
      <p:sp>
        <p:nvSpPr>
          <p:cNvPr id="106499" name="Google Shape;492;g50e229d72d_0_520:notes"/>
          <p:cNvSpPr>
            <a:spLocks noChangeArrowheads="1"/>
          </p:cNvSpPr>
          <p:nvPr/>
        </p:nvSpPr>
        <p:spPr bwMode="auto">
          <a:xfrm>
            <a:off x="3881396" y="8685878"/>
            <a:ext cx="2953602" cy="43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6061401-C711-461E-A1F7-8220BE6E081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14</a:t>
            </a:fld>
            <a:endParaRPr lang="en-US" sz="1700"/>
          </a:p>
        </p:txBody>
      </p:sp>
      <p:sp>
        <p:nvSpPr>
          <p:cNvPr id="106500" name="Google Shape;493;g50e229d72d_0_520:notes"/>
          <p:cNvSpPr>
            <a:spLocks noChangeArrowheads="1"/>
          </p:cNvSpPr>
          <p:nvPr/>
        </p:nvSpPr>
        <p:spPr bwMode="auto">
          <a:xfrm>
            <a:off x="687027" y="4342939"/>
            <a:ext cx="5473212" cy="410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6501" name="Google Shape;494;g50e229d72d_0_520:notes"/>
          <p:cNvSpPr txBox="1">
            <a:spLocks noGrp="1"/>
          </p:cNvSpPr>
          <p:nvPr>
            <p:ph type="body" idx="1"/>
          </p:nvPr>
        </p:nvSpPr>
        <p:spPr>
          <a:xfrm>
            <a:off x="687027" y="4342940"/>
            <a:ext cx="5457877" cy="4089057"/>
          </a:xfrm>
          <a:noFill/>
          <a:ln/>
        </p:spPr>
        <p:txBody>
          <a:bodyPr lIns="0" tIns="0" rIns="0" bIns="0"/>
          <a:lstStyle/>
          <a:p>
            <a:pPr eaLnBrk="1" hangingPunct="1">
              <a:buSzPts val="1100"/>
            </a:pPr>
            <a:endParaRPr lang="en-US" sz="1000">
              <a:latin typeface="Arial" charset="0"/>
              <a:cs typeface="Arial" charset="0"/>
            </a:endParaRPr>
          </a:p>
        </p:txBody>
      </p:sp>
      <p:sp>
        <p:nvSpPr>
          <p:cNvPr id="106502" name="Google Shape;495;g50e229d72d_0_52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Google Shape;466;g50e229d72d_0_453:notes"/>
          <p:cNvSpPr>
            <a:spLocks noChangeArrowheads="1"/>
          </p:cNvSpPr>
          <p:nvPr/>
        </p:nvSpPr>
        <p:spPr bwMode="auto">
          <a:xfrm>
            <a:off x="3881395" y="8685878"/>
            <a:ext cx="2950535" cy="43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CC249C1-0E9C-44D4-A5FE-C9CA5FCD03D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15</a:t>
            </a:fld>
            <a:endParaRPr lang="en-US" sz="1700"/>
          </a:p>
        </p:txBody>
      </p:sp>
      <p:sp>
        <p:nvSpPr>
          <p:cNvPr id="102403" name="Google Shape;467;g50e229d72d_0_453:notes"/>
          <p:cNvSpPr>
            <a:spLocks noChangeArrowheads="1"/>
          </p:cNvSpPr>
          <p:nvPr/>
        </p:nvSpPr>
        <p:spPr bwMode="auto">
          <a:xfrm>
            <a:off x="3881396" y="8685878"/>
            <a:ext cx="2953602" cy="43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636134D-88DE-4461-B2F0-C1A4C1BC0CA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15</a:t>
            </a:fld>
            <a:endParaRPr lang="en-US" sz="1700"/>
          </a:p>
        </p:txBody>
      </p:sp>
      <p:sp>
        <p:nvSpPr>
          <p:cNvPr id="102404" name="Google Shape;468;g50e229d72d_0_453:notes"/>
          <p:cNvSpPr>
            <a:spLocks noChangeArrowheads="1"/>
          </p:cNvSpPr>
          <p:nvPr/>
        </p:nvSpPr>
        <p:spPr bwMode="auto">
          <a:xfrm>
            <a:off x="687027" y="4342939"/>
            <a:ext cx="5473212" cy="410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2405" name="Google Shape;469;g50e229d72d_0_453:notes"/>
          <p:cNvSpPr txBox="1">
            <a:spLocks noGrp="1"/>
          </p:cNvSpPr>
          <p:nvPr>
            <p:ph type="body" idx="1"/>
          </p:nvPr>
        </p:nvSpPr>
        <p:spPr>
          <a:xfrm>
            <a:off x="687027" y="4342940"/>
            <a:ext cx="5457877" cy="4089057"/>
          </a:xfrm>
          <a:noFill/>
          <a:ln/>
        </p:spPr>
        <p:txBody>
          <a:bodyPr lIns="0" tIns="0" rIns="0" bIns="0"/>
          <a:lstStyle/>
          <a:p>
            <a:pPr eaLnBrk="1" hangingPunct="1">
              <a:buSzPts val="1100"/>
            </a:pPr>
            <a:endParaRPr lang="en-US" sz="1000">
              <a:latin typeface="Arial" charset="0"/>
              <a:cs typeface="Arial" charset="0"/>
            </a:endParaRPr>
          </a:p>
        </p:txBody>
      </p:sp>
      <p:sp>
        <p:nvSpPr>
          <p:cNvPr id="102406" name="Google Shape;470;g50e229d72d_0_45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Google Shape;479;g50e229d72d_0_480:notes"/>
          <p:cNvSpPr>
            <a:spLocks noChangeArrowheads="1"/>
          </p:cNvSpPr>
          <p:nvPr/>
        </p:nvSpPr>
        <p:spPr bwMode="auto">
          <a:xfrm>
            <a:off x="3881395" y="8685878"/>
            <a:ext cx="2950535" cy="43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6F670C7-13BC-4E4B-9623-AD33CE8193D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16</a:t>
            </a:fld>
            <a:endParaRPr lang="en-US" sz="1700"/>
          </a:p>
        </p:txBody>
      </p:sp>
      <p:sp>
        <p:nvSpPr>
          <p:cNvPr id="103427" name="Google Shape;480;g50e229d72d_0_480:notes"/>
          <p:cNvSpPr>
            <a:spLocks noChangeArrowheads="1"/>
          </p:cNvSpPr>
          <p:nvPr/>
        </p:nvSpPr>
        <p:spPr bwMode="auto">
          <a:xfrm>
            <a:off x="3881396" y="8685878"/>
            <a:ext cx="2953602" cy="43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83E32CB-AF98-4605-B659-1B213D9146D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16</a:t>
            </a:fld>
            <a:endParaRPr lang="en-US" sz="1700"/>
          </a:p>
        </p:txBody>
      </p:sp>
      <p:sp>
        <p:nvSpPr>
          <p:cNvPr id="103428" name="Google Shape;481;g50e229d72d_0_480:notes"/>
          <p:cNvSpPr>
            <a:spLocks noChangeArrowheads="1"/>
          </p:cNvSpPr>
          <p:nvPr/>
        </p:nvSpPr>
        <p:spPr bwMode="auto">
          <a:xfrm>
            <a:off x="687027" y="4342939"/>
            <a:ext cx="5473212" cy="410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3429" name="Google Shape;482;g50e229d72d_0_480:notes"/>
          <p:cNvSpPr txBox="1">
            <a:spLocks noGrp="1"/>
          </p:cNvSpPr>
          <p:nvPr>
            <p:ph type="body" idx="1"/>
          </p:nvPr>
        </p:nvSpPr>
        <p:spPr>
          <a:xfrm>
            <a:off x="687027" y="4342940"/>
            <a:ext cx="5457877" cy="4089057"/>
          </a:xfrm>
          <a:noFill/>
          <a:ln/>
        </p:spPr>
        <p:txBody>
          <a:bodyPr lIns="0" tIns="0" rIns="0" bIns="0"/>
          <a:lstStyle/>
          <a:p>
            <a:pPr eaLnBrk="1" hangingPunct="1">
              <a:buSzPts val="1100"/>
            </a:pPr>
            <a:endParaRPr lang="en-US" sz="1000">
              <a:latin typeface="Arial" charset="0"/>
              <a:cs typeface="Arial" charset="0"/>
            </a:endParaRPr>
          </a:p>
        </p:txBody>
      </p:sp>
      <p:sp>
        <p:nvSpPr>
          <p:cNvPr id="103430" name="Google Shape;483;g50e229d72d_0_48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Google Shape;491;g50e229d72d_0_520:notes"/>
          <p:cNvSpPr>
            <a:spLocks noChangeArrowheads="1"/>
          </p:cNvSpPr>
          <p:nvPr/>
        </p:nvSpPr>
        <p:spPr bwMode="auto">
          <a:xfrm>
            <a:off x="3881395" y="8685878"/>
            <a:ext cx="2950535" cy="43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6EDA82E-D5C7-4280-B294-DFFFD4D0B60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17</a:t>
            </a:fld>
            <a:endParaRPr lang="en-US" sz="1700"/>
          </a:p>
        </p:txBody>
      </p:sp>
      <p:sp>
        <p:nvSpPr>
          <p:cNvPr id="105475" name="Google Shape;492;g50e229d72d_0_520:notes"/>
          <p:cNvSpPr>
            <a:spLocks noChangeArrowheads="1"/>
          </p:cNvSpPr>
          <p:nvPr/>
        </p:nvSpPr>
        <p:spPr bwMode="auto">
          <a:xfrm>
            <a:off x="3881396" y="8685878"/>
            <a:ext cx="2953602" cy="43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27570EC-FB09-4752-91EE-1601B3BC40E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17</a:t>
            </a:fld>
            <a:endParaRPr lang="en-US" sz="1700"/>
          </a:p>
        </p:txBody>
      </p:sp>
      <p:sp>
        <p:nvSpPr>
          <p:cNvPr id="105476" name="Google Shape;493;g50e229d72d_0_520:notes"/>
          <p:cNvSpPr>
            <a:spLocks noChangeArrowheads="1"/>
          </p:cNvSpPr>
          <p:nvPr/>
        </p:nvSpPr>
        <p:spPr bwMode="auto">
          <a:xfrm>
            <a:off x="687027" y="4342939"/>
            <a:ext cx="5473212" cy="410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5477" name="Google Shape;494;g50e229d72d_0_520:notes"/>
          <p:cNvSpPr txBox="1">
            <a:spLocks noGrp="1"/>
          </p:cNvSpPr>
          <p:nvPr>
            <p:ph type="body" idx="1"/>
          </p:nvPr>
        </p:nvSpPr>
        <p:spPr>
          <a:xfrm>
            <a:off x="687027" y="4342940"/>
            <a:ext cx="5457877" cy="4089057"/>
          </a:xfrm>
          <a:noFill/>
          <a:ln/>
        </p:spPr>
        <p:txBody>
          <a:bodyPr lIns="0" tIns="0" rIns="0" bIns="0"/>
          <a:lstStyle/>
          <a:p>
            <a:pPr eaLnBrk="1" hangingPunct="1">
              <a:buSzPts val="1100"/>
            </a:pPr>
            <a:endParaRPr lang="en-US" sz="1000">
              <a:latin typeface="Arial" charset="0"/>
              <a:cs typeface="Arial" charset="0"/>
            </a:endParaRPr>
          </a:p>
        </p:txBody>
      </p:sp>
      <p:sp>
        <p:nvSpPr>
          <p:cNvPr id="105478" name="Google Shape;495;g50e229d72d_0_52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Google Shape;352;g6ad14e0c7f_0_196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0793435A-755C-475B-A9F2-899611603DE9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18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8611" name="Google Shape;353;g6ad14e0c7f_0_196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D92F553F-7B77-479A-906D-88A8C960D49E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18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8612" name="Google Shape;354;g6ad14e0c7f_0_196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8613" name="Google Shape;355;g6ad14e0c7f_0_196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 smtClean="0"/>
          </a:p>
        </p:txBody>
      </p:sp>
      <p:sp>
        <p:nvSpPr>
          <p:cNvPr id="68614" name="Google Shape;356;g6ad14e0c7f_0_196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Google Shape;364;g6ad14e0c7f_0_207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3F0666B1-9C00-4C10-B64F-8B294EB22370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19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9635" name="Google Shape;365;g6ad14e0c7f_0_207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5A3CA5C6-9E1B-44C0-83CA-D02ACB8D3158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19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9636" name="Google Shape;366;g6ad14e0c7f_0_207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9637" name="Google Shape;367;g6ad14e0c7f_0_207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 smtClean="0"/>
          </a:p>
        </p:txBody>
      </p:sp>
      <p:sp>
        <p:nvSpPr>
          <p:cNvPr id="69638" name="Google Shape;368;g6ad14e0c7f_0_207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015971-41AF-425E-B97B-F61B85EF749A}" type="slidenum">
              <a:rPr lang="en-US" altLang="en-US" smtClean="0"/>
              <a:pPr/>
              <a:t>2</a:t>
            </a:fld>
            <a:endParaRPr lang="en-US" alt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Google Shape;364;g6ad14e0c7f_0_207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9B30DE73-8D38-4DF9-8331-9E40A102A063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20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0659" name="Google Shape;365;g6ad14e0c7f_0_207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E3DCCC5B-8AC3-4D7C-94EE-FD054AE8C225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20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0660" name="Google Shape;366;g6ad14e0c7f_0_207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0661" name="Google Shape;367;g6ad14e0c7f_0_207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 smtClean="0"/>
          </a:p>
        </p:txBody>
      </p:sp>
      <p:sp>
        <p:nvSpPr>
          <p:cNvPr id="70662" name="Google Shape;368;g6ad14e0c7f_0_207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Google Shape;388;g6ad14e0c7f_0_229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97BA9A0F-E0C3-4575-8D67-1EDC97D23816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21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1683" name="Google Shape;389;g6ad14e0c7f_0_229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694F6E6D-068D-4050-8620-8F5D4D4935BD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21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1684" name="Google Shape;390;g6ad14e0c7f_0_229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1685" name="Google Shape;391;g6ad14e0c7f_0_229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 smtClean="0"/>
          </a:p>
        </p:txBody>
      </p:sp>
      <p:sp>
        <p:nvSpPr>
          <p:cNvPr id="71686" name="Google Shape;392;g6ad14e0c7f_0_229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Google Shape;388;g6ad14e0c7f_0_229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F1DEDC01-A580-4503-A3E6-831E62DE1094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22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2707" name="Google Shape;389;g6ad14e0c7f_0_229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1E7CAB9E-3F5C-4204-94FE-63250033EDBD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22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2708" name="Google Shape;390;g6ad14e0c7f_0_229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2709" name="Google Shape;391;g6ad14e0c7f_0_229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 smtClean="0"/>
          </a:p>
        </p:txBody>
      </p:sp>
      <p:sp>
        <p:nvSpPr>
          <p:cNvPr id="72710" name="Google Shape;392;g6ad14e0c7f_0_229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Google Shape;400;g6ad14e0c7f_0_240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3CDD2A8A-57C4-4480-B072-1080350354DB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23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3731" name="Google Shape;401;g6ad14e0c7f_0_240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54B62475-AE85-47E6-9A54-FC08C78B9A68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23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3732" name="Google Shape;402;g6ad14e0c7f_0_240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3733" name="Google Shape;403;g6ad14e0c7f_0_240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 smtClean="0"/>
          </a:p>
        </p:txBody>
      </p:sp>
      <p:sp>
        <p:nvSpPr>
          <p:cNvPr id="73734" name="Google Shape;404;g6ad14e0c7f_0_240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Google Shape;413;g5529a3b684_0_504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9AF0DF9B-2B78-4D41-B15B-C893F0275836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24</a:t>
            </a:fld>
            <a:endParaRPr lang="en-US" sz="1700"/>
          </a:p>
        </p:txBody>
      </p:sp>
      <p:sp>
        <p:nvSpPr>
          <p:cNvPr id="74755" name="Google Shape;414;g5529a3b684_0_504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3E292352-1BD5-4774-B312-211DC0E9A2B7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24</a:t>
            </a:fld>
            <a:endParaRPr lang="en-US" sz="1700"/>
          </a:p>
        </p:txBody>
      </p:sp>
      <p:sp>
        <p:nvSpPr>
          <p:cNvPr id="74756" name="Google Shape;415;g5529a3b684_0_504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74757" name="Google Shape;416;g5529a3b684_0_504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4758" name="Google Shape;417;g5529a3b684_0_504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Google Shape;425;g5529a3b684_0_517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B82F5ADD-B1E0-469E-9618-93E0E84F60CD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25</a:t>
            </a:fld>
            <a:endParaRPr lang="en-US" sz="1700"/>
          </a:p>
        </p:txBody>
      </p:sp>
      <p:sp>
        <p:nvSpPr>
          <p:cNvPr id="75779" name="Google Shape;426;g5529a3b684_0_517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812F3913-1603-43AA-9380-35587488D04C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25</a:t>
            </a:fld>
            <a:endParaRPr lang="en-US" sz="1700"/>
          </a:p>
        </p:txBody>
      </p:sp>
      <p:sp>
        <p:nvSpPr>
          <p:cNvPr id="75780" name="Google Shape;427;g5529a3b684_0_517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75781" name="Google Shape;428;g5529a3b684_0_517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5782" name="Google Shape;429;g5529a3b684_0_517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Google Shape;437;g5529a3b684_0_530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BC36B03E-1437-43C1-9055-FBFBE0B6462C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26</a:t>
            </a:fld>
            <a:endParaRPr lang="en-US" sz="1700"/>
          </a:p>
        </p:txBody>
      </p:sp>
      <p:sp>
        <p:nvSpPr>
          <p:cNvPr id="76803" name="Google Shape;438;g5529a3b684_0_530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9AA41B8F-675C-4E6F-B240-C8D10F86340A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26</a:t>
            </a:fld>
            <a:endParaRPr lang="en-US" sz="1700"/>
          </a:p>
        </p:txBody>
      </p:sp>
      <p:sp>
        <p:nvSpPr>
          <p:cNvPr id="76804" name="Google Shape;439;g5529a3b684_0_530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76805" name="Google Shape;440;g5529a3b684_0_530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6806" name="Google Shape;441;g5529a3b684_0_530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Google Shape;449;g5529a3b684_0_556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7A23EE91-40F5-4FC4-A9AB-715B3DF5462C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27</a:t>
            </a:fld>
            <a:endParaRPr lang="en-US" sz="1700"/>
          </a:p>
        </p:txBody>
      </p:sp>
      <p:sp>
        <p:nvSpPr>
          <p:cNvPr id="77827" name="Google Shape;450;g5529a3b684_0_556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43D48ADC-3D7B-446D-AB67-0F3E70001065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27</a:t>
            </a:fld>
            <a:endParaRPr lang="en-US" sz="1700"/>
          </a:p>
        </p:txBody>
      </p:sp>
      <p:sp>
        <p:nvSpPr>
          <p:cNvPr id="77828" name="Google Shape;451;g5529a3b684_0_556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77829" name="Google Shape;452;g5529a3b684_0_556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7830" name="Google Shape;453;g5529a3b684_0_556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Google Shape;461;g6ad14e0c7f_0_306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0A3B0191-0DA9-48C6-8111-57BD72778422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28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8851" name="Google Shape;462;g6ad14e0c7f_0_306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4E37E6D9-D101-49EB-843D-735F6BAB69A6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28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8852" name="Google Shape;463;g6ad14e0c7f_0_306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8853" name="Google Shape;464;g6ad14e0c7f_0_306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 smtClean="0"/>
          </a:p>
        </p:txBody>
      </p:sp>
      <p:sp>
        <p:nvSpPr>
          <p:cNvPr id="78854" name="Google Shape;465;g6ad14e0c7f_0_306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Google Shape;473;g6ad14e0c7f_0_317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708000B2-E620-4637-9F8E-D5E2D609EE56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29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9875" name="Google Shape;474;g6ad14e0c7f_0_317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59F624B2-8E41-4E7C-A7CE-E0FC354CED31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29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9876" name="Google Shape;475;g6ad14e0c7f_0_317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9877" name="Google Shape;476;g6ad14e0c7f_0_317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 smtClean="0"/>
          </a:p>
        </p:txBody>
      </p:sp>
      <p:sp>
        <p:nvSpPr>
          <p:cNvPr id="79878" name="Google Shape;477;g6ad14e0c7f_0_317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Google Shape;243;g6ad14e0c7f_0_0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E874D552-6AEC-4D2E-90ED-E3053CA26456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3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59395" name="Google Shape;244;g6ad14e0c7f_0_0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95B985AB-E4FF-46C6-9B39-3B6E1439D36D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3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59396" name="Google Shape;245;g6ad14e0c7f_0_0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59397" name="Google Shape;246;g6ad14e0c7f_0_0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 smtClean="0"/>
          </a:p>
        </p:txBody>
      </p:sp>
      <p:sp>
        <p:nvSpPr>
          <p:cNvPr id="59398" name="Google Shape;247;g6ad14e0c7f_0_0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Google Shape;280;g50e229d72d_0_279:notes"/>
          <p:cNvSpPr>
            <a:spLocks noChangeArrowheads="1"/>
          </p:cNvSpPr>
          <p:nvPr/>
        </p:nvSpPr>
        <p:spPr bwMode="auto">
          <a:xfrm>
            <a:off x="3881395" y="8685878"/>
            <a:ext cx="2950535" cy="43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5BE1BA5-F2BD-4045-8AF3-BDB4711A462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30</a:t>
            </a:fld>
            <a:endParaRPr lang="en-US" sz="1700"/>
          </a:p>
        </p:txBody>
      </p:sp>
      <p:sp>
        <p:nvSpPr>
          <p:cNvPr id="87043" name="Google Shape;281;g50e229d72d_0_279:notes"/>
          <p:cNvSpPr>
            <a:spLocks noChangeArrowheads="1"/>
          </p:cNvSpPr>
          <p:nvPr/>
        </p:nvSpPr>
        <p:spPr bwMode="auto">
          <a:xfrm>
            <a:off x="3881396" y="8685878"/>
            <a:ext cx="2953602" cy="43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DA94ECC-9CDE-4B97-B07E-D41054F58A6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30</a:t>
            </a:fld>
            <a:endParaRPr lang="en-US" sz="1700"/>
          </a:p>
        </p:txBody>
      </p:sp>
      <p:sp>
        <p:nvSpPr>
          <p:cNvPr id="87044" name="Google Shape;282;g50e229d72d_0_279:notes"/>
          <p:cNvSpPr>
            <a:spLocks noChangeArrowheads="1"/>
          </p:cNvSpPr>
          <p:nvPr/>
        </p:nvSpPr>
        <p:spPr bwMode="auto">
          <a:xfrm>
            <a:off x="687027" y="4342939"/>
            <a:ext cx="5473212" cy="410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7045" name="Google Shape;283;g50e229d72d_0_279:notes"/>
          <p:cNvSpPr txBox="1">
            <a:spLocks noGrp="1"/>
          </p:cNvSpPr>
          <p:nvPr>
            <p:ph type="body" idx="1"/>
          </p:nvPr>
        </p:nvSpPr>
        <p:spPr>
          <a:xfrm>
            <a:off x="687027" y="4342940"/>
            <a:ext cx="5457877" cy="4089057"/>
          </a:xfrm>
          <a:noFill/>
          <a:ln/>
        </p:spPr>
        <p:txBody>
          <a:bodyPr lIns="0" tIns="0" rIns="0" bIns="0"/>
          <a:lstStyle/>
          <a:p>
            <a:pPr eaLnBrk="1" hangingPunct="1">
              <a:buSzPts val="1100"/>
            </a:pPr>
            <a:endParaRPr lang="en-US" sz="1000">
              <a:latin typeface="Arial" charset="0"/>
              <a:cs typeface="Arial" charset="0"/>
            </a:endParaRPr>
          </a:p>
        </p:txBody>
      </p:sp>
      <p:sp>
        <p:nvSpPr>
          <p:cNvPr id="87046" name="Google Shape;284;g50e229d72d_0_27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Google Shape;280;g50e229d72d_0_279:notes"/>
          <p:cNvSpPr>
            <a:spLocks noChangeArrowheads="1"/>
          </p:cNvSpPr>
          <p:nvPr/>
        </p:nvSpPr>
        <p:spPr bwMode="auto">
          <a:xfrm>
            <a:off x="3881395" y="8685878"/>
            <a:ext cx="2950535" cy="43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81557D6-E557-4999-B86B-C8A9AB83F74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31</a:t>
            </a:fld>
            <a:endParaRPr lang="en-US" sz="1700"/>
          </a:p>
        </p:txBody>
      </p:sp>
      <p:sp>
        <p:nvSpPr>
          <p:cNvPr id="88067" name="Google Shape;281;g50e229d72d_0_279:notes"/>
          <p:cNvSpPr>
            <a:spLocks noChangeArrowheads="1"/>
          </p:cNvSpPr>
          <p:nvPr/>
        </p:nvSpPr>
        <p:spPr bwMode="auto">
          <a:xfrm>
            <a:off x="3881396" y="8685878"/>
            <a:ext cx="2953602" cy="43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40F3A64-C10E-4D76-9EF6-3D4571118AD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31</a:t>
            </a:fld>
            <a:endParaRPr lang="en-US" sz="1700"/>
          </a:p>
        </p:txBody>
      </p:sp>
      <p:sp>
        <p:nvSpPr>
          <p:cNvPr id="88068" name="Google Shape;282;g50e229d72d_0_279:notes"/>
          <p:cNvSpPr>
            <a:spLocks noChangeArrowheads="1"/>
          </p:cNvSpPr>
          <p:nvPr/>
        </p:nvSpPr>
        <p:spPr bwMode="auto">
          <a:xfrm>
            <a:off x="687027" y="4342939"/>
            <a:ext cx="5473212" cy="410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8069" name="Google Shape;283;g50e229d72d_0_279:notes"/>
          <p:cNvSpPr txBox="1">
            <a:spLocks noGrp="1"/>
          </p:cNvSpPr>
          <p:nvPr>
            <p:ph type="body" idx="1"/>
          </p:nvPr>
        </p:nvSpPr>
        <p:spPr>
          <a:xfrm>
            <a:off x="687027" y="4342940"/>
            <a:ext cx="5457877" cy="4089057"/>
          </a:xfrm>
          <a:noFill/>
          <a:ln/>
        </p:spPr>
        <p:txBody>
          <a:bodyPr lIns="0" tIns="0" rIns="0" bIns="0"/>
          <a:lstStyle/>
          <a:p>
            <a:pPr eaLnBrk="1" hangingPunct="1">
              <a:buSzPts val="1100"/>
            </a:pPr>
            <a:endParaRPr lang="en-US" sz="1000">
              <a:latin typeface="Arial" charset="0"/>
              <a:cs typeface="Arial" charset="0"/>
            </a:endParaRPr>
          </a:p>
        </p:txBody>
      </p:sp>
      <p:sp>
        <p:nvSpPr>
          <p:cNvPr id="88070" name="Google Shape;284;g50e229d72d_0_27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Google Shape;485;g5529a3b684_0_543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78BB713F-4B72-4BA6-8FED-A5E67A4629B8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32</a:t>
            </a:fld>
            <a:endParaRPr lang="en-US" sz="1700"/>
          </a:p>
        </p:txBody>
      </p:sp>
      <p:sp>
        <p:nvSpPr>
          <p:cNvPr id="80899" name="Google Shape;486;g5529a3b684_0_543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983264B3-A8F2-41D4-90C9-0018E3A13C16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32</a:t>
            </a:fld>
            <a:endParaRPr lang="en-US" sz="1700"/>
          </a:p>
        </p:txBody>
      </p:sp>
      <p:sp>
        <p:nvSpPr>
          <p:cNvPr id="80900" name="Google Shape;487;g5529a3b684_0_543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80901" name="Google Shape;488;g5529a3b684_0_543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80902" name="Google Shape;489;g5529a3b684_0_543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Google Shape;497;g5529a3b684_0_570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8C3A6C2A-23FF-4FB8-986C-A61DEB9B9CCE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33</a:t>
            </a:fld>
            <a:endParaRPr lang="en-US" sz="1700"/>
          </a:p>
        </p:txBody>
      </p:sp>
      <p:sp>
        <p:nvSpPr>
          <p:cNvPr id="81923" name="Google Shape;498;g5529a3b684_0_570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251AEACD-19E9-4FF5-B219-47F4032D0C82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33</a:t>
            </a:fld>
            <a:endParaRPr lang="en-US" sz="1700"/>
          </a:p>
        </p:txBody>
      </p:sp>
      <p:sp>
        <p:nvSpPr>
          <p:cNvPr id="81924" name="Google Shape;499;g5529a3b684_0_570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81925" name="Google Shape;500;g5529a3b684_0_570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81926" name="Google Shape;501;g5529a3b684_0_570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Google Shape;509;g5529a3b684_0_585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B08A6E43-B975-465F-BB67-A99A3149BA17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34</a:t>
            </a:fld>
            <a:endParaRPr lang="en-US" sz="1700"/>
          </a:p>
        </p:txBody>
      </p:sp>
      <p:sp>
        <p:nvSpPr>
          <p:cNvPr id="82947" name="Google Shape;510;g5529a3b684_0_585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4E1B7F38-206F-4756-B2C7-0AA0373935BF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34</a:t>
            </a:fld>
            <a:endParaRPr lang="en-US" sz="1700"/>
          </a:p>
        </p:txBody>
      </p:sp>
      <p:sp>
        <p:nvSpPr>
          <p:cNvPr id="82948" name="Google Shape;511;g5529a3b684_0_585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82949" name="Google Shape;512;g5529a3b684_0_585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82950" name="Google Shape;513;g5529a3b684_0_585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Google Shape;521;g54989c1223_0_12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B72ED21D-B09D-450D-9CF0-E3253ED7272B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35</a:t>
            </a:fld>
            <a:endParaRPr lang="en-US" sz="1700"/>
          </a:p>
        </p:txBody>
      </p:sp>
      <p:sp>
        <p:nvSpPr>
          <p:cNvPr id="83971" name="Google Shape;522;g54989c1223_0_12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78311B4C-FF02-4C2E-AF6D-1429727098F0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35</a:t>
            </a:fld>
            <a:endParaRPr lang="en-US" sz="1700"/>
          </a:p>
        </p:txBody>
      </p:sp>
      <p:sp>
        <p:nvSpPr>
          <p:cNvPr id="83972" name="Google Shape;523;g54989c1223_0_12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83973" name="Google Shape;524;g54989c1223_0_12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83974" name="Google Shape;525;g54989c1223_0_12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Google Shape;255;g6ad14e0c7f_0_65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073FC47C-0BB9-4298-A004-A630C88BFBB0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4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0419" name="Google Shape;256;g6ad14e0c7f_0_65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1947C7C1-29CA-4350-B8E7-7F469900569A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4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0420" name="Google Shape;257;g6ad14e0c7f_0_65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0421" name="Google Shape;258;g6ad14e0c7f_0_65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 smtClean="0"/>
          </a:p>
        </p:txBody>
      </p:sp>
      <p:sp>
        <p:nvSpPr>
          <p:cNvPr id="60422" name="Google Shape;259;g6ad14e0c7f_0_65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Google Shape;267;g5529a3b684_0_429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96E3AEAA-525B-4C76-947A-50E3152F21DB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en-US" sz="1700"/>
          </a:p>
        </p:txBody>
      </p:sp>
      <p:sp>
        <p:nvSpPr>
          <p:cNvPr id="61443" name="Google Shape;268;g5529a3b684_0_429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AED4D94C-5A7B-42E3-9216-F8A162B9480F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en-US" sz="1700"/>
          </a:p>
        </p:txBody>
      </p:sp>
      <p:sp>
        <p:nvSpPr>
          <p:cNvPr id="61444" name="Google Shape;269;g5529a3b684_0_429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61445" name="Google Shape;270;g5529a3b684_0_429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46" name="Google Shape;271;g5529a3b684_0_429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279;g5529a3b684_0_468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F5761CD2-1F38-4812-82FE-3817FBA28023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lang="en-US" sz="1700"/>
          </a:p>
        </p:txBody>
      </p:sp>
      <p:sp>
        <p:nvSpPr>
          <p:cNvPr id="62467" name="Google Shape;280;g5529a3b684_0_468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FEE126E5-1C6A-40AE-BE6A-EB4A66EF9BB2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lang="en-US" sz="1700"/>
          </a:p>
        </p:txBody>
      </p:sp>
      <p:sp>
        <p:nvSpPr>
          <p:cNvPr id="62468" name="Google Shape;281;g5529a3b684_0_468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62469" name="Google Shape;282;g5529a3b684_0_468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2470" name="Google Shape;283;g5529a3b684_0_468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Google Shape;291;g6ad14e0c7f_0_130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BB2A0440-95B0-470F-99B6-D499366B95BC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7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3491" name="Google Shape;292;g6ad14e0c7f_0_130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48977763-AB77-4916-BB96-ECA9FC8BF394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7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3492" name="Google Shape;293;g6ad14e0c7f_0_130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3493" name="Google Shape;294;g6ad14e0c7f_0_130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 smtClean="0"/>
          </a:p>
        </p:txBody>
      </p:sp>
      <p:sp>
        <p:nvSpPr>
          <p:cNvPr id="63494" name="Google Shape;295;g6ad14e0c7f_0_130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304;g5529a3b684_0_480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A5D34049-4BC9-4AAF-8FDF-C733AC7B3BE6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8</a:t>
            </a:fld>
            <a:endParaRPr lang="en-US" sz="1700"/>
          </a:p>
        </p:txBody>
      </p:sp>
      <p:sp>
        <p:nvSpPr>
          <p:cNvPr id="64515" name="Google Shape;305;g5529a3b684_0_480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524D2DBC-5402-4611-8640-2B99DC0B6176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8</a:t>
            </a:fld>
            <a:endParaRPr lang="en-US" sz="1700"/>
          </a:p>
        </p:txBody>
      </p:sp>
      <p:sp>
        <p:nvSpPr>
          <p:cNvPr id="64516" name="Google Shape;306;g5529a3b684_0_480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64517" name="Google Shape;307;g5529a3b684_0_480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4518" name="Google Shape;308;g5529a3b684_0_480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Google Shape;328;g5529a3b684_0_492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D7F97D47-402D-482D-BDCF-A3576735016A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9</a:t>
            </a:fld>
            <a:endParaRPr lang="en-US" sz="1700"/>
          </a:p>
        </p:txBody>
      </p:sp>
      <p:sp>
        <p:nvSpPr>
          <p:cNvPr id="66563" name="Google Shape;329;g5529a3b684_0_492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60D2CFAF-B1CD-48CC-A831-80393569E29E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9</a:t>
            </a:fld>
            <a:endParaRPr lang="en-US" sz="1700"/>
          </a:p>
        </p:txBody>
      </p:sp>
      <p:sp>
        <p:nvSpPr>
          <p:cNvPr id="66564" name="Google Shape;330;g5529a3b684_0_492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66565" name="Google Shape;331;g5529a3b684_0_492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6566" name="Google Shape;332;g5529a3b684_0_492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 smtClean="0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85BAB2-D8B7-4E09-AC32-4D900FDFEF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36E76-CF72-44D7-B581-43174809E3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700E3-C2C9-47B8-A465-B374D102F2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849688" y="6397625"/>
            <a:ext cx="1443037" cy="382588"/>
            <a:chOff x="2458" y="4063"/>
            <a:chExt cx="909" cy="241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462" y="4063"/>
              <a:ext cx="902" cy="192"/>
              <a:chOff x="2462" y="4063"/>
              <a:chExt cx="902" cy="192"/>
            </a:xfrm>
          </p:grpSpPr>
          <p:pic>
            <p:nvPicPr>
              <p:cNvPr id="11" name="Picture 6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462" y="4098"/>
                <a:ext cx="13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Rectangle 7"/>
              <p:cNvSpPr>
                <a:spLocks noChangeArrowheads="1"/>
              </p:cNvSpPr>
              <p:nvPr/>
            </p:nvSpPr>
            <p:spPr bwMode="auto">
              <a:xfrm>
                <a:off x="2615" y="4063"/>
                <a:ext cx="74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2000">
                    <a:latin typeface="Garamond" pitchFamily="18" charset="0"/>
                  </a:rPr>
                  <a:t>Washington</a:t>
                </a:r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2458" y="4246"/>
              <a:ext cx="909" cy="58"/>
              <a:chOff x="2458" y="4246"/>
              <a:chExt cx="909" cy="58"/>
            </a:xfrm>
          </p:grpSpPr>
          <p:sp>
            <p:nvSpPr>
              <p:cNvPr id="7" name="Rectangle 9"/>
              <p:cNvSpPr>
                <a:spLocks noChangeArrowheads="1"/>
              </p:cNvSpPr>
              <p:nvPr/>
            </p:nvSpPr>
            <p:spPr bwMode="auto">
              <a:xfrm>
                <a:off x="2458" y="4246"/>
                <a:ext cx="909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600">
                    <a:latin typeface="Garamond" pitchFamily="18" charset="0"/>
                  </a:rPr>
                  <a:t>WASHINGTON UNIVERSITY IN ST LOUIS</a:t>
                </a:r>
              </a:p>
            </p:txBody>
          </p:sp>
          <p:grpSp>
            <p:nvGrpSpPr>
              <p:cNvPr id="8" name="Group 10"/>
              <p:cNvGrpSpPr>
                <a:grpSpLocks/>
              </p:cNvGrpSpPr>
              <p:nvPr/>
            </p:nvGrpSpPr>
            <p:grpSpPr bwMode="auto">
              <a:xfrm>
                <a:off x="2463" y="4246"/>
                <a:ext cx="897" cy="58"/>
                <a:chOff x="2463" y="4246"/>
                <a:chExt cx="897" cy="58"/>
              </a:xfrm>
            </p:grpSpPr>
            <p:sp>
              <p:nvSpPr>
                <p:cNvPr id="9" name="Line 11"/>
                <p:cNvSpPr>
                  <a:spLocks noChangeShapeType="1"/>
                </p:cNvSpPr>
                <p:nvPr/>
              </p:nvSpPr>
              <p:spPr bwMode="auto">
                <a:xfrm>
                  <a:off x="2463" y="4304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" name="Line 12"/>
                <p:cNvSpPr>
                  <a:spLocks noChangeShapeType="1"/>
                </p:cNvSpPr>
                <p:nvPr/>
              </p:nvSpPr>
              <p:spPr bwMode="auto">
                <a:xfrm>
                  <a:off x="2463" y="4246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181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817563"/>
            <a:ext cx="7848600" cy="169703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5281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8079E-C927-40FD-953A-F667A59FCA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F1F4C-0684-48AE-869E-00146188F7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6C254-A62C-400F-9970-402B1EBC25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9EB81-1914-4FE5-BD28-1C760FAE72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2258-756E-439F-98B6-FFBAFCF0FF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B1402D-D165-4522-8B53-C26F7BDA98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E95B15-224B-4580-A746-CAF8EA33F3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555DF6-B016-4DEE-9EF0-5EB2A7653D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FontTx/>
              <a:buNone/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400"/>
            </a:lvl1pPr>
          </a:lstStyle>
          <a:p>
            <a:pPr>
              <a:defRPr/>
            </a:pPr>
            <a:fld id="{1BA2CC31-1C6A-4D74-9DD2-3A8ECE04D7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3" r:id="rId1"/>
    <p:sldLayoutId id="2147484184" r:id="rId2"/>
    <p:sldLayoutId id="2147484185" r:id="rId3"/>
    <p:sldLayoutId id="2147484186" r:id="rId4"/>
    <p:sldLayoutId id="2147484187" r:id="rId5"/>
    <p:sldLayoutId id="2147484188" r:id="rId6"/>
    <p:sldLayoutId id="2147484189" r:id="rId7"/>
    <p:sldLayoutId id="2147484190" r:id="rId8"/>
    <p:sldLayoutId id="2147484191" r:id="rId9"/>
    <p:sldLayoutId id="2147484192" r:id="rId10"/>
    <p:sldLayoutId id="214748419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76200"/>
            <a:ext cx="77724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650" y="1141413"/>
            <a:ext cx="8389938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CC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6600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09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Google Shape;128;p27"/>
          <p:cNvSpPr/>
          <p:nvPr/>
        </p:nvSpPr>
        <p:spPr>
          <a:xfrm>
            <a:off x="258763" y="1335088"/>
            <a:ext cx="8394700" cy="1484312"/>
          </a:xfrm>
          <a:prstGeom prst="rect">
            <a:avLst/>
          </a:prstGeom>
          <a:noFill/>
          <a:ln>
            <a:noFill/>
          </a:ln>
        </p:spPr>
        <p:txBody>
          <a:bodyPr spcFirstLastPara="1" lIns="0" tIns="239025" rIns="0" bIns="0" anchor="ctr"/>
          <a:lstStyle/>
          <a:p>
            <a:pPr algn="ctr">
              <a:lnSpc>
                <a:spcPct val="72000"/>
              </a:lnSpc>
              <a:buFontTx/>
              <a:buNone/>
              <a:defRPr/>
            </a:pP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Programare</a:t>
            </a:r>
            <a:r>
              <a:rPr lang="en-US" sz="4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orientat</a:t>
            </a:r>
            <a:r>
              <a:rPr lang="ro-RO" altLang="ro-RO" sz="4000" b="1" dirty="0">
                <a:latin typeface="+mn-lt"/>
              </a:rPr>
              <a:t>ă</a:t>
            </a:r>
            <a:r>
              <a:rPr lang="en-US" sz="4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pe</a:t>
            </a:r>
            <a:r>
              <a:rPr lang="en-US" sz="4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obiecte</a:t>
            </a:r>
            <a:endParaRPr sz="1800" dirty="0">
              <a:latin typeface="+mn-lt"/>
            </a:endParaRPr>
          </a:p>
          <a:p>
            <a:pPr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1800" dirty="0">
              <a:latin typeface="+mn-lt"/>
            </a:endParaRPr>
          </a:p>
          <a:p>
            <a:pPr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- </a:t>
            </a:r>
            <a:r>
              <a:rPr lang="en-US" sz="26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suport</a:t>
            </a:r>
            <a:r>
              <a:rPr lang="en-US" sz="26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curs -</a:t>
            </a:r>
            <a:endParaRPr sz="1800" dirty="0">
              <a:latin typeface="+mn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286000" y="3048000"/>
            <a:ext cx="6503988" cy="3429000"/>
            <a:chOff x="2355850" y="3124200"/>
            <a:chExt cx="6503988" cy="3429000"/>
          </a:xfrm>
        </p:grpSpPr>
        <p:sp>
          <p:nvSpPr>
            <p:cNvPr id="12" name="Google Shape;126;p27"/>
            <p:cNvSpPr/>
            <p:nvPr/>
          </p:nvSpPr>
          <p:spPr>
            <a:xfrm>
              <a:off x="5410200" y="3124200"/>
              <a:ext cx="3449638" cy="7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0" tIns="0" rIns="0" bIns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4000"/>
                </a:lnSpc>
                <a:buNone/>
                <a:defRPr/>
              </a:pPr>
              <a:r>
                <a:rPr lang="en-US" sz="26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Andrei P</a:t>
              </a:r>
              <a:r>
                <a:rPr lang="ro-RO" altLang="ro-RO" sz="2600" b="1" dirty="0" smtClean="0">
                  <a:cs typeface="Arial" pitchFamily="34" charset="0"/>
                </a:rPr>
                <a:t>ă</a:t>
              </a:r>
              <a:r>
                <a:rPr lang="en-US" altLang="ro-RO" sz="2600" b="1" dirty="0" smtClean="0">
                  <a:cs typeface="Arial" pitchFamily="34" charset="0"/>
                </a:rPr>
                <a:t>un</a:t>
              </a:r>
            </a:p>
            <a:p>
              <a:pPr algn="ctr">
                <a:lnSpc>
                  <a:spcPct val="104000"/>
                </a:lnSpc>
                <a:buNone/>
                <a:defRPr/>
              </a:pPr>
              <a:r>
                <a:rPr lang="en-US" sz="2600" b="1" dirty="0" err="1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Anca</a:t>
              </a:r>
              <a:r>
                <a:rPr lang="en-US" sz="26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6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Dobrov</a:t>
              </a:r>
              <a:r>
                <a:rPr lang="ro-RO" altLang="ro-RO" sz="2600" b="1" dirty="0">
                  <a:latin typeface="+mn-lt"/>
                  <a:cs typeface="Arial" pitchFamily="34" charset="0"/>
                </a:rPr>
                <a:t>ăț</a:t>
              </a:r>
              <a:endParaRPr sz="1800" dirty="0">
                <a:latin typeface="+mn-lt"/>
                <a:cs typeface="Arial" pitchFamily="34" charset="0"/>
              </a:endParaRPr>
            </a:p>
          </p:txBody>
        </p:sp>
        <p:sp>
          <p:nvSpPr>
            <p:cNvPr id="13" name="Google Shape;129;p27"/>
            <p:cNvSpPr txBox="1"/>
            <p:nvPr/>
          </p:nvSpPr>
          <p:spPr>
            <a:xfrm>
              <a:off x="2355850" y="4919663"/>
              <a:ext cx="4044950" cy="1633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90000" tIns="45000" rIns="90000" bIns="4500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 </a:t>
              </a: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universitar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2022 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–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20</a:t>
              </a:r>
              <a:r>
                <a:rPr lang="en-US" sz="2000" b="1" dirty="0" smtClean="0">
                  <a:latin typeface="+mn-lt"/>
                  <a:cs typeface="Arial" pitchFamily="34" charset="0"/>
                </a:rPr>
                <a:t>23</a:t>
              </a:r>
              <a:endParaRPr sz="2000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Semestrul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II</a:t>
              </a:r>
              <a:endParaRPr sz="2000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buSzPts val="2400"/>
                <a:buNone/>
                <a:defRPr/>
              </a:pP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Seriile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13, 14</a:t>
              </a:r>
              <a:r>
                <a:rPr lang="ro-RO" altLang="ro-RO" sz="2000" b="1" dirty="0" smtClean="0">
                  <a:latin typeface="+mn-lt"/>
                  <a:cs typeface="Arial" pitchFamily="34" charset="0"/>
                </a:rPr>
                <a:t> </a:t>
              </a:r>
              <a:r>
                <a:rPr lang="ro-RO" altLang="ro-RO" sz="2000" b="1" dirty="0">
                  <a:latin typeface="+mn-lt"/>
                  <a:cs typeface="Arial" pitchFamily="34" charset="0"/>
                </a:rPr>
                <a:t>şi </a:t>
              </a:r>
              <a:r>
                <a:rPr lang="en-US" altLang="ro-RO" sz="2000" b="1" dirty="0" smtClean="0">
                  <a:latin typeface="+mn-lt"/>
                  <a:cs typeface="Arial" pitchFamily="34" charset="0"/>
                </a:rPr>
                <a:t>15</a:t>
              </a:r>
              <a:endParaRPr sz="2000" b="1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  <a:defRPr/>
              </a:pPr>
              <a:endParaRPr sz="2000" b="1" dirty="0">
                <a:solidFill>
                  <a:srgbClr val="000000"/>
                </a:solidFill>
                <a:latin typeface="+mn-lt"/>
                <a:ea typeface="Arial"/>
                <a:cs typeface="Arial" pitchFamily="34" charset="0"/>
                <a:sym typeface="Arial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Curs 6</a:t>
              </a:r>
              <a:endParaRPr sz="2000" dirty="0">
                <a:latin typeface="+mn-lt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Google Shape;348;p3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457200" y="1143000"/>
            <a:ext cx="5562600" cy="36004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Baza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a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f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a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 </a:t>
            </a:r>
            <a:r>
              <a:rPr lang="en-US" sz="1800" dirty="0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/// a </a:t>
            </a:r>
            <a:r>
              <a:rPr lang="en-US" sz="1800" dirty="0" err="1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este</a:t>
            </a:r>
            <a:r>
              <a:rPr lang="en-US" sz="1800" dirty="0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privat</a:t>
            </a:r>
            <a:r>
              <a:rPr lang="en-US" sz="1800" dirty="0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dar</a:t>
            </a:r>
            <a:r>
              <a:rPr lang="en-US" sz="1800" dirty="0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accesibil</a:t>
            </a:r>
            <a:r>
              <a:rPr lang="en-US" sz="1800" dirty="0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 in </a:t>
            </a:r>
            <a:r>
              <a:rPr lang="en-US" sz="1800" dirty="0" err="1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clasa</a:t>
            </a:r>
            <a:endParaRPr lang="en-US" sz="18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private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g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a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buFontTx/>
              <a:buNone/>
              <a:defRPr/>
            </a:pPr>
            <a:endParaRPr lang="en-US" sz="18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Derivata1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protected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Baza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h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a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/// a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este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privat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,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inaccesibil</a:t>
            </a:r>
            <a:endParaRPr lang="en-US" sz="1800" dirty="0">
              <a:solidFill>
                <a:srgbClr val="3F5FBF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029200" y="2217738"/>
            <a:ext cx="3810000" cy="35464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endParaRPr lang="en-US" sz="18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Derivata2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Derivata1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z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a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buFontTx/>
              <a:buNone/>
              <a:defRPr/>
            </a:pPr>
            <a:endParaRPr lang="en-US" sz="18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Baza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ob1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///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&lt;&lt;ob1.a; /* a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este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privat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deci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am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acces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 el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doar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din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Baza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*/</a:t>
            </a:r>
            <a:endParaRPr lang="en-US" sz="1800" dirty="0">
              <a:solidFill>
                <a:srgbClr val="3F5FBF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9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447;p45"/>
          <p:cNvSpPr>
            <a:spLocks noChangeArrowheads="1"/>
          </p:cNvSpPr>
          <p:nvPr/>
        </p:nvSpPr>
        <p:spPr bwMode="auto">
          <a:xfrm>
            <a:off x="8442721" y="6407233"/>
            <a:ext cx="567360" cy="36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4CF71F2-A3EA-4176-A44D-EAC8601674D5}" type="slidenum">
              <a:rPr lang="en-US" sz="14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11</a:t>
            </a:fld>
            <a:endParaRPr lang="en-US" sz="1600"/>
          </a:p>
        </p:txBody>
      </p:sp>
      <p:sp>
        <p:nvSpPr>
          <p:cNvPr id="32771" name="Google Shape;448;p45"/>
          <p:cNvSpPr>
            <a:spLocks noChangeArrowheads="1"/>
          </p:cNvSpPr>
          <p:nvPr/>
        </p:nvSpPr>
        <p:spPr bwMode="auto">
          <a:xfrm>
            <a:off x="76321" y="76329"/>
            <a:ext cx="4570560" cy="59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600" b="1"/>
              <a:t>Facultatea de Matematică şi Informatică</a:t>
            </a:r>
            <a:r>
              <a:rPr lang="en-US" sz="1600" b="1"/>
              <a:t> Universitatea din Bucureşti</a:t>
            </a:r>
            <a:endParaRPr lang="en-US" sz="1600"/>
          </a:p>
        </p:txBody>
      </p:sp>
      <p:pic>
        <p:nvPicPr>
          <p:cNvPr id="32772" name="Google Shape;449;p4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87840" y="76328"/>
            <a:ext cx="802080" cy="7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3" name="Google Shape;450;p45"/>
          <p:cNvSpPr>
            <a:spLocks noChangeArrowheads="1"/>
          </p:cNvSpPr>
          <p:nvPr/>
        </p:nvSpPr>
        <p:spPr bwMode="auto">
          <a:xfrm>
            <a:off x="2106721" y="750319"/>
            <a:ext cx="5025600" cy="40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1800" b="1" dirty="0" err="1" smtClean="0"/>
              <a:t>Moştenirea</a:t>
            </a:r>
            <a:r>
              <a:rPr lang="en-US" sz="1800" b="1" dirty="0" smtClean="0"/>
              <a:t> </a:t>
            </a:r>
            <a:r>
              <a:rPr lang="en-US" sz="1800" b="1" dirty="0"/>
              <a:t>in C++</a:t>
            </a:r>
          </a:p>
        </p:txBody>
      </p:sp>
      <p:grpSp>
        <p:nvGrpSpPr>
          <p:cNvPr id="32774" name="Group 9"/>
          <p:cNvGrpSpPr>
            <a:grpSpLocks/>
          </p:cNvGrpSpPr>
          <p:nvPr/>
        </p:nvGrpSpPr>
        <p:grpSpPr bwMode="auto">
          <a:xfrm>
            <a:off x="249120" y="1137720"/>
            <a:ext cx="8760960" cy="5402008"/>
            <a:chOff x="273918" y="1189037"/>
            <a:chExt cx="9659707" cy="5955487"/>
          </a:xfrm>
        </p:grpSpPr>
        <p:sp>
          <p:nvSpPr>
            <p:cNvPr id="32775" name="Google Shape;451;p45"/>
            <p:cNvSpPr txBox="1">
              <a:spLocks noChangeArrowheads="1"/>
            </p:cNvSpPr>
            <p:nvPr/>
          </p:nvSpPr>
          <p:spPr bwMode="auto">
            <a:xfrm>
              <a:off x="273918" y="1189037"/>
              <a:ext cx="4045518" cy="59554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/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class</a:t>
              </a:r>
              <a:r>
                <a:rPr lang="en-US" sz="1800"/>
                <a:t> Baza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public</a:t>
              </a:r>
              <a:r>
                <a:rPr lang="en-US" sz="1800">
                  <a:solidFill>
                    <a:srgbClr val="E34ADC"/>
                  </a:solidFill>
                </a:rPr>
                <a:t>:</a:t>
              </a:r>
              <a:r>
                <a:rPr lang="en-US" sz="1800"/>
                <a:t>     </a:t>
              </a:r>
              <a:r>
                <a:rPr lang="en-US" sz="1800" b="1">
                  <a:solidFill>
                    <a:srgbClr val="800000"/>
                  </a:solidFill>
                </a:rPr>
                <a:t>void</a:t>
              </a:r>
              <a:r>
                <a:rPr lang="en-US" sz="1800"/>
                <a:t> f</a:t>
              </a:r>
              <a:r>
                <a:rPr lang="en-US" sz="1800">
                  <a:solidFill>
                    <a:srgbClr val="808030"/>
                  </a:solidFill>
                </a:rPr>
                <a:t>()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 b="1">
                  <a:solidFill>
                    <a:srgbClr val="603000"/>
                  </a:solidFill>
                </a:rPr>
                <a:t>cout</a:t>
              </a:r>
              <a:r>
                <a:rPr lang="en-US" sz="1800">
                  <a:solidFill>
                    <a:srgbClr val="808030"/>
                  </a:solidFill>
                </a:rPr>
                <a:t>&lt;&lt;</a:t>
              </a:r>
              <a:r>
                <a:rPr lang="en-US" sz="1800"/>
                <a:t>”B”</a:t>
              </a:r>
              <a:r>
                <a:rPr lang="en-US" sz="1800">
                  <a:solidFill>
                    <a:srgbClr val="800080"/>
                  </a:solidFill>
                </a:rPr>
                <a:t>;}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>
                  <a:solidFill>
                    <a:srgbClr val="800080"/>
                  </a:solidFill>
                </a:rPr>
                <a:t>};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class</a:t>
              </a:r>
              <a:r>
                <a:rPr lang="en-US" sz="1800"/>
                <a:t> Derivata </a:t>
              </a:r>
              <a:r>
                <a:rPr lang="en-US" sz="1800">
                  <a:solidFill>
                    <a:srgbClr val="800080"/>
                  </a:solidFill>
                </a:rPr>
                <a:t>:</a:t>
              </a:r>
              <a:r>
                <a:rPr lang="en-US" sz="1800"/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public</a:t>
              </a:r>
              <a:r>
                <a:rPr lang="en-US" sz="1800" b="1"/>
                <a:t> </a:t>
              </a:r>
              <a:r>
                <a:rPr lang="en-US" sz="1800"/>
                <a:t>Baza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/>
                <a:t>  </a:t>
              </a:r>
              <a:r>
                <a:rPr lang="en-US" sz="1800">
                  <a:solidFill>
                    <a:srgbClr val="800080"/>
                  </a:solidFill>
                </a:rPr>
                <a:t>};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int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400000"/>
                  </a:solidFill>
                </a:rPr>
                <a:t>main</a:t>
              </a:r>
              <a:r>
                <a:rPr lang="en-US" sz="1800">
                  <a:solidFill>
                    <a:srgbClr val="808030"/>
                  </a:solidFill>
                </a:rPr>
                <a:t>()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/>
                <a:t>  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      Derivata ob1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      ob1</a:t>
              </a:r>
              <a:r>
                <a:rPr lang="en-US" sz="1800">
                  <a:solidFill>
                    <a:srgbClr val="808030"/>
                  </a:solidFill>
                </a:rPr>
                <a:t>.</a:t>
              </a:r>
              <a:r>
                <a:rPr lang="en-US" sz="1800"/>
                <a:t>f</a:t>
              </a:r>
              <a:r>
                <a:rPr lang="en-US" sz="1800">
                  <a:solidFill>
                    <a:srgbClr val="808030"/>
                  </a:solidFill>
                </a:rPr>
                <a:t>(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8030"/>
                  </a:solidFill>
                </a:rPr>
                <a:t>)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/>
                <a:t>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>
                  <a:solidFill>
                    <a:srgbClr val="800080"/>
                  </a:solidFill>
                </a:rPr>
                <a:t>}</a:t>
              </a:r>
              <a:endParaRPr lang="en-US" sz="1800"/>
            </a:p>
            <a:p>
              <a:pPr>
                <a:buClr>
                  <a:srgbClr val="000000"/>
                </a:buClr>
                <a:buSzPts val="2000"/>
                <a:buFont typeface="Arial" charset="0"/>
                <a:buNone/>
              </a:pPr>
              <a:endParaRPr lang="en-US" sz="1800"/>
            </a:p>
            <a:p>
              <a:pPr>
                <a:buClr>
                  <a:srgbClr val="000000"/>
                </a:buClr>
                <a:buSzPts val="2000"/>
                <a:buFont typeface="Arial" charset="0"/>
                <a:buNone/>
              </a:pPr>
              <a:r>
                <a:rPr lang="en-US" sz="1800"/>
                <a:t>Obs. Funcţia f( ) este accesibila din derivata;</a:t>
              </a:r>
            </a:p>
            <a:p>
              <a:pPr>
                <a:buClr>
                  <a:srgbClr val="000000"/>
                </a:buClr>
                <a:buSzPts val="2000"/>
                <a:buFont typeface="Arial" charset="0"/>
                <a:buChar char="-"/>
              </a:pPr>
              <a:r>
                <a:rPr lang="en-US" sz="1800"/>
                <a:t>modificatorul de acces la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moştenire este “public”, deci f( ) ramane “public” si in Derivata, deci este accesibil la apelul din main().</a:t>
              </a:r>
            </a:p>
            <a:p>
              <a:pPr>
                <a:buClr>
                  <a:srgbClr val="000000"/>
                </a:buClr>
                <a:buSzPts val="2000"/>
                <a:buFont typeface="Arial" charset="0"/>
                <a:buNone/>
              </a:pPr>
              <a:endParaRPr lang="en-US" sz="1800"/>
            </a:p>
          </p:txBody>
        </p:sp>
        <p:sp>
          <p:nvSpPr>
            <p:cNvPr id="32776" name="Google Shape;452;p45"/>
            <p:cNvSpPr txBox="1">
              <a:spLocks noChangeArrowheads="1"/>
            </p:cNvSpPr>
            <p:nvPr/>
          </p:nvSpPr>
          <p:spPr bwMode="auto">
            <a:xfrm>
              <a:off x="4770350" y="1189037"/>
              <a:ext cx="5163275" cy="5868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/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class</a:t>
              </a:r>
              <a:r>
                <a:rPr lang="en-US" sz="1800"/>
                <a:t> Baza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public</a:t>
              </a:r>
              <a:r>
                <a:rPr lang="en-US" sz="1800">
                  <a:solidFill>
                    <a:srgbClr val="E34ADC"/>
                  </a:solidFill>
                </a:rPr>
                <a:t>:</a:t>
              </a:r>
              <a:r>
                <a:rPr lang="en-US" sz="1800"/>
                <a:t>     </a:t>
              </a:r>
              <a:r>
                <a:rPr lang="en-US" sz="1800" b="1">
                  <a:solidFill>
                    <a:srgbClr val="800000"/>
                  </a:solidFill>
                </a:rPr>
                <a:t>void</a:t>
              </a:r>
              <a:r>
                <a:rPr lang="en-US" sz="1800"/>
                <a:t> f</a:t>
              </a:r>
              <a:r>
                <a:rPr lang="en-US" sz="1800">
                  <a:solidFill>
                    <a:srgbClr val="808030"/>
                  </a:solidFill>
                </a:rPr>
                <a:t>()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 b="1">
                  <a:solidFill>
                    <a:srgbClr val="603000"/>
                  </a:solidFill>
                </a:rPr>
                <a:t>cout</a:t>
              </a:r>
              <a:r>
                <a:rPr lang="en-US" sz="1800">
                  <a:solidFill>
                    <a:srgbClr val="808030"/>
                  </a:solidFill>
                </a:rPr>
                <a:t>&lt;&lt;</a:t>
              </a:r>
              <a:r>
                <a:rPr lang="en-US" sz="1800"/>
                <a:t>”B”</a:t>
              </a:r>
              <a:r>
                <a:rPr lang="en-US" sz="1800">
                  <a:solidFill>
                    <a:srgbClr val="800080"/>
                  </a:solidFill>
                </a:rPr>
                <a:t>;}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>
                  <a:solidFill>
                    <a:srgbClr val="800080"/>
                  </a:solidFill>
                </a:rPr>
                <a:t>};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class</a:t>
              </a:r>
              <a:r>
                <a:rPr lang="en-US" sz="1800"/>
                <a:t> Derivata </a:t>
              </a:r>
              <a:r>
                <a:rPr lang="en-US" sz="1800">
                  <a:solidFill>
                    <a:srgbClr val="800080"/>
                  </a:solidFill>
                </a:rPr>
                <a:t>:</a:t>
              </a:r>
              <a:r>
                <a:rPr lang="en-US" sz="1800"/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private </a:t>
              </a:r>
              <a:r>
                <a:rPr lang="en-US" sz="1800" b="1" i="1">
                  <a:solidFill>
                    <a:srgbClr val="800000"/>
                  </a:solidFill>
                </a:rPr>
                <a:t>sau</a:t>
              </a:r>
              <a:r>
                <a:rPr lang="en-US" sz="1800" b="1">
                  <a:solidFill>
                    <a:srgbClr val="800000"/>
                  </a:solidFill>
                </a:rPr>
                <a:t> protected</a:t>
              </a:r>
              <a:r>
                <a:rPr lang="en-US" sz="1800">
                  <a:solidFill>
                    <a:srgbClr val="800000"/>
                  </a:solidFill>
                </a:rPr>
                <a:t> </a:t>
              </a:r>
              <a:r>
                <a:rPr lang="en-US" sz="1800"/>
                <a:t>Baza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/>
                <a:t>  </a:t>
              </a:r>
              <a:r>
                <a:rPr lang="en-US" sz="1800">
                  <a:solidFill>
                    <a:srgbClr val="800080"/>
                  </a:solidFill>
                </a:rPr>
                <a:t>};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int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400000"/>
                  </a:solidFill>
                </a:rPr>
                <a:t>main</a:t>
              </a:r>
              <a:r>
                <a:rPr lang="en-US" sz="1800">
                  <a:solidFill>
                    <a:srgbClr val="808030"/>
                  </a:solidFill>
                </a:rPr>
                <a:t>()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/>
                <a:t>  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      Derivata ob1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      ob1</a:t>
              </a:r>
              <a:r>
                <a:rPr lang="en-US" sz="1800">
                  <a:solidFill>
                    <a:srgbClr val="808030"/>
                  </a:solidFill>
                </a:rPr>
                <a:t>.</a:t>
              </a:r>
              <a:r>
                <a:rPr lang="en-US" sz="1800"/>
                <a:t>f</a:t>
              </a:r>
              <a:r>
                <a:rPr lang="en-US" sz="1800">
                  <a:solidFill>
                    <a:srgbClr val="808030"/>
                  </a:solidFill>
                </a:rPr>
                <a:t>(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8030"/>
                  </a:solidFill>
                </a:rPr>
                <a:t>)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/>
                <a:t> // inaccesibil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>
                  <a:solidFill>
                    <a:srgbClr val="800080"/>
                  </a:solidFill>
                </a:rPr>
                <a:t>}</a:t>
              </a:r>
              <a:endParaRPr lang="en-US" sz="1800"/>
            </a:p>
            <a:p>
              <a:pPr>
                <a:buClr>
                  <a:srgbClr val="000000"/>
                </a:buClr>
                <a:buSzPts val="2000"/>
                <a:buFont typeface="Arial" charset="0"/>
                <a:buNone/>
              </a:pPr>
              <a:endParaRPr lang="en-US" sz="1800"/>
            </a:p>
            <a:p>
              <a:pPr>
                <a:buClr>
                  <a:srgbClr val="000000"/>
                </a:buClr>
                <a:buSzPts val="2000"/>
                <a:buFont typeface="Arial" charset="0"/>
                <a:buChar char="-"/>
              </a:pPr>
              <a:r>
                <a:rPr lang="en-US" sz="1800"/>
                <a:t>Daca modificatorul de acces la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moştenire este “private”, f( ) devine private in Derivata, deci inaccesibila in main.</a:t>
              </a:r>
            </a:p>
            <a:p>
              <a:pPr>
                <a:buClr>
                  <a:srgbClr val="000000"/>
                </a:buClr>
                <a:buSzPts val="2000"/>
                <a:buFont typeface="Arial" charset="0"/>
                <a:buChar char="-"/>
              </a:pPr>
              <a:r>
                <a:rPr lang="en-US" sz="1800"/>
                <a:t>Daca modificatorul de acces la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moştenire este “protected”, f( ) devine protected in Derivata, deci inaccesibila in main.</a:t>
              </a:r>
            </a:p>
            <a:p>
              <a:pPr>
                <a:buClr>
                  <a:srgbClr val="000000"/>
                </a:buClr>
                <a:buSzPts val="2000"/>
                <a:buFont typeface="Arial" charset="0"/>
                <a:buNone/>
              </a:pPr>
              <a:endParaRPr lang="en-US"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488266" y="2706989"/>
              <a:ext cx="2438743" cy="457259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None/>
                <a:defRPr/>
              </a:pPr>
              <a:endParaRPr lang="en-US" kern="0">
                <a:sym typeface="Arial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15624" y="2669767"/>
              <a:ext cx="838318" cy="457259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7523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Google Shape;497;p49"/>
          <p:cNvSpPr>
            <a:spLocks noChangeArrowheads="1"/>
          </p:cNvSpPr>
          <p:nvPr/>
        </p:nvSpPr>
        <p:spPr bwMode="auto">
          <a:xfrm>
            <a:off x="8442721" y="6407233"/>
            <a:ext cx="567360" cy="36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FDB4C17-7AB0-4049-A1F6-2E645A262F76}" type="slidenum">
              <a:rPr lang="en-US" sz="14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12</a:t>
            </a:fld>
            <a:endParaRPr lang="en-US" sz="1600"/>
          </a:p>
        </p:txBody>
      </p:sp>
      <p:sp>
        <p:nvSpPr>
          <p:cNvPr id="36867" name="Google Shape;498;p49"/>
          <p:cNvSpPr>
            <a:spLocks noChangeArrowheads="1"/>
          </p:cNvSpPr>
          <p:nvPr/>
        </p:nvSpPr>
        <p:spPr bwMode="auto">
          <a:xfrm>
            <a:off x="76321" y="76329"/>
            <a:ext cx="4570560" cy="59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600" b="1"/>
              <a:t>Facultatea de Matematică şi Informatică</a:t>
            </a:r>
            <a:r>
              <a:rPr lang="en-US" sz="1600" b="1"/>
              <a:t> Universitatea din Bucureşti</a:t>
            </a:r>
            <a:endParaRPr lang="en-US" sz="1600"/>
          </a:p>
        </p:txBody>
      </p:sp>
      <p:pic>
        <p:nvPicPr>
          <p:cNvPr id="36868" name="Google Shape;499;p4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87840" y="76328"/>
            <a:ext cx="802080" cy="7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9" name="Google Shape;500;p49"/>
          <p:cNvSpPr>
            <a:spLocks noChangeArrowheads="1"/>
          </p:cNvSpPr>
          <p:nvPr/>
        </p:nvSpPr>
        <p:spPr bwMode="auto">
          <a:xfrm>
            <a:off x="2106721" y="750319"/>
            <a:ext cx="5025600" cy="40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1800" b="1" dirty="0" err="1" smtClean="0"/>
              <a:t>Moştenirea</a:t>
            </a:r>
            <a:r>
              <a:rPr lang="en-US" sz="1800" b="1" dirty="0" smtClean="0"/>
              <a:t> </a:t>
            </a:r>
            <a:r>
              <a:rPr lang="en-US" sz="1800" b="1" dirty="0"/>
              <a:t>in C++</a:t>
            </a:r>
          </a:p>
        </p:txBody>
      </p:sp>
      <p:sp>
        <p:nvSpPr>
          <p:cNvPr id="36870" name="Rectangle 1"/>
          <p:cNvSpPr>
            <a:spLocks noChangeArrowheads="1"/>
          </p:cNvSpPr>
          <p:nvPr/>
        </p:nvSpPr>
        <p:spPr bwMode="auto">
          <a:xfrm>
            <a:off x="5450401" y="2589561"/>
            <a:ext cx="2577600" cy="127419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en-US" sz="1800" b="1">
                <a:solidFill>
                  <a:srgbClr val="800000"/>
                </a:solidFill>
                <a:cs typeface="Times New Roman" pitchFamily="18" charset="0"/>
              </a:rPr>
              <a:t>int</a:t>
            </a:r>
            <a:r>
              <a:rPr lang="en-US" sz="1800">
                <a:cs typeface="Times New Roman" pitchFamily="18" charset="0"/>
              </a:rPr>
              <a:t> </a:t>
            </a:r>
            <a:r>
              <a:rPr lang="en-US" sz="1800">
                <a:solidFill>
                  <a:srgbClr val="400000"/>
                </a:solidFill>
                <a:cs typeface="Times New Roman" pitchFamily="18" charset="0"/>
              </a:rPr>
              <a:t>main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()</a:t>
            </a:r>
            <a:r>
              <a:rPr lang="en-US" sz="1800"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{</a:t>
            </a:r>
            <a:r>
              <a:rPr lang="en-US" sz="1800">
                <a:cs typeface="Times New Roman" pitchFamily="18" charset="0"/>
              </a:rPr>
              <a:t>  </a:t>
            </a:r>
          </a:p>
          <a:p>
            <a:r>
              <a:rPr lang="en-US" sz="1800">
                <a:cs typeface="Times New Roman" pitchFamily="18" charset="0"/>
              </a:rPr>
              <a:t>      Derived2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1800">
                <a:cs typeface="Times New Roman" pitchFamily="18" charset="0"/>
              </a:rPr>
              <a:t>  </a:t>
            </a:r>
          </a:p>
          <a:p>
            <a:r>
              <a:rPr lang="en-US" sz="1800">
                <a:cs typeface="Times New Roman" pitchFamily="18" charset="0"/>
              </a:rPr>
              <a:t>      d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.set(</a:t>
            </a:r>
            <a:r>
              <a:rPr lang="en-US" sz="1800">
                <a:solidFill>
                  <a:srgbClr val="008C00"/>
                </a:solidFill>
                <a:cs typeface="Times New Roman" pitchFamily="18" charset="0"/>
              </a:rPr>
              <a:t>10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</a:p>
          <a:p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}</a:t>
            </a:r>
            <a:r>
              <a:rPr lang="en-US" sz="1100"/>
              <a:t> </a:t>
            </a:r>
            <a:endParaRPr lang="en-US" sz="1600"/>
          </a:p>
        </p:txBody>
      </p:sp>
      <p:grpSp>
        <p:nvGrpSpPr>
          <p:cNvPr id="36871" name="Group 10"/>
          <p:cNvGrpSpPr>
            <a:grpSpLocks/>
          </p:cNvGrpSpPr>
          <p:nvPr/>
        </p:nvGrpSpPr>
        <p:grpSpPr bwMode="auto">
          <a:xfrm>
            <a:off x="249121" y="1147801"/>
            <a:ext cx="5192640" cy="5461053"/>
            <a:chOff x="274638" y="1265237"/>
            <a:chExt cx="5724525" cy="6019800"/>
          </a:xfrm>
        </p:grpSpPr>
        <p:sp>
          <p:nvSpPr>
            <p:cNvPr id="36873" name="Google Shape;501;p49"/>
            <p:cNvSpPr txBox="1">
              <a:spLocks noChangeArrowheads="1"/>
            </p:cNvSpPr>
            <p:nvPr/>
          </p:nvSpPr>
          <p:spPr bwMode="auto">
            <a:xfrm>
              <a:off x="274638" y="1265237"/>
              <a:ext cx="5724525" cy="6019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/>
            <a:lstStyle/>
            <a:p>
              <a:pPr>
                <a:buClr>
                  <a:srgbClr val="000000"/>
                </a:buClr>
                <a:buNone/>
              </a:pPr>
              <a:r>
                <a:rPr lang="en-US" sz="1800" b="1" kern="0" dirty="0" err="1">
                  <a:ea typeface="Arial"/>
                  <a:cs typeface="Times New Roman" pitchFamily="18" charset="0"/>
                  <a:sym typeface="Arial"/>
                </a:rPr>
                <a:t>Moştenirea</a:t>
              </a:r>
              <a:r>
                <a:rPr lang="en-US" sz="1800" b="1" kern="0" dirty="0">
                  <a:ea typeface="Arial"/>
                  <a:cs typeface="Times New Roman" pitchFamily="18" charset="0"/>
                  <a:sym typeface="Arial"/>
                </a:rPr>
                <a:t> cu </a:t>
              </a:r>
              <a:r>
                <a:rPr lang="en-US" sz="1800" b="1" kern="0" dirty="0" err="1">
                  <a:ea typeface="Arial"/>
                  <a:cs typeface="Times New Roman" pitchFamily="18" charset="0"/>
                  <a:sym typeface="Arial"/>
                </a:rPr>
                <a:t>specificatorul</a:t>
              </a:r>
              <a:r>
                <a:rPr lang="en-US" sz="1800" b="1" kern="0" dirty="0">
                  <a:ea typeface="Arial"/>
                  <a:cs typeface="Times New Roman" pitchFamily="18" charset="0"/>
                  <a:sym typeface="Arial"/>
                </a:rPr>
                <a:t> “</a:t>
              </a:r>
              <a:r>
                <a:rPr lang="en-US" sz="1800" b="1" kern="0" dirty="0" smtClean="0">
                  <a:ea typeface="Arial"/>
                  <a:cs typeface="Times New Roman" pitchFamily="18" charset="0"/>
                  <a:sym typeface="Arial"/>
                </a:rPr>
                <a:t>public”</a:t>
              </a:r>
              <a:endParaRPr lang="en-US" sz="1800" b="1" kern="0" dirty="0">
                <a:ea typeface="Arial"/>
                <a:cs typeface="Times New Roman" pitchFamily="18" charset="0"/>
                <a:sym typeface="Arial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 b="1" dirty="0">
                <a:solidFill>
                  <a:srgbClr val="800000"/>
                </a:solidFill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class</a:t>
              </a:r>
              <a:r>
                <a:rPr lang="en-US" sz="1800" dirty="0"/>
                <a:t> Base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protected</a:t>
              </a:r>
              <a:r>
                <a:rPr lang="en-US" sz="1800" b="1" dirty="0">
                  <a:solidFill>
                    <a:srgbClr val="E34ADC"/>
                  </a:solidFill>
                </a:rPr>
                <a:t>:</a:t>
              </a:r>
              <a:endParaRPr lang="en-US" sz="1800" b="1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>
                  <a:solidFill>
                    <a:srgbClr val="800000"/>
                  </a:solidFill>
                </a:rPr>
                <a:t> </a:t>
              </a:r>
              <a:r>
                <a:rPr lang="en-US" sz="1800" b="1" dirty="0" err="1">
                  <a:solidFill>
                    <a:srgbClr val="800000"/>
                  </a:solidFill>
                </a:rPr>
                <a:t>int</a:t>
              </a:r>
              <a:r>
                <a:rPr lang="en-US" sz="1800" dirty="0"/>
                <a:t> </a:t>
              </a:r>
              <a:r>
                <a:rPr lang="en-US" sz="1800" dirty="0" err="1"/>
                <a:t>i</a:t>
              </a:r>
              <a:r>
                <a:rPr lang="en-US" sz="1800" dirty="0">
                  <a:solidFill>
                    <a:srgbClr val="800080"/>
                  </a:solidFill>
                </a:rPr>
                <a:t>;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</a:rPr>
                <a:t>: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/>
                <a:t>  Base</a:t>
              </a:r>
              <a:r>
                <a:rPr lang="en-US" sz="1800" dirty="0">
                  <a:solidFill>
                    <a:srgbClr val="808030"/>
                  </a:solidFill>
                </a:rPr>
                <a:t>()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:</a:t>
              </a:r>
              <a:r>
                <a:rPr lang="en-US" sz="1800" dirty="0"/>
                <a:t> </a:t>
              </a:r>
              <a:r>
                <a:rPr lang="en-US" sz="1800" dirty="0" err="1"/>
                <a:t>i</a:t>
              </a:r>
              <a:r>
                <a:rPr lang="en-US" sz="1800" dirty="0">
                  <a:solidFill>
                    <a:srgbClr val="808030"/>
                  </a:solidFill>
                </a:rPr>
                <a:t>(7)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{}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>
                  <a:solidFill>
                    <a:srgbClr val="800080"/>
                  </a:solidFill>
                </a:rPr>
                <a:t>};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class</a:t>
              </a:r>
              <a:r>
                <a:rPr lang="en-US" sz="1800" dirty="0"/>
                <a:t> Derived1 </a:t>
              </a:r>
              <a:r>
                <a:rPr lang="en-US" sz="1800" dirty="0">
                  <a:solidFill>
                    <a:srgbClr val="800080"/>
                  </a:solidFill>
                </a:rPr>
                <a:t>:</a:t>
              </a:r>
              <a:r>
                <a:rPr lang="en-US" sz="1800" dirty="0"/>
                <a:t> </a:t>
              </a:r>
              <a:r>
                <a:rPr lang="en-US" sz="1800" b="1" dirty="0">
                  <a:solidFill>
                    <a:srgbClr val="800000"/>
                  </a:solidFill>
                </a:rPr>
                <a:t>public</a:t>
              </a:r>
              <a:r>
                <a:rPr lang="en-US" sz="1800" dirty="0"/>
                <a:t> Base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 </a:t>
              </a:r>
              <a:r>
                <a:rPr lang="en-US" sz="1800" dirty="0">
                  <a:solidFill>
                    <a:srgbClr val="800080"/>
                  </a:solidFill>
                </a:rPr>
                <a:t>};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 b="1" i="1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class</a:t>
              </a:r>
              <a:r>
                <a:rPr lang="en-US" sz="1800" dirty="0"/>
                <a:t> Derived2 </a:t>
              </a:r>
              <a:r>
                <a:rPr lang="en-US" sz="1800" dirty="0">
                  <a:solidFill>
                    <a:srgbClr val="800080"/>
                  </a:solidFill>
                </a:rPr>
                <a:t>:</a:t>
              </a:r>
              <a:r>
                <a:rPr lang="en-US" sz="1800" dirty="0"/>
                <a:t> </a:t>
              </a:r>
              <a:r>
                <a:rPr lang="en-US" sz="1800" b="1" dirty="0">
                  <a:solidFill>
                    <a:srgbClr val="800000"/>
                  </a:solidFill>
                </a:rPr>
                <a:t>public</a:t>
              </a:r>
              <a:r>
                <a:rPr lang="en-US" sz="1800" dirty="0"/>
                <a:t> Derived1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</a:rPr>
                <a:t>: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void</a:t>
              </a:r>
              <a:r>
                <a:rPr lang="en-US" sz="1800" dirty="0"/>
                <a:t> set</a:t>
              </a:r>
              <a:r>
                <a:rPr lang="en-US" sz="1800" dirty="0">
                  <a:solidFill>
                    <a:srgbClr val="808030"/>
                  </a:solidFill>
                </a:rPr>
                <a:t>(</a:t>
              </a:r>
              <a:r>
                <a:rPr lang="en-US" sz="1800" b="1" dirty="0" err="1">
                  <a:solidFill>
                    <a:srgbClr val="800000"/>
                  </a:solidFill>
                </a:rPr>
                <a:t>int</a:t>
              </a:r>
              <a:r>
                <a:rPr lang="en-US" sz="1800" dirty="0"/>
                <a:t> x</a:t>
              </a:r>
              <a:r>
                <a:rPr lang="en-US" sz="1800" dirty="0">
                  <a:solidFill>
                    <a:srgbClr val="808030"/>
                  </a:solidFill>
                </a:rPr>
                <a:t>)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</a:t>
              </a:r>
              <a:r>
                <a:rPr lang="en-US" sz="1800" dirty="0" err="1">
                  <a:solidFill>
                    <a:srgbClr val="603000"/>
                  </a:solidFill>
                </a:rPr>
                <a:t>i</a:t>
              </a:r>
              <a:r>
                <a:rPr lang="en-US" sz="1800" dirty="0">
                  <a:solidFill>
                    <a:srgbClr val="603000"/>
                  </a:solidFill>
                </a:rPr>
                <a:t> = x</a:t>
              </a:r>
              <a:r>
                <a:rPr lang="en-US" sz="1800" dirty="0">
                  <a:solidFill>
                    <a:srgbClr val="808030"/>
                  </a:solidFill>
                </a:rPr>
                <a:t>)</a:t>
              </a:r>
              <a:r>
                <a:rPr lang="en-US" sz="1800" dirty="0">
                  <a:solidFill>
                    <a:srgbClr val="800080"/>
                  </a:solidFill>
                </a:rPr>
                <a:t>;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}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>
                  <a:solidFill>
                    <a:srgbClr val="800080"/>
                  </a:solidFill>
                </a:rPr>
                <a:t>};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 b="1" i="1" dirty="0"/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15913" y="2332037"/>
              <a:ext cx="1371600" cy="6096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None/>
                <a:defRPr/>
              </a:pPr>
              <a:endParaRPr lang="en-US" kern="0">
                <a:sym typeface="Arial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068513" y="4514179"/>
              <a:ext cx="1371600" cy="6096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226401" y="4604164"/>
            <a:ext cx="4570560" cy="921697"/>
          </a:xfrm>
          <a:prstGeom prst="rect">
            <a:avLst/>
          </a:prstGeom>
        </p:spPr>
        <p:txBody>
          <a:bodyPr lIns="82945" tIns="41473" rIns="82945" bIns="41473">
            <a:spAutoFit/>
          </a:bodyPr>
          <a:lstStyle/>
          <a:p>
            <a:pPr marL="414726" indent="-322565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  <a:defRPr/>
            </a:pPr>
            <a:r>
              <a:rPr lang="it-IT" sz="1800" kern="0" dirty="0">
                <a:ea typeface="Arial"/>
                <a:cs typeface="Times New Roman" pitchFamily="18" charset="0"/>
                <a:sym typeface="Arial"/>
              </a:rPr>
              <a:t>daca in baza avem zone “protected” ele sunt transmise si in derivata1,2 tot ca protected, deci i e accesibil in funcţia set()</a:t>
            </a:r>
          </a:p>
        </p:txBody>
      </p:sp>
    </p:spTree>
    <p:extLst>
      <p:ext uri="{BB962C8B-B14F-4D97-AF65-F5344CB8AC3E}">
        <p14:creationId xmlns:p14="http://schemas.microsoft.com/office/powerpoint/2010/main" val="4085898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Google Shape;460;p46"/>
          <p:cNvSpPr>
            <a:spLocks noChangeArrowheads="1"/>
          </p:cNvSpPr>
          <p:nvPr/>
        </p:nvSpPr>
        <p:spPr bwMode="auto">
          <a:xfrm>
            <a:off x="8442721" y="6407233"/>
            <a:ext cx="567360" cy="36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C105DCE-C581-4658-8174-2C4A70C7CCF4}" type="slidenum">
              <a:rPr lang="en-US" sz="14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13</a:t>
            </a:fld>
            <a:endParaRPr lang="en-US" sz="1600"/>
          </a:p>
        </p:txBody>
      </p:sp>
      <p:sp>
        <p:nvSpPr>
          <p:cNvPr id="33795" name="Google Shape;461;p46"/>
          <p:cNvSpPr>
            <a:spLocks noChangeArrowheads="1"/>
          </p:cNvSpPr>
          <p:nvPr/>
        </p:nvSpPr>
        <p:spPr bwMode="auto">
          <a:xfrm>
            <a:off x="76321" y="76329"/>
            <a:ext cx="4570560" cy="59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600" b="1"/>
              <a:t>Facultatea de Matematică şi Informatică</a:t>
            </a:r>
            <a:r>
              <a:rPr lang="en-US" sz="1600" b="1"/>
              <a:t> Universitatea din Bucureşti</a:t>
            </a:r>
            <a:endParaRPr lang="en-US" sz="1600"/>
          </a:p>
        </p:txBody>
      </p:sp>
      <p:pic>
        <p:nvPicPr>
          <p:cNvPr id="33796" name="Google Shape;462;p4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87840" y="76328"/>
            <a:ext cx="802080" cy="7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7" name="Google Shape;463;p46"/>
          <p:cNvSpPr>
            <a:spLocks noChangeArrowheads="1"/>
          </p:cNvSpPr>
          <p:nvPr/>
        </p:nvSpPr>
        <p:spPr bwMode="auto">
          <a:xfrm>
            <a:off x="2106721" y="750319"/>
            <a:ext cx="5025600" cy="40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1800" b="1" dirty="0" err="1" smtClean="0"/>
              <a:t>Moştenirea</a:t>
            </a:r>
            <a:r>
              <a:rPr lang="en-US" sz="1800" b="1" dirty="0" smtClean="0"/>
              <a:t> </a:t>
            </a:r>
            <a:r>
              <a:rPr lang="en-US" sz="1800" b="1" dirty="0"/>
              <a:t>in C++</a:t>
            </a:r>
          </a:p>
        </p:txBody>
      </p:sp>
      <p:sp>
        <p:nvSpPr>
          <p:cNvPr id="464" name="Google Shape;464;p46"/>
          <p:cNvSpPr txBox="1"/>
          <p:nvPr/>
        </p:nvSpPr>
        <p:spPr>
          <a:xfrm>
            <a:off x="249120" y="1068592"/>
            <a:ext cx="8380800" cy="54164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2932" tIns="82932" rIns="82932" bIns="82932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/>
            </a:pPr>
            <a:r>
              <a:rPr lang="en-US" sz="1800" b="1" kern="0" dirty="0" err="1">
                <a:ea typeface="Arial"/>
                <a:cs typeface="Times New Roman" pitchFamily="18" charset="0"/>
                <a:sym typeface="Arial"/>
              </a:rPr>
              <a:t>Moştenirea</a:t>
            </a:r>
            <a:r>
              <a:rPr lang="en-US" sz="1800" b="1" kern="0" dirty="0">
                <a:ea typeface="Arial"/>
                <a:cs typeface="Times New Roman" pitchFamily="18" charset="0"/>
                <a:sym typeface="Arial"/>
              </a:rPr>
              <a:t> cu </a:t>
            </a:r>
            <a:r>
              <a:rPr lang="en-US" sz="1800" b="1" kern="0" dirty="0" err="1">
                <a:ea typeface="Arial"/>
                <a:cs typeface="Times New Roman" pitchFamily="18" charset="0"/>
                <a:sym typeface="Arial"/>
              </a:rPr>
              <a:t>specificatorul</a:t>
            </a:r>
            <a:r>
              <a:rPr lang="en-US" sz="1800" b="1" kern="0" dirty="0">
                <a:ea typeface="Arial"/>
                <a:cs typeface="Times New Roman" pitchFamily="18" charset="0"/>
                <a:sym typeface="Arial"/>
              </a:rPr>
              <a:t> “private”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/>
            </a:pPr>
            <a:endParaRPr lang="en-US" sz="1800" b="1" i="1" kern="0" dirty="0"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r>
              <a:rPr lang="vi-VN" sz="1800" kern="0" dirty="0">
                <a:ea typeface="Arial"/>
                <a:cs typeface="Times New Roman" pitchFamily="18" charset="0"/>
                <a:sym typeface="Arial"/>
              </a:rPr>
              <a:t>inclusă în limbaj pentru completitudine;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endParaRPr lang="vi-VN" sz="1800" kern="0" dirty="0"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r>
              <a:rPr lang="vi-VN" sz="1800" kern="0" dirty="0">
                <a:ea typeface="Arial"/>
                <a:cs typeface="Times New Roman" pitchFamily="18" charset="0"/>
                <a:sym typeface="Arial"/>
              </a:rPr>
              <a:t>este mai bine a se utiliza compunerea în locul moştenirii private;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endParaRPr lang="vi-VN" sz="1800" kern="0" dirty="0"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r>
              <a:rPr lang="vi-VN" sz="1800" kern="0" dirty="0">
                <a:ea typeface="Arial"/>
                <a:cs typeface="Times New Roman" pitchFamily="18" charset="0"/>
                <a:sym typeface="Arial"/>
              </a:rPr>
              <a:t>toți membrii private din clasa de bază sunt ascunși în clasa derivată, deci inaccesibili;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endParaRPr lang="vi-VN" sz="1800" kern="0" dirty="0"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r>
              <a:rPr lang="vi-VN" sz="1800" kern="0" dirty="0">
                <a:ea typeface="Arial"/>
                <a:cs typeface="Times New Roman" pitchFamily="18" charset="0"/>
                <a:sym typeface="Arial"/>
              </a:rPr>
              <a:t>toți membrii public și protected devin private, dar sunt accesibile în clasa derivată;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endParaRPr lang="vi-VN" sz="1800" kern="0" dirty="0"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r>
              <a:rPr lang="vi-VN" sz="1800" kern="0" dirty="0">
                <a:ea typeface="Arial"/>
                <a:cs typeface="Times New Roman" pitchFamily="18" charset="0"/>
                <a:sym typeface="Arial"/>
              </a:rPr>
              <a:t>un obiect obținut printr-o astfel de derivare se tratează diferit față de cel din clasa de bază, e similar cu definirea unui obiect de tip bază în interiorul clasei noi (fără moştenire).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endParaRPr lang="vi-VN" sz="1800" kern="0" dirty="0"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r>
              <a:rPr lang="vi-VN" sz="1800" kern="0" dirty="0">
                <a:ea typeface="Arial"/>
                <a:cs typeface="Times New Roman" pitchFamily="18" charset="0"/>
                <a:sym typeface="Arial"/>
              </a:rPr>
              <a:t>dacă în clasa de bază o componentă era public, iar moştenirea se face cu specificatorul private, se poate reveni la public utilizând: </a:t>
            </a:r>
            <a:endParaRPr lang="en-US" sz="1800" kern="0" dirty="0"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/>
            </a:pPr>
            <a:endParaRPr lang="en-US" sz="1800" b="1" i="1" kern="0" dirty="0">
              <a:ea typeface="Arial"/>
              <a:cs typeface="Times New Roman" pitchFamily="18" charset="0"/>
              <a:sym typeface="Arial"/>
            </a:endParaRPr>
          </a:p>
          <a:p>
            <a:pPr marL="414726" indent="-322565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defRPr/>
            </a:pPr>
            <a:r>
              <a:rPr lang="en-US" sz="1800" b="1" i="1" kern="0" dirty="0">
                <a:ea typeface="Arial"/>
                <a:cs typeface="Times New Roman" pitchFamily="18" charset="0"/>
                <a:sym typeface="Arial"/>
              </a:rPr>
              <a:t>				</a:t>
            </a:r>
            <a:r>
              <a:rPr lang="en-US" sz="2200" b="1" i="1" kern="0" dirty="0">
                <a:solidFill>
                  <a:srgbClr val="0000FF"/>
                </a:solidFill>
                <a:ea typeface="Arial"/>
                <a:cs typeface="Times New Roman" pitchFamily="18" charset="0"/>
                <a:sym typeface="Arial"/>
              </a:rPr>
              <a:t>using </a:t>
            </a:r>
            <a:r>
              <a:rPr lang="en-US" sz="2200" b="1" i="1" kern="0" dirty="0" err="1">
                <a:solidFill>
                  <a:srgbClr val="0000FF"/>
                </a:solidFill>
                <a:ea typeface="Arial"/>
                <a:cs typeface="Times New Roman" pitchFamily="18" charset="0"/>
                <a:sym typeface="Arial"/>
              </a:rPr>
              <a:t>Baza</a:t>
            </a:r>
            <a:r>
              <a:rPr lang="en-US" sz="2200" b="1" i="1" kern="0" dirty="0">
                <a:solidFill>
                  <a:srgbClr val="0000FF"/>
                </a:solidFill>
                <a:ea typeface="Arial"/>
                <a:cs typeface="Times New Roman" pitchFamily="18" charset="0"/>
                <a:sym typeface="Arial"/>
              </a:rPr>
              <a:t>::</a:t>
            </a:r>
            <a:r>
              <a:rPr lang="en-US" sz="2200" b="1" i="1" kern="0" dirty="0" err="1">
                <a:solidFill>
                  <a:srgbClr val="0000FF"/>
                </a:solidFill>
                <a:ea typeface="Arial"/>
                <a:cs typeface="Times New Roman" pitchFamily="18" charset="0"/>
                <a:sym typeface="Arial"/>
              </a:rPr>
              <a:t>nume_componenta</a:t>
            </a:r>
            <a:endParaRPr lang="en-US" sz="2200" b="1" i="1" kern="0" dirty="0">
              <a:solidFill>
                <a:srgbClr val="0000FF"/>
              </a:solidFill>
              <a:ea typeface="Arial"/>
              <a:cs typeface="Times New Roman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70193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Google Shape;497;p49"/>
          <p:cNvSpPr>
            <a:spLocks noChangeArrowheads="1"/>
          </p:cNvSpPr>
          <p:nvPr/>
        </p:nvSpPr>
        <p:spPr bwMode="auto">
          <a:xfrm>
            <a:off x="8442721" y="6407233"/>
            <a:ext cx="567360" cy="36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8148A49-1444-4A4B-B726-858F3EC13532}" type="slidenum">
              <a:rPr lang="en-US" sz="14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14</a:t>
            </a:fld>
            <a:endParaRPr lang="en-US" sz="1600"/>
          </a:p>
        </p:txBody>
      </p:sp>
      <p:sp>
        <p:nvSpPr>
          <p:cNvPr id="38915" name="Google Shape;498;p49"/>
          <p:cNvSpPr>
            <a:spLocks noChangeArrowheads="1"/>
          </p:cNvSpPr>
          <p:nvPr/>
        </p:nvSpPr>
        <p:spPr bwMode="auto">
          <a:xfrm>
            <a:off x="76321" y="76329"/>
            <a:ext cx="4570560" cy="59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600" b="1"/>
              <a:t>Facultatea de Matematică şi Informatică</a:t>
            </a:r>
            <a:r>
              <a:rPr lang="en-US" sz="1600" b="1"/>
              <a:t> Universitatea din Bucureşti</a:t>
            </a:r>
            <a:endParaRPr lang="en-US" sz="1600"/>
          </a:p>
        </p:txBody>
      </p:sp>
      <p:pic>
        <p:nvPicPr>
          <p:cNvPr id="38916" name="Google Shape;499;p4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87840" y="76328"/>
            <a:ext cx="802080" cy="7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7" name="Google Shape;500;p49"/>
          <p:cNvSpPr>
            <a:spLocks noChangeArrowheads="1"/>
          </p:cNvSpPr>
          <p:nvPr/>
        </p:nvSpPr>
        <p:spPr bwMode="auto">
          <a:xfrm>
            <a:off x="2106721" y="750319"/>
            <a:ext cx="5025600" cy="40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1800" b="1"/>
              <a:t>1. Moştenirea in C++</a:t>
            </a:r>
          </a:p>
        </p:txBody>
      </p:sp>
      <p:sp>
        <p:nvSpPr>
          <p:cNvPr id="38918" name="Rectangle 1"/>
          <p:cNvSpPr>
            <a:spLocks noChangeArrowheads="1"/>
          </p:cNvSpPr>
          <p:nvPr/>
        </p:nvSpPr>
        <p:spPr bwMode="auto">
          <a:xfrm>
            <a:off x="5450401" y="2589561"/>
            <a:ext cx="2577600" cy="127419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en-US" sz="1800" b="1">
                <a:solidFill>
                  <a:srgbClr val="800000"/>
                </a:solidFill>
                <a:cs typeface="Times New Roman" pitchFamily="18" charset="0"/>
              </a:rPr>
              <a:t>int</a:t>
            </a:r>
            <a:r>
              <a:rPr lang="en-US" sz="1800">
                <a:cs typeface="Times New Roman" pitchFamily="18" charset="0"/>
              </a:rPr>
              <a:t> </a:t>
            </a:r>
            <a:r>
              <a:rPr lang="en-US" sz="1800">
                <a:solidFill>
                  <a:srgbClr val="400000"/>
                </a:solidFill>
                <a:cs typeface="Times New Roman" pitchFamily="18" charset="0"/>
              </a:rPr>
              <a:t>main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()</a:t>
            </a:r>
            <a:r>
              <a:rPr lang="en-US" sz="1800"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{</a:t>
            </a:r>
            <a:r>
              <a:rPr lang="en-US" sz="1800">
                <a:cs typeface="Times New Roman" pitchFamily="18" charset="0"/>
              </a:rPr>
              <a:t>  </a:t>
            </a:r>
          </a:p>
          <a:p>
            <a:r>
              <a:rPr lang="en-US" sz="1800">
                <a:cs typeface="Times New Roman" pitchFamily="18" charset="0"/>
              </a:rPr>
              <a:t>      Derived2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1800">
                <a:cs typeface="Times New Roman" pitchFamily="18" charset="0"/>
              </a:rPr>
              <a:t>  </a:t>
            </a:r>
          </a:p>
          <a:p>
            <a:r>
              <a:rPr lang="en-US" sz="1800">
                <a:cs typeface="Times New Roman" pitchFamily="18" charset="0"/>
              </a:rPr>
              <a:t>      d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.set(</a:t>
            </a:r>
            <a:r>
              <a:rPr lang="en-US" sz="1800">
                <a:solidFill>
                  <a:srgbClr val="008C00"/>
                </a:solidFill>
                <a:cs typeface="Times New Roman" pitchFamily="18" charset="0"/>
              </a:rPr>
              <a:t>10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</a:p>
          <a:p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}</a:t>
            </a:r>
            <a:r>
              <a:rPr lang="en-US" sz="1100"/>
              <a:t> </a:t>
            </a:r>
            <a:endParaRPr lang="en-US" sz="1600"/>
          </a:p>
        </p:txBody>
      </p:sp>
      <p:grpSp>
        <p:nvGrpSpPr>
          <p:cNvPr id="38919" name="Group 10"/>
          <p:cNvGrpSpPr>
            <a:grpSpLocks/>
          </p:cNvGrpSpPr>
          <p:nvPr/>
        </p:nvGrpSpPr>
        <p:grpSpPr bwMode="auto">
          <a:xfrm>
            <a:off x="249121" y="1147801"/>
            <a:ext cx="5192640" cy="5461053"/>
            <a:chOff x="274638" y="1265237"/>
            <a:chExt cx="5724525" cy="6019800"/>
          </a:xfrm>
        </p:grpSpPr>
        <p:sp>
          <p:nvSpPr>
            <p:cNvPr id="38921" name="Google Shape;501;p49"/>
            <p:cNvSpPr txBox="1">
              <a:spLocks noChangeArrowheads="1"/>
            </p:cNvSpPr>
            <p:nvPr/>
          </p:nvSpPr>
          <p:spPr bwMode="auto">
            <a:xfrm>
              <a:off x="274638" y="1265237"/>
              <a:ext cx="5724525" cy="6019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/>
            <a:lstStyle/>
            <a:p>
              <a:pPr>
                <a:buClr>
                  <a:srgbClr val="000000"/>
                </a:buClr>
                <a:buNone/>
              </a:pPr>
              <a:r>
                <a:rPr lang="en-US" sz="1800" b="1" kern="0" dirty="0" err="1">
                  <a:ea typeface="Arial"/>
                  <a:cs typeface="Times New Roman" pitchFamily="18" charset="0"/>
                  <a:sym typeface="Arial"/>
                </a:rPr>
                <a:t>Moştenirea</a:t>
              </a:r>
              <a:r>
                <a:rPr lang="en-US" sz="1800" b="1" kern="0" dirty="0">
                  <a:ea typeface="Arial"/>
                  <a:cs typeface="Times New Roman" pitchFamily="18" charset="0"/>
                  <a:sym typeface="Arial"/>
                </a:rPr>
                <a:t> cu </a:t>
              </a:r>
              <a:r>
                <a:rPr lang="en-US" sz="1800" b="1" kern="0" dirty="0" err="1">
                  <a:ea typeface="Arial"/>
                  <a:cs typeface="Times New Roman" pitchFamily="18" charset="0"/>
                  <a:sym typeface="Arial"/>
                </a:rPr>
                <a:t>specificatorul</a:t>
              </a:r>
              <a:r>
                <a:rPr lang="en-US" sz="1800" b="1" kern="0" dirty="0">
                  <a:ea typeface="Arial"/>
                  <a:cs typeface="Times New Roman" pitchFamily="18" charset="0"/>
                  <a:sym typeface="Arial"/>
                </a:rPr>
                <a:t> “private”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 smtClean="0">
                  <a:solidFill>
                    <a:srgbClr val="800000"/>
                  </a:solidFill>
                </a:rPr>
                <a:t>class</a:t>
              </a:r>
              <a:r>
                <a:rPr lang="en-US" sz="1800" dirty="0" smtClean="0"/>
                <a:t> </a:t>
              </a:r>
              <a:r>
                <a:rPr lang="en-US" sz="1800" dirty="0"/>
                <a:t>Base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protected</a:t>
              </a:r>
              <a:r>
                <a:rPr lang="en-US" sz="1800" b="1" dirty="0">
                  <a:solidFill>
                    <a:srgbClr val="E34ADC"/>
                  </a:solidFill>
                </a:rPr>
                <a:t>:</a:t>
              </a:r>
              <a:endParaRPr lang="en-US" sz="1800" b="1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>
                  <a:solidFill>
                    <a:srgbClr val="800000"/>
                  </a:solidFill>
                </a:rPr>
                <a:t> </a:t>
              </a:r>
              <a:r>
                <a:rPr lang="en-US" sz="1800" b="1" dirty="0" err="1">
                  <a:solidFill>
                    <a:srgbClr val="800000"/>
                  </a:solidFill>
                </a:rPr>
                <a:t>int</a:t>
              </a:r>
              <a:r>
                <a:rPr lang="en-US" sz="1800" dirty="0"/>
                <a:t> </a:t>
              </a:r>
              <a:r>
                <a:rPr lang="en-US" sz="1800" dirty="0" err="1"/>
                <a:t>i</a:t>
              </a:r>
              <a:r>
                <a:rPr lang="en-US" sz="1800" dirty="0">
                  <a:solidFill>
                    <a:srgbClr val="800080"/>
                  </a:solidFill>
                </a:rPr>
                <a:t>;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</a:rPr>
                <a:t>: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/>
                <a:t>  Base</a:t>
              </a:r>
              <a:r>
                <a:rPr lang="en-US" sz="1800" dirty="0">
                  <a:solidFill>
                    <a:srgbClr val="808030"/>
                  </a:solidFill>
                </a:rPr>
                <a:t>()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:</a:t>
              </a:r>
              <a:r>
                <a:rPr lang="en-US" sz="1800" dirty="0"/>
                <a:t> </a:t>
              </a:r>
              <a:r>
                <a:rPr lang="en-US" sz="1800" dirty="0" err="1"/>
                <a:t>i</a:t>
              </a:r>
              <a:r>
                <a:rPr lang="en-US" sz="1800" dirty="0">
                  <a:solidFill>
                    <a:srgbClr val="808030"/>
                  </a:solidFill>
                </a:rPr>
                <a:t>(7)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{}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>
                  <a:solidFill>
                    <a:srgbClr val="800080"/>
                  </a:solidFill>
                </a:rPr>
                <a:t>};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class</a:t>
              </a:r>
              <a:r>
                <a:rPr lang="en-US" sz="1800" dirty="0"/>
                <a:t> Derived1 </a:t>
              </a:r>
              <a:r>
                <a:rPr lang="en-US" sz="1800" dirty="0">
                  <a:solidFill>
                    <a:srgbClr val="800080"/>
                  </a:solidFill>
                </a:rPr>
                <a:t>:</a:t>
              </a:r>
              <a:r>
                <a:rPr lang="en-US" sz="1800" dirty="0"/>
                <a:t> </a:t>
              </a:r>
              <a:r>
                <a:rPr lang="en-US" sz="1800" b="1" dirty="0">
                  <a:solidFill>
                    <a:srgbClr val="800000"/>
                  </a:solidFill>
                </a:rPr>
                <a:t>private</a:t>
              </a:r>
              <a:r>
                <a:rPr lang="en-US" sz="1800" dirty="0"/>
                <a:t> Base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 </a:t>
              </a:r>
              <a:r>
                <a:rPr lang="en-US" sz="1800" dirty="0">
                  <a:solidFill>
                    <a:srgbClr val="800080"/>
                  </a:solidFill>
                </a:rPr>
                <a:t>};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 b="1" i="1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class</a:t>
              </a:r>
              <a:r>
                <a:rPr lang="en-US" sz="1800" dirty="0"/>
                <a:t> Derived2 </a:t>
              </a:r>
              <a:r>
                <a:rPr lang="en-US" sz="1800" dirty="0">
                  <a:solidFill>
                    <a:srgbClr val="800080"/>
                  </a:solidFill>
                </a:rPr>
                <a:t>:</a:t>
              </a:r>
              <a:r>
                <a:rPr lang="en-US" sz="1800" dirty="0"/>
                <a:t> </a:t>
              </a:r>
              <a:r>
                <a:rPr lang="en-US" sz="1800" b="1" dirty="0">
                  <a:solidFill>
                    <a:srgbClr val="800000"/>
                  </a:solidFill>
                </a:rPr>
                <a:t>public</a:t>
              </a:r>
              <a:r>
                <a:rPr lang="en-US" sz="1800" dirty="0"/>
                <a:t> Derived1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</a:rPr>
                <a:t>: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void</a:t>
              </a:r>
              <a:r>
                <a:rPr lang="en-US" sz="1800" dirty="0"/>
                <a:t> set</a:t>
              </a:r>
              <a:r>
                <a:rPr lang="en-US" sz="1800" dirty="0">
                  <a:solidFill>
                    <a:srgbClr val="808030"/>
                  </a:solidFill>
                </a:rPr>
                <a:t>(</a:t>
              </a:r>
              <a:r>
                <a:rPr lang="en-US" sz="1800" b="1" dirty="0" err="1">
                  <a:solidFill>
                    <a:srgbClr val="800000"/>
                  </a:solidFill>
                </a:rPr>
                <a:t>int</a:t>
              </a:r>
              <a:r>
                <a:rPr lang="en-US" sz="1800" dirty="0"/>
                <a:t> x</a:t>
              </a:r>
              <a:r>
                <a:rPr lang="en-US" sz="1800" dirty="0">
                  <a:solidFill>
                    <a:srgbClr val="808030"/>
                  </a:solidFill>
                </a:rPr>
                <a:t>)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</a:t>
              </a:r>
              <a:r>
                <a:rPr lang="en-US" sz="1800" dirty="0" err="1">
                  <a:solidFill>
                    <a:srgbClr val="603000"/>
                  </a:solidFill>
                </a:rPr>
                <a:t>i</a:t>
              </a:r>
              <a:r>
                <a:rPr lang="en-US" sz="1800" dirty="0">
                  <a:solidFill>
                    <a:srgbClr val="603000"/>
                  </a:solidFill>
                </a:rPr>
                <a:t> = x</a:t>
              </a:r>
              <a:r>
                <a:rPr lang="en-US" sz="1800" dirty="0">
                  <a:solidFill>
                    <a:srgbClr val="808030"/>
                  </a:solidFill>
                </a:rPr>
                <a:t>)</a:t>
              </a:r>
              <a:r>
                <a:rPr lang="en-US" sz="1800" dirty="0">
                  <a:solidFill>
                    <a:srgbClr val="800080"/>
                  </a:solidFill>
                </a:rPr>
                <a:t>;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}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>
                  <a:solidFill>
                    <a:srgbClr val="800080"/>
                  </a:solidFill>
                </a:rPr>
                <a:t>};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 b="1" i="1" dirty="0"/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15913" y="2099909"/>
              <a:ext cx="1371600" cy="6096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None/>
                <a:defRPr/>
              </a:pPr>
              <a:endParaRPr lang="en-US" kern="0">
                <a:sym typeface="Arial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068513" y="4008437"/>
              <a:ext cx="1371600" cy="6096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  <p:sp>
        <p:nvSpPr>
          <p:cNvPr id="38920" name="Rectangle 7"/>
          <p:cNvSpPr>
            <a:spLocks noChangeArrowheads="1"/>
          </p:cNvSpPr>
          <p:nvPr/>
        </p:nvSpPr>
        <p:spPr bwMode="auto">
          <a:xfrm>
            <a:off x="4226401" y="4604164"/>
            <a:ext cx="4570560" cy="914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pPr marL="414726" indent="-322565">
              <a:buClr>
                <a:srgbClr val="000000"/>
              </a:buClr>
              <a:buSzPts val="2000"/>
              <a:buFont typeface="Arial" charset="0"/>
              <a:buChar char="-"/>
            </a:pPr>
            <a:r>
              <a:rPr lang="it-IT" sz="1800"/>
              <a:t>moştenire derivata1 din baza (private) atunci zonele protected devin private in derivata1 si neaccesibile in derivata2.</a:t>
            </a:r>
          </a:p>
        </p:txBody>
      </p:sp>
    </p:spTree>
    <p:extLst>
      <p:ext uri="{BB962C8B-B14F-4D97-AF65-F5344CB8AC3E}">
        <p14:creationId xmlns:p14="http://schemas.microsoft.com/office/powerpoint/2010/main" val="36171068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Google Shape;472;p47"/>
          <p:cNvSpPr>
            <a:spLocks noChangeArrowheads="1"/>
          </p:cNvSpPr>
          <p:nvPr/>
        </p:nvSpPr>
        <p:spPr bwMode="auto">
          <a:xfrm>
            <a:off x="8442721" y="6407233"/>
            <a:ext cx="567360" cy="36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E41E322-3B70-413E-A4C4-1F44282FB9BA}" type="slidenum">
              <a:rPr lang="en-US" sz="14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15</a:t>
            </a:fld>
            <a:endParaRPr lang="en-US" sz="1600"/>
          </a:p>
        </p:txBody>
      </p:sp>
      <p:sp>
        <p:nvSpPr>
          <p:cNvPr id="34819" name="Google Shape;473;p47"/>
          <p:cNvSpPr>
            <a:spLocks noChangeArrowheads="1"/>
          </p:cNvSpPr>
          <p:nvPr/>
        </p:nvSpPr>
        <p:spPr bwMode="auto">
          <a:xfrm>
            <a:off x="76321" y="76329"/>
            <a:ext cx="4570560" cy="59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600" b="1"/>
              <a:t>Facultatea de Matematică şi Informatică</a:t>
            </a:r>
            <a:r>
              <a:rPr lang="en-US" sz="1600" b="1"/>
              <a:t> Universitatea din Bucureşti</a:t>
            </a:r>
            <a:endParaRPr lang="en-US" sz="1600"/>
          </a:p>
        </p:txBody>
      </p:sp>
      <p:pic>
        <p:nvPicPr>
          <p:cNvPr id="34820" name="Google Shape;474;p4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87840" y="76328"/>
            <a:ext cx="802080" cy="7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1" name="Google Shape;475;p47"/>
          <p:cNvSpPr>
            <a:spLocks noChangeArrowheads="1"/>
          </p:cNvSpPr>
          <p:nvPr/>
        </p:nvSpPr>
        <p:spPr bwMode="auto">
          <a:xfrm>
            <a:off x="2106721" y="750319"/>
            <a:ext cx="5025600" cy="40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1800" b="1" dirty="0" err="1" smtClean="0"/>
              <a:t>Moştenirea</a:t>
            </a:r>
            <a:r>
              <a:rPr lang="en-US" sz="1800" b="1" dirty="0" smtClean="0"/>
              <a:t> </a:t>
            </a:r>
            <a:r>
              <a:rPr lang="en-US" sz="1800" b="1" dirty="0"/>
              <a:t>in C++</a:t>
            </a:r>
          </a:p>
        </p:txBody>
      </p:sp>
      <p:sp>
        <p:nvSpPr>
          <p:cNvPr id="34823" name="Rectangle 8"/>
          <p:cNvSpPr>
            <a:spLocks noChangeArrowheads="1"/>
          </p:cNvSpPr>
          <p:nvPr/>
        </p:nvSpPr>
        <p:spPr bwMode="auto">
          <a:xfrm>
            <a:off x="4908961" y="1700819"/>
            <a:ext cx="4017600" cy="2632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 b="1">
                <a:solidFill>
                  <a:srgbClr val="800000"/>
                </a:solidFill>
              </a:rPr>
              <a:t>int</a:t>
            </a:r>
            <a:r>
              <a:rPr lang="en-US" sz="1800"/>
              <a:t> </a:t>
            </a:r>
            <a:r>
              <a:rPr lang="en-US" sz="1800">
                <a:solidFill>
                  <a:srgbClr val="400000"/>
                </a:solidFill>
              </a:rPr>
              <a:t>main</a:t>
            </a:r>
            <a:r>
              <a:rPr lang="en-US" sz="1800">
                <a:solidFill>
                  <a:srgbClr val="808030"/>
                </a:solidFill>
              </a:rPr>
              <a:t>()</a:t>
            </a:r>
            <a:r>
              <a:rPr lang="en-US" sz="1800"/>
              <a:t> </a:t>
            </a:r>
            <a:r>
              <a:rPr lang="en-US" sz="1800">
                <a:solidFill>
                  <a:srgbClr val="800080"/>
                </a:solidFill>
              </a:rPr>
              <a:t>{</a:t>
            </a:r>
            <a:endParaRPr lang="en-US" sz="18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/>
              <a:t>  Goldfish bob</a:t>
            </a:r>
            <a:r>
              <a:rPr lang="en-US" sz="1800">
                <a:solidFill>
                  <a:srgbClr val="800080"/>
                </a:solidFill>
              </a:rPr>
              <a:t>;</a:t>
            </a:r>
            <a:endParaRPr lang="en-US" sz="18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/>
              <a:t>  bob</a:t>
            </a:r>
            <a:r>
              <a:rPr lang="en-US" sz="1800">
                <a:solidFill>
                  <a:srgbClr val="808030"/>
                </a:solidFill>
              </a:rPr>
              <a:t>.</a:t>
            </a:r>
            <a:r>
              <a:rPr lang="en-US" sz="1800"/>
              <a:t>eat</a:t>
            </a:r>
            <a:r>
              <a:rPr lang="en-US" sz="1800">
                <a:solidFill>
                  <a:srgbClr val="808030"/>
                </a:solidFill>
              </a:rPr>
              <a:t>()</a:t>
            </a:r>
            <a:r>
              <a:rPr lang="en-US" sz="1800">
                <a:solidFill>
                  <a:srgbClr val="800080"/>
                </a:solidFill>
              </a:rPr>
              <a:t>;</a:t>
            </a:r>
            <a:endParaRPr lang="en-US" sz="18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/>
              <a:t>  bob</a:t>
            </a:r>
            <a:r>
              <a:rPr lang="en-US" sz="1800">
                <a:solidFill>
                  <a:srgbClr val="808030"/>
                </a:solidFill>
              </a:rPr>
              <a:t>.</a:t>
            </a:r>
            <a:r>
              <a:rPr lang="en-US" sz="1800"/>
              <a:t>sleep</a:t>
            </a:r>
            <a:r>
              <a:rPr lang="en-US" sz="1800">
                <a:solidFill>
                  <a:srgbClr val="808030"/>
                </a:solidFill>
              </a:rPr>
              <a:t>()</a:t>
            </a:r>
            <a:r>
              <a:rPr lang="en-US" sz="1800">
                <a:solidFill>
                  <a:srgbClr val="800080"/>
                </a:solidFill>
              </a:rPr>
              <a:t>;</a:t>
            </a:r>
            <a:endParaRPr lang="en-US" sz="18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/>
              <a:t>  bob</a:t>
            </a:r>
            <a:r>
              <a:rPr lang="en-US" sz="1800">
                <a:solidFill>
                  <a:srgbClr val="808030"/>
                </a:solidFill>
              </a:rPr>
              <a:t>.</a:t>
            </a:r>
            <a:r>
              <a:rPr lang="en-US" sz="1800"/>
              <a:t>sleep</a:t>
            </a:r>
            <a:r>
              <a:rPr lang="en-US" sz="1800">
                <a:solidFill>
                  <a:srgbClr val="808030"/>
                </a:solidFill>
              </a:rPr>
              <a:t>(</a:t>
            </a:r>
            <a:r>
              <a:rPr lang="en-US" sz="1800">
                <a:solidFill>
                  <a:srgbClr val="008C00"/>
                </a:solidFill>
              </a:rPr>
              <a:t>1</a:t>
            </a:r>
            <a:r>
              <a:rPr lang="en-US" sz="1800">
                <a:solidFill>
                  <a:srgbClr val="808030"/>
                </a:solidFill>
              </a:rPr>
              <a:t>)</a:t>
            </a:r>
            <a:r>
              <a:rPr lang="en-US" sz="1800">
                <a:solidFill>
                  <a:srgbClr val="800080"/>
                </a:solidFill>
              </a:rPr>
              <a:t>;</a:t>
            </a:r>
            <a:endParaRPr lang="en-US" sz="18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696969"/>
                </a:solidFill>
              </a:rPr>
              <a:t>//! bob.speak();// Error: private member funcţion</a:t>
            </a:r>
            <a:endParaRPr lang="en-US" sz="18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0080"/>
                </a:solidFill>
              </a:rPr>
              <a:t>}</a:t>
            </a:r>
            <a:endParaRPr lang="en-US" sz="1800"/>
          </a:p>
        </p:txBody>
      </p:sp>
      <p:grpSp>
        <p:nvGrpSpPr>
          <p:cNvPr id="34824" name="Group 9"/>
          <p:cNvGrpSpPr>
            <a:grpSpLocks/>
          </p:cNvGrpSpPr>
          <p:nvPr/>
        </p:nvGrpSpPr>
        <p:grpSpPr bwMode="auto">
          <a:xfrm>
            <a:off x="563040" y="2201992"/>
            <a:ext cx="5529600" cy="4690515"/>
            <a:chOff x="620713" y="2427288"/>
            <a:chExt cx="6096000" cy="5170424"/>
          </a:xfrm>
        </p:grpSpPr>
        <p:sp>
          <p:nvSpPr>
            <p:cNvPr id="34825" name="Rectangle 7"/>
            <p:cNvSpPr>
              <a:spLocks noChangeArrowheads="1"/>
            </p:cNvSpPr>
            <p:nvPr/>
          </p:nvSpPr>
          <p:spPr bwMode="auto">
            <a:xfrm>
              <a:off x="620713" y="2427288"/>
              <a:ext cx="6096000" cy="5170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class</a:t>
              </a:r>
              <a:r>
                <a:rPr lang="en-US" sz="1800"/>
                <a:t> Pet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public</a:t>
              </a:r>
              <a:r>
                <a:rPr lang="en-US" sz="1800">
                  <a:solidFill>
                    <a:srgbClr val="E34ADC"/>
                  </a:solidFill>
                </a:rPr>
                <a:t>: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  </a:t>
              </a:r>
              <a:r>
                <a:rPr lang="en-US" sz="1800" b="1">
                  <a:solidFill>
                    <a:srgbClr val="800000"/>
                  </a:solidFill>
                </a:rPr>
                <a:t>char</a:t>
              </a:r>
              <a:r>
                <a:rPr lang="en-US" sz="1800"/>
                <a:t> eat</a:t>
              </a:r>
              <a:r>
                <a:rPr lang="en-US" sz="1800">
                  <a:solidFill>
                    <a:srgbClr val="808030"/>
                  </a:solidFill>
                </a:rPr>
                <a:t>()</a:t>
              </a:r>
              <a:r>
                <a:rPr lang="en-US" sz="1800"/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const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/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return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0000E6"/>
                  </a:solidFill>
                </a:rPr>
                <a:t>'a'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0080"/>
                  </a:solidFill>
                </a:rPr>
                <a:t>}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  </a:t>
              </a:r>
              <a:r>
                <a:rPr lang="en-US" sz="1800" b="1">
                  <a:solidFill>
                    <a:srgbClr val="800000"/>
                  </a:solidFill>
                </a:rPr>
                <a:t>int</a:t>
              </a:r>
              <a:r>
                <a:rPr lang="en-US" sz="1800"/>
                <a:t> speak</a:t>
              </a:r>
              <a:r>
                <a:rPr lang="en-US" sz="1800">
                  <a:solidFill>
                    <a:srgbClr val="808030"/>
                  </a:solidFill>
                </a:rPr>
                <a:t>()</a:t>
              </a:r>
              <a:r>
                <a:rPr lang="en-US" sz="1800"/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const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/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return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008C00"/>
                  </a:solidFill>
                </a:rPr>
                <a:t>2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0080"/>
                  </a:solidFill>
                </a:rPr>
                <a:t>}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  </a:t>
              </a:r>
              <a:r>
                <a:rPr lang="en-US" sz="1800" b="1">
                  <a:solidFill>
                    <a:srgbClr val="800000"/>
                  </a:solidFill>
                </a:rPr>
                <a:t>float</a:t>
              </a:r>
              <a:r>
                <a:rPr lang="en-US" sz="1800"/>
                <a:t> sleep</a:t>
              </a:r>
              <a:r>
                <a:rPr lang="en-US" sz="1800">
                  <a:solidFill>
                    <a:srgbClr val="808030"/>
                  </a:solidFill>
                </a:rPr>
                <a:t>()</a:t>
              </a:r>
              <a:r>
                <a:rPr lang="en-US" sz="1800"/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const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/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return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008000"/>
                  </a:solidFill>
                </a:rPr>
                <a:t>3.0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0080"/>
                  </a:solidFill>
                </a:rPr>
                <a:t>}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  </a:t>
              </a:r>
              <a:r>
                <a:rPr lang="en-US" sz="1800" b="1">
                  <a:solidFill>
                    <a:srgbClr val="800000"/>
                  </a:solidFill>
                </a:rPr>
                <a:t>float</a:t>
              </a:r>
              <a:r>
                <a:rPr lang="en-US" sz="1800"/>
                <a:t> sleep</a:t>
              </a:r>
              <a:r>
                <a:rPr lang="en-US" sz="1800">
                  <a:solidFill>
                    <a:srgbClr val="808030"/>
                  </a:solidFill>
                </a:rPr>
                <a:t>( </a:t>
              </a:r>
              <a:r>
                <a:rPr lang="en-US" sz="1800" b="1">
                  <a:solidFill>
                    <a:srgbClr val="800000"/>
                  </a:solidFill>
                </a:rPr>
                <a:t>int</a:t>
              </a:r>
              <a:r>
                <a:rPr lang="en-US" sz="1800">
                  <a:solidFill>
                    <a:srgbClr val="808030"/>
                  </a:solidFill>
                </a:rPr>
                <a:t>)</a:t>
              </a:r>
              <a:r>
                <a:rPr lang="en-US" sz="1800"/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const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/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return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008000"/>
                  </a:solidFill>
                </a:rPr>
                <a:t>4.0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0080"/>
                  </a:solidFill>
                </a:rPr>
                <a:t>}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>
                  <a:solidFill>
                    <a:srgbClr val="800080"/>
                  </a:solidFill>
                </a:rPr>
                <a:t>};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class</a:t>
              </a:r>
              <a:r>
                <a:rPr lang="en-US" sz="1800"/>
                <a:t> Goldfish </a:t>
              </a:r>
              <a:r>
                <a:rPr lang="en-US" sz="1800">
                  <a:solidFill>
                    <a:srgbClr val="800080"/>
                  </a:solidFill>
                </a:rPr>
                <a:t>:</a:t>
              </a:r>
              <a:r>
                <a:rPr lang="en-US" sz="1800"/>
                <a:t> Pet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696969"/>
                  </a:solidFill>
                </a:rPr>
                <a:t>// Private inheritance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public</a:t>
              </a:r>
              <a:r>
                <a:rPr lang="en-US" sz="1800">
                  <a:solidFill>
                    <a:srgbClr val="E34ADC"/>
                  </a:solidFill>
                </a:rPr>
                <a:t>: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  </a:t>
              </a:r>
              <a:r>
                <a:rPr lang="en-US" sz="1800" b="1">
                  <a:solidFill>
                    <a:srgbClr val="800000"/>
                  </a:solidFill>
                </a:rPr>
                <a:t>using</a:t>
              </a:r>
              <a:r>
                <a:rPr lang="en-US" sz="1800"/>
                <a:t> Pet</a:t>
              </a:r>
              <a:r>
                <a:rPr lang="en-US" sz="1800">
                  <a:solidFill>
                    <a:srgbClr val="800080"/>
                  </a:solidFill>
                </a:rPr>
                <a:t>::</a:t>
              </a:r>
              <a:r>
                <a:rPr lang="en-US" sz="1800"/>
                <a:t>eat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696969"/>
                  </a:solidFill>
                </a:rPr>
                <a:t>// Name publicizes member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  </a:t>
              </a:r>
              <a:r>
                <a:rPr lang="en-US" sz="1800" b="1">
                  <a:solidFill>
                    <a:srgbClr val="800000"/>
                  </a:solidFill>
                </a:rPr>
                <a:t>using</a:t>
              </a:r>
              <a:r>
                <a:rPr lang="en-US" sz="1800"/>
                <a:t> Pet</a:t>
              </a:r>
              <a:r>
                <a:rPr lang="en-US" sz="1800">
                  <a:solidFill>
                    <a:srgbClr val="800080"/>
                  </a:solidFill>
                </a:rPr>
                <a:t>::</a:t>
              </a:r>
              <a:r>
                <a:rPr lang="en-US" sz="1800"/>
                <a:t>sleep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696969"/>
                  </a:solidFill>
                </a:rPr>
                <a:t>// Both overloaded members exposed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>
                  <a:solidFill>
                    <a:srgbClr val="800080"/>
                  </a:solidFill>
                </a:rPr>
                <a:t>};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/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96913" y="5532438"/>
              <a:ext cx="1828800" cy="6096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81000" y="1230868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/>
            </a:pPr>
            <a:r>
              <a:rPr lang="en-US" sz="1800" b="1" kern="0" dirty="0" err="1">
                <a:ea typeface="Arial"/>
                <a:cs typeface="Times New Roman" pitchFamily="18" charset="0"/>
                <a:sym typeface="Arial"/>
              </a:rPr>
              <a:t>Moştenirea</a:t>
            </a:r>
            <a:r>
              <a:rPr lang="en-US" sz="1800" b="1" kern="0" dirty="0">
                <a:ea typeface="Arial"/>
                <a:cs typeface="Times New Roman" pitchFamily="18" charset="0"/>
                <a:sym typeface="Arial"/>
              </a:rPr>
              <a:t> cu </a:t>
            </a:r>
            <a:r>
              <a:rPr lang="en-US" sz="1800" b="1" kern="0" dirty="0" err="1">
                <a:ea typeface="Arial"/>
                <a:cs typeface="Times New Roman" pitchFamily="18" charset="0"/>
                <a:sym typeface="Arial"/>
              </a:rPr>
              <a:t>specificatorul</a:t>
            </a:r>
            <a:r>
              <a:rPr lang="en-US" sz="1800" b="1" kern="0" dirty="0">
                <a:ea typeface="Arial"/>
                <a:cs typeface="Times New Roman" pitchFamily="18" charset="0"/>
                <a:sym typeface="Arial"/>
              </a:rPr>
              <a:t> “private”</a:t>
            </a:r>
          </a:p>
        </p:txBody>
      </p:sp>
    </p:spTree>
    <p:extLst>
      <p:ext uri="{BB962C8B-B14F-4D97-AF65-F5344CB8AC3E}">
        <p14:creationId xmlns:p14="http://schemas.microsoft.com/office/powerpoint/2010/main" val="12985194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Google Shape;485;p48"/>
          <p:cNvSpPr>
            <a:spLocks noChangeArrowheads="1"/>
          </p:cNvSpPr>
          <p:nvPr/>
        </p:nvSpPr>
        <p:spPr bwMode="auto">
          <a:xfrm>
            <a:off x="8442721" y="6407233"/>
            <a:ext cx="567360" cy="36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A87B1DA5-D8F2-4F4D-A142-199F5C582140}" type="slidenum">
              <a:rPr lang="en-US" sz="14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16</a:t>
            </a:fld>
            <a:endParaRPr lang="en-US" sz="1600"/>
          </a:p>
        </p:txBody>
      </p:sp>
      <p:sp>
        <p:nvSpPr>
          <p:cNvPr id="35843" name="Google Shape;486;p48"/>
          <p:cNvSpPr>
            <a:spLocks noChangeArrowheads="1"/>
          </p:cNvSpPr>
          <p:nvPr/>
        </p:nvSpPr>
        <p:spPr bwMode="auto">
          <a:xfrm>
            <a:off x="76321" y="76329"/>
            <a:ext cx="4570560" cy="59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600" b="1"/>
              <a:t>Facultatea de Matematică şi Informatică</a:t>
            </a:r>
            <a:r>
              <a:rPr lang="en-US" sz="1600" b="1"/>
              <a:t> Universitatea din Bucureşti</a:t>
            </a:r>
            <a:endParaRPr lang="en-US" sz="1600"/>
          </a:p>
        </p:txBody>
      </p:sp>
      <p:pic>
        <p:nvPicPr>
          <p:cNvPr id="35844" name="Google Shape;487;p4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87840" y="76328"/>
            <a:ext cx="802080" cy="7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5" name="Google Shape;488;p48"/>
          <p:cNvSpPr>
            <a:spLocks noChangeArrowheads="1"/>
          </p:cNvSpPr>
          <p:nvPr/>
        </p:nvSpPr>
        <p:spPr bwMode="auto">
          <a:xfrm>
            <a:off x="2106721" y="750319"/>
            <a:ext cx="5025600" cy="40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1800" b="1"/>
              <a:t>1. Moştenirea in C++</a:t>
            </a:r>
          </a:p>
        </p:txBody>
      </p:sp>
      <p:sp>
        <p:nvSpPr>
          <p:cNvPr id="489" name="Google Shape;489;p48"/>
          <p:cNvSpPr txBox="1"/>
          <p:nvPr/>
        </p:nvSpPr>
        <p:spPr>
          <a:xfrm>
            <a:off x="249120" y="1275975"/>
            <a:ext cx="8760960" cy="44212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2932" tIns="82932" rIns="82932" bIns="82932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b="1" kern="0" dirty="0" err="1">
                <a:ea typeface="Arial"/>
                <a:cs typeface="Times New Roman" pitchFamily="18" charset="0"/>
                <a:sym typeface="Arial"/>
              </a:rPr>
              <a:t>Moştenirea</a:t>
            </a:r>
            <a:r>
              <a:rPr lang="en-US" sz="1800" b="1" kern="0" dirty="0">
                <a:ea typeface="Arial"/>
                <a:cs typeface="Times New Roman" pitchFamily="18" charset="0"/>
                <a:sym typeface="Arial"/>
              </a:rPr>
              <a:t> cu </a:t>
            </a:r>
            <a:r>
              <a:rPr lang="en-US" sz="1800" b="1" kern="0" dirty="0" err="1">
                <a:ea typeface="Arial"/>
                <a:cs typeface="Times New Roman" pitchFamily="18" charset="0"/>
                <a:sym typeface="Arial"/>
              </a:rPr>
              <a:t>specificatorul</a:t>
            </a:r>
            <a:r>
              <a:rPr lang="en-US" sz="1800" b="1" kern="0" dirty="0">
                <a:ea typeface="Arial"/>
                <a:cs typeface="Times New Roman" pitchFamily="18" charset="0"/>
                <a:sym typeface="Arial"/>
              </a:rPr>
              <a:t> “</a:t>
            </a:r>
            <a:r>
              <a:rPr lang="en-US" sz="1800" b="1" kern="0" dirty="0" smtClean="0">
                <a:ea typeface="Arial"/>
                <a:cs typeface="Times New Roman" pitchFamily="18" charset="0"/>
                <a:sym typeface="Arial"/>
              </a:rPr>
              <a:t>protected”</a:t>
            </a:r>
            <a:endParaRPr lang="en-US" sz="1800" b="1" kern="0" dirty="0"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endParaRPr lang="en-US" sz="2200" b="1" i="1" kern="0" dirty="0">
              <a:solidFill>
                <a:srgbClr val="0000FF"/>
              </a:solidFill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vi-VN" sz="2200" kern="0" dirty="0" smtClean="0">
                <a:ea typeface="Arial"/>
                <a:cs typeface="Times New Roman" pitchFamily="18" charset="0"/>
                <a:sym typeface="Arial"/>
              </a:rPr>
              <a:t>secțiuni </a:t>
            </a:r>
            <a:r>
              <a:rPr lang="vi-VN" sz="2200" kern="0" dirty="0">
                <a:ea typeface="Arial"/>
                <a:cs typeface="Times New Roman" pitchFamily="18" charset="0"/>
                <a:sym typeface="Arial"/>
              </a:rPr>
              <a:t>definite ca protected sunt similare ca definire cu private (sunt ascunse de restul programului), cu excepția claselor derivate;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endParaRPr lang="vi-VN" sz="2200" kern="0" dirty="0"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vi-VN" sz="2200" kern="0" dirty="0">
                <a:ea typeface="Arial"/>
                <a:cs typeface="Times New Roman" pitchFamily="18" charset="0"/>
                <a:sym typeface="Arial"/>
              </a:rPr>
              <a:t>good practice: cel mai bine este ca variabilele de instanță să fie PRIVATE și funcții care le modifică să fie protected;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endParaRPr lang="vi-VN" sz="2200" kern="0" dirty="0"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vi-VN" sz="2200" kern="0" dirty="0">
                <a:ea typeface="Arial"/>
                <a:cs typeface="Times New Roman" pitchFamily="18" charset="0"/>
                <a:sym typeface="Arial"/>
              </a:rPr>
              <a:t>Sintaxă: </a:t>
            </a:r>
            <a:r>
              <a:rPr lang="vi-VN" sz="2200" b="1" i="1" kern="0" dirty="0" err="1">
                <a:solidFill>
                  <a:srgbClr val="0000FF"/>
                </a:solidFill>
                <a:ea typeface="Arial"/>
                <a:cs typeface="Times New Roman" pitchFamily="18" charset="0"/>
                <a:sym typeface="Arial"/>
              </a:rPr>
              <a:t>class derivată: protected baza {…};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endParaRPr lang="vi-VN" sz="2200" kern="0" dirty="0"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vi-VN" sz="2200" kern="0" dirty="0">
                <a:ea typeface="Arial"/>
                <a:cs typeface="Times New Roman" pitchFamily="18" charset="0"/>
                <a:sym typeface="Arial"/>
              </a:rPr>
              <a:t>toți membrii publici și protected din baza devin protected în derivată;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endParaRPr lang="vi-VN" sz="2200" kern="0" dirty="0"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vi-VN" sz="2200" kern="0" dirty="0">
                <a:ea typeface="Arial"/>
                <a:cs typeface="Times New Roman" pitchFamily="18" charset="0"/>
                <a:sym typeface="Arial"/>
              </a:rPr>
              <a:t>nu se prea folosește, inclusă în limbaj pentru completitudine.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endParaRPr lang="en-US" sz="2200" b="1" i="1" kern="0" dirty="0">
              <a:solidFill>
                <a:srgbClr val="0000FF"/>
              </a:solidFill>
              <a:ea typeface="Arial"/>
              <a:cs typeface="Times New Roman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62560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Google Shape;497;p49"/>
          <p:cNvSpPr>
            <a:spLocks noChangeArrowheads="1"/>
          </p:cNvSpPr>
          <p:nvPr/>
        </p:nvSpPr>
        <p:spPr bwMode="auto">
          <a:xfrm>
            <a:off x="8442721" y="6407233"/>
            <a:ext cx="567360" cy="36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D1884C5-23DA-4442-8813-6FB607EE5089}" type="slidenum">
              <a:rPr lang="en-US" sz="14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17</a:t>
            </a:fld>
            <a:endParaRPr lang="en-US" sz="1600"/>
          </a:p>
        </p:txBody>
      </p:sp>
      <p:sp>
        <p:nvSpPr>
          <p:cNvPr id="37891" name="Google Shape;498;p49"/>
          <p:cNvSpPr>
            <a:spLocks noChangeArrowheads="1"/>
          </p:cNvSpPr>
          <p:nvPr/>
        </p:nvSpPr>
        <p:spPr bwMode="auto">
          <a:xfrm>
            <a:off x="76321" y="76329"/>
            <a:ext cx="4570560" cy="59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600" b="1"/>
              <a:t>Facultatea de Matematică şi Informatică</a:t>
            </a:r>
            <a:r>
              <a:rPr lang="en-US" sz="1600" b="1"/>
              <a:t> Universitatea din Bucureşti</a:t>
            </a:r>
            <a:endParaRPr lang="en-US" sz="1600"/>
          </a:p>
        </p:txBody>
      </p:sp>
      <p:pic>
        <p:nvPicPr>
          <p:cNvPr id="37892" name="Google Shape;499;p4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87840" y="76328"/>
            <a:ext cx="802080" cy="7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3" name="Google Shape;500;p49"/>
          <p:cNvSpPr>
            <a:spLocks noChangeArrowheads="1"/>
          </p:cNvSpPr>
          <p:nvPr/>
        </p:nvSpPr>
        <p:spPr bwMode="auto">
          <a:xfrm>
            <a:off x="2106721" y="750319"/>
            <a:ext cx="5025600" cy="40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1800" b="1"/>
              <a:t>1. Moştenirea in C++</a:t>
            </a:r>
          </a:p>
        </p:txBody>
      </p:sp>
      <p:sp>
        <p:nvSpPr>
          <p:cNvPr id="37894" name="Rectangle 1"/>
          <p:cNvSpPr>
            <a:spLocks noChangeArrowheads="1"/>
          </p:cNvSpPr>
          <p:nvPr/>
        </p:nvSpPr>
        <p:spPr bwMode="auto">
          <a:xfrm>
            <a:off x="5450401" y="2589561"/>
            <a:ext cx="2577600" cy="127419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en-US" sz="1800" b="1">
                <a:solidFill>
                  <a:srgbClr val="800000"/>
                </a:solidFill>
                <a:cs typeface="Times New Roman" pitchFamily="18" charset="0"/>
              </a:rPr>
              <a:t>int</a:t>
            </a:r>
            <a:r>
              <a:rPr lang="en-US" sz="1800">
                <a:cs typeface="Times New Roman" pitchFamily="18" charset="0"/>
              </a:rPr>
              <a:t> </a:t>
            </a:r>
            <a:r>
              <a:rPr lang="en-US" sz="1800">
                <a:solidFill>
                  <a:srgbClr val="400000"/>
                </a:solidFill>
                <a:cs typeface="Times New Roman" pitchFamily="18" charset="0"/>
              </a:rPr>
              <a:t>main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()</a:t>
            </a:r>
            <a:r>
              <a:rPr lang="en-US" sz="1800"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{</a:t>
            </a:r>
            <a:r>
              <a:rPr lang="en-US" sz="1800">
                <a:cs typeface="Times New Roman" pitchFamily="18" charset="0"/>
              </a:rPr>
              <a:t>  </a:t>
            </a:r>
          </a:p>
          <a:p>
            <a:r>
              <a:rPr lang="en-US" sz="1800">
                <a:cs typeface="Times New Roman" pitchFamily="18" charset="0"/>
              </a:rPr>
              <a:t>      Derived2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1800">
                <a:cs typeface="Times New Roman" pitchFamily="18" charset="0"/>
              </a:rPr>
              <a:t>  </a:t>
            </a:r>
          </a:p>
          <a:p>
            <a:r>
              <a:rPr lang="en-US" sz="1800">
                <a:cs typeface="Times New Roman" pitchFamily="18" charset="0"/>
              </a:rPr>
              <a:t>      d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.set(</a:t>
            </a:r>
            <a:r>
              <a:rPr lang="en-US" sz="1800">
                <a:solidFill>
                  <a:srgbClr val="008C00"/>
                </a:solidFill>
                <a:cs typeface="Times New Roman" pitchFamily="18" charset="0"/>
              </a:rPr>
              <a:t>10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</a:p>
          <a:p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}</a:t>
            </a:r>
            <a:r>
              <a:rPr lang="en-US" sz="1100"/>
              <a:t> </a:t>
            </a:r>
            <a:endParaRPr lang="en-US" sz="1600"/>
          </a:p>
        </p:txBody>
      </p:sp>
      <p:grpSp>
        <p:nvGrpSpPr>
          <p:cNvPr id="37895" name="Group 12"/>
          <p:cNvGrpSpPr>
            <a:grpSpLocks/>
          </p:cNvGrpSpPr>
          <p:nvPr/>
        </p:nvGrpSpPr>
        <p:grpSpPr bwMode="auto">
          <a:xfrm>
            <a:off x="249121" y="1147801"/>
            <a:ext cx="5192640" cy="5461053"/>
            <a:chOff x="274638" y="1265237"/>
            <a:chExt cx="5724525" cy="6019800"/>
          </a:xfrm>
        </p:grpSpPr>
        <p:sp>
          <p:nvSpPr>
            <p:cNvPr id="37897" name="Google Shape;501;p49"/>
            <p:cNvSpPr txBox="1">
              <a:spLocks noChangeArrowheads="1"/>
            </p:cNvSpPr>
            <p:nvPr/>
          </p:nvSpPr>
          <p:spPr bwMode="auto">
            <a:xfrm>
              <a:off x="274638" y="1265237"/>
              <a:ext cx="5724525" cy="6019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/>
            <a:lstStyle/>
            <a:p>
              <a:pPr>
                <a:buClr>
                  <a:srgbClr val="000000"/>
                </a:buClr>
                <a:buNone/>
              </a:pPr>
              <a:r>
                <a:rPr lang="en-US" sz="1800" b="1" kern="0" dirty="0" err="1">
                  <a:ea typeface="Arial"/>
                  <a:cs typeface="Times New Roman" pitchFamily="18" charset="0"/>
                  <a:sym typeface="Arial"/>
                </a:rPr>
                <a:t>Moştenirea</a:t>
              </a:r>
              <a:r>
                <a:rPr lang="en-US" sz="1800" b="1" kern="0" dirty="0">
                  <a:ea typeface="Arial"/>
                  <a:cs typeface="Times New Roman" pitchFamily="18" charset="0"/>
                  <a:sym typeface="Arial"/>
                </a:rPr>
                <a:t> cu </a:t>
              </a:r>
              <a:r>
                <a:rPr lang="en-US" sz="1800" b="1" kern="0" dirty="0" err="1">
                  <a:ea typeface="Arial"/>
                  <a:cs typeface="Times New Roman" pitchFamily="18" charset="0"/>
                  <a:sym typeface="Arial"/>
                </a:rPr>
                <a:t>specificatorul</a:t>
              </a:r>
              <a:r>
                <a:rPr lang="en-US" sz="1800" b="1" kern="0" dirty="0">
                  <a:ea typeface="Arial"/>
                  <a:cs typeface="Times New Roman" pitchFamily="18" charset="0"/>
                  <a:sym typeface="Arial"/>
                </a:rPr>
                <a:t> “</a:t>
              </a:r>
              <a:r>
                <a:rPr lang="en-US" sz="1800" b="1" kern="0" dirty="0" smtClean="0">
                  <a:ea typeface="Arial"/>
                  <a:cs typeface="Times New Roman" pitchFamily="18" charset="0"/>
                  <a:sym typeface="Arial"/>
                </a:rPr>
                <a:t>protected”</a:t>
              </a:r>
              <a:endParaRPr lang="en-US" sz="1800" b="1" kern="0" dirty="0">
                <a:ea typeface="Arial"/>
                <a:cs typeface="Times New Roman" pitchFamily="18" charset="0"/>
                <a:sym typeface="Arial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 b="1" dirty="0">
                <a:solidFill>
                  <a:srgbClr val="800000"/>
                </a:solidFill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class</a:t>
              </a:r>
              <a:r>
                <a:rPr lang="en-US" sz="1800" dirty="0"/>
                <a:t> Base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protected</a:t>
              </a:r>
              <a:r>
                <a:rPr lang="en-US" sz="1800" b="1" dirty="0">
                  <a:solidFill>
                    <a:srgbClr val="E34ADC"/>
                  </a:solidFill>
                </a:rPr>
                <a:t>:</a:t>
              </a:r>
              <a:endParaRPr lang="en-US" sz="1800" b="1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>
                  <a:solidFill>
                    <a:srgbClr val="800000"/>
                  </a:solidFill>
                </a:rPr>
                <a:t> </a:t>
              </a:r>
              <a:r>
                <a:rPr lang="en-US" sz="1800" b="1" dirty="0" err="1">
                  <a:solidFill>
                    <a:srgbClr val="800000"/>
                  </a:solidFill>
                </a:rPr>
                <a:t>int</a:t>
              </a:r>
              <a:r>
                <a:rPr lang="en-US" sz="1800" dirty="0"/>
                <a:t> </a:t>
              </a:r>
              <a:r>
                <a:rPr lang="en-US" sz="1800" dirty="0" err="1"/>
                <a:t>i</a:t>
              </a:r>
              <a:r>
                <a:rPr lang="en-US" sz="1800" dirty="0">
                  <a:solidFill>
                    <a:srgbClr val="800080"/>
                  </a:solidFill>
                </a:rPr>
                <a:t>;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</a:rPr>
                <a:t>: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/>
                <a:t>  Base</a:t>
              </a:r>
              <a:r>
                <a:rPr lang="en-US" sz="1800" dirty="0">
                  <a:solidFill>
                    <a:srgbClr val="808030"/>
                  </a:solidFill>
                </a:rPr>
                <a:t>()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:</a:t>
              </a:r>
              <a:r>
                <a:rPr lang="en-US" sz="1800" dirty="0"/>
                <a:t> </a:t>
              </a:r>
              <a:r>
                <a:rPr lang="en-US" sz="1800" dirty="0" err="1"/>
                <a:t>i</a:t>
              </a:r>
              <a:r>
                <a:rPr lang="en-US" sz="1800" dirty="0">
                  <a:solidFill>
                    <a:srgbClr val="808030"/>
                  </a:solidFill>
                </a:rPr>
                <a:t>(7)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{}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>
                  <a:solidFill>
                    <a:srgbClr val="800080"/>
                  </a:solidFill>
                </a:rPr>
                <a:t>};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class</a:t>
              </a:r>
              <a:r>
                <a:rPr lang="en-US" sz="1800" dirty="0"/>
                <a:t> Derived1 </a:t>
              </a:r>
              <a:r>
                <a:rPr lang="en-US" sz="1800" dirty="0">
                  <a:solidFill>
                    <a:srgbClr val="800080"/>
                  </a:solidFill>
                </a:rPr>
                <a:t>:</a:t>
              </a:r>
              <a:r>
                <a:rPr lang="en-US" sz="1800" dirty="0"/>
                <a:t> </a:t>
              </a:r>
              <a:r>
                <a:rPr lang="en-US" sz="1800" b="1" dirty="0">
                  <a:solidFill>
                    <a:srgbClr val="800000"/>
                  </a:solidFill>
                </a:rPr>
                <a:t>protected</a:t>
              </a:r>
              <a:r>
                <a:rPr lang="en-US" sz="1800" dirty="0"/>
                <a:t> Base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 </a:t>
              </a:r>
              <a:r>
                <a:rPr lang="en-US" sz="1800" dirty="0">
                  <a:solidFill>
                    <a:srgbClr val="800080"/>
                  </a:solidFill>
                </a:rPr>
                <a:t>};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 b="1" i="1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class</a:t>
              </a:r>
              <a:r>
                <a:rPr lang="en-US" sz="1800" dirty="0"/>
                <a:t> Derived2 </a:t>
              </a:r>
              <a:r>
                <a:rPr lang="en-US" sz="1800" dirty="0">
                  <a:solidFill>
                    <a:srgbClr val="800080"/>
                  </a:solidFill>
                </a:rPr>
                <a:t>:</a:t>
              </a:r>
              <a:r>
                <a:rPr lang="en-US" sz="1800" dirty="0"/>
                <a:t> </a:t>
              </a:r>
              <a:r>
                <a:rPr lang="en-US" sz="1800" b="1" dirty="0">
                  <a:solidFill>
                    <a:srgbClr val="800000"/>
                  </a:solidFill>
                </a:rPr>
                <a:t>public</a:t>
              </a:r>
              <a:r>
                <a:rPr lang="en-US" sz="1800" dirty="0"/>
                <a:t> Derived1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</a:rPr>
                <a:t>: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void</a:t>
              </a:r>
              <a:r>
                <a:rPr lang="en-US" sz="1800" dirty="0"/>
                <a:t> set</a:t>
              </a:r>
              <a:r>
                <a:rPr lang="en-US" sz="1800" dirty="0">
                  <a:solidFill>
                    <a:srgbClr val="808030"/>
                  </a:solidFill>
                </a:rPr>
                <a:t>(</a:t>
              </a:r>
              <a:r>
                <a:rPr lang="en-US" sz="1800" b="1" dirty="0" err="1">
                  <a:solidFill>
                    <a:srgbClr val="800000"/>
                  </a:solidFill>
                </a:rPr>
                <a:t>int</a:t>
              </a:r>
              <a:r>
                <a:rPr lang="en-US" sz="1800" dirty="0"/>
                <a:t> x</a:t>
              </a:r>
              <a:r>
                <a:rPr lang="en-US" sz="1800" dirty="0">
                  <a:solidFill>
                    <a:srgbClr val="808030"/>
                  </a:solidFill>
                </a:rPr>
                <a:t>)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</a:t>
              </a:r>
              <a:r>
                <a:rPr lang="en-US" sz="1800" dirty="0" err="1">
                  <a:solidFill>
                    <a:srgbClr val="603000"/>
                  </a:solidFill>
                </a:rPr>
                <a:t>i</a:t>
              </a:r>
              <a:r>
                <a:rPr lang="en-US" sz="1800" dirty="0">
                  <a:solidFill>
                    <a:srgbClr val="603000"/>
                  </a:solidFill>
                </a:rPr>
                <a:t> = x</a:t>
              </a:r>
              <a:r>
                <a:rPr lang="en-US" sz="1800" dirty="0">
                  <a:solidFill>
                    <a:srgbClr val="808030"/>
                  </a:solidFill>
                </a:rPr>
                <a:t>)</a:t>
              </a:r>
              <a:r>
                <a:rPr lang="en-US" sz="1800" dirty="0">
                  <a:solidFill>
                    <a:srgbClr val="800080"/>
                  </a:solidFill>
                </a:rPr>
                <a:t>;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}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>
                  <a:solidFill>
                    <a:srgbClr val="800080"/>
                  </a:solidFill>
                </a:rPr>
                <a:t>};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 b="1" i="1" dirty="0"/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15913" y="2332037"/>
              <a:ext cx="1371600" cy="6096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None/>
                <a:defRPr/>
              </a:pPr>
              <a:endParaRPr lang="en-US" kern="0">
                <a:sym typeface="Arial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068513" y="4514179"/>
              <a:ext cx="1676400" cy="6096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4226401" y="4604164"/>
            <a:ext cx="4570560" cy="921697"/>
          </a:xfrm>
          <a:prstGeom prst="rect">
            <a:avLst/>
          </a:prstGeom>
        </p:spPr>
        <p:txBody>
          <a:bodyPr lIns="82945" tIns="41473" rIns="82945" bIns="41473">
            <a:spAutoFit/>
          </a:bodyPr>
          <a:lstStyle/>
          <a:p>
            <a:pPr marL="414726" indent="-322565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  <a:defRPr/>
            </a:pPr>
            <a:r>
              <a:rPr lang="it-IT" sz="1800" kern="0" dirty="0">
                <a:ea typeface="Arial"/>
                <a:cs typeface="Times New Roman" pitchFamily="18" charset="0"/>
                <a:sym typeface="Arial"/>
              </a:rPr>
              <a:t>daca in baza avem zone “protected” ele sunt transmise si in derivata1,2 tot ca protected, deci i e accesibil in funcţia set()</a:t>
            </a:r>
          </a:p>
        </p:txBody>
      </p:sp>
    </p:spTree>
    <p:extLst>
      <p:ext uri="{BB962C8B-B14F-4D97-AF65-F5344CB8AC3E}">
        <p14:creationId xmlns:p14="http://schemas.microsoft.com/office/powerpoint/2010/main" val="40509064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Google Shape;360;p38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Google Shape;362;p38"/>
          <p:cNvSpPr txBox="1">
            <a:spLocks noChangeArrowheads="1"/>
          </p:cNvSpPr>
          <p:nvPr/>
        </p:nvSpPr>
        <p:spPr bwMode="auto">
          <a:xfrm>
            <a:off x="249238" y="1206500"/>
            <a:ext cx="8208962" cy="50419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2000" b="1" i="1" dirty="0" smtClean="0"/>
              <a:t>Inițializare de obiecte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b="1" i="1" dirty="0" smtClean="0"/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ro-RO" sz="2000" dirty="0" smtClean="0">
                <a:solidFill>
                  <a:srgbClr val="000000"/>
                </a:solidFill>
              </a:rPr>
              <a:t>Foarte important în C++: garantarea inițializării corecte =&gt; trebuie s</a:t>
            </a:r>
            <a:r>
              <a:rPr lang="ro-RO" sz="2000" dirty="0" smtClean="0"/>
              <a:t>ă</a:t>
            </a:r>
            <a:r>
              <a:rPr lang="ro-RO" sz="2000" dirty="0" smtClean="0">
                <a:solidFill>
                  <a:srgbClr val="000000"/>
                </a:solidFill>
              </a:rPr>
              <a:t> fie asigurat</a:t>
            </a:r>
            <a:r>
              <a:rPr lang="ro-RO" sz="2000" dirty="0" smtClean="0"/>
              <a:t>ă</a:t>
            </a:r>
            <a:r>
              <a:rPr lang="ro-RO" sz="2000" dirty="0" smtClean="0">
                <a:solidFill>
                  <a:srgbClr val="000000"/>
                </a:solidFill>
              </a:rPr>
              <a:t> şi la comp</a:t>
            </a:r>
            <a:r>
              <a:rPr lang="en-GB" sz="2000" dirty="0" err="1" smtClean="0">
                <a:solidFill>
                  <a:srgbClr val="000000"/>
                </a:solidFill>
              </a:rPr>
              <a:t>unere</a:t>
            </a:r>
            <a:r>
              <a:rPr lang="ro-RO" sz="2000" dirty="0" smtClean="0">
                <a:solidFill>
                  <a:srgbClr val="000000"/>
                </a:solidFill>
              </a:rPr>
              <a:t> şi moștenire.</a:t>
            </a:r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ro-RO" sz="2000" dirty="0" smtClean="0">
                <a:solidFill>
                  <a:srgbClr val="000000"/>
                </a:solidFill>
              </a:rPr>
              <a:t>La crearea unui obiect, compilatorul trebuie s</a:t>
            </a:r>
            <a:r>
              <a:rPr lang="ro-RO" sz="2000" dirty="0" smtClean="0"/>
              <a:t>ă</a:t>
            </a:r>
            <a:r>
              <a:rPr lang="ro-RO" sz="2000" dirty="0" smtClean="0">
                <a:solidFill>
                  <a:srgbClr val="000000"/>
                </a:solidFill>
              </a:rPr>
              <a:t> garanteze apelul TUTUROR sub</a:t>
            </a:r>
            <a:r>
              <a:rPr lang="en-GB" sz="2000" dirty="0" smtClean="0">
                <a:solidFill>
                  <a:srgbClr val="000000"/>
                </a:solidFill>
              </a:rPr>
              <a:t>-</a:t>
            </a:r>
            <a:r>
              <a:rPr lang="ro-RO" sz="2000" dirty="0" smtClean="0">
                <a:solidFill>
                  <a:srgbClr val="000000"/>
                </a:solidFill>
              </a:rPr>
              <a:t>obiectelor.</a:t>
            </a:r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lang="ro-RO" sz="2000" dirty="0" smtClean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buNone/>
            </a:pPr>
            <a:r>
              <a:rPr lang="ro-RO" sz="2000" b="1" dirty="0" smtClean="0">
                <a:solidFill>
                  <a:srgbClr val="000000"/>
                </a:solidFill>
              </a:rPr>
              <a:t>Problem</a:t>
            </a:r>
            <a:r>
              <a:rPr lang="vi-VN" sz="2000" b="1" dirty="0" smtClean="0">
                <a:solidFill>
                  <a:srgbClr val="000000"/>
                </a:solidFill>
              </a:rPr>
              <a:t>ă</a:t>
            </a:r>
            <a:r>
              <a:rPr lang="ro-RO" sz="2000" dirty="0" smtClean="0">
                <a:solidFill>
                  <a:srgbClr val="000000"/>
                </a:solidFill>
              </a:rPr>
              <a:t>: - cazul sub</a:t>
            </a:r>
            <a:r>
              <a:rPr lang="en-GB" sz="2000" dirty="0" smtClean="0">
                <a:solidFill>
                  <a:srgbClr val="000000"/>
                </a:solidFill>
              </a:rPr>
              <a:t>-</a:t>
            </a:r>
            <a:r>
              <a:rPr lang="ro-RO" sz="2000" dirty="0" smtClean="0">
                <a:solidFill>
                  <a:srgbClr val="000000"/>
                </a:solidFill>
              </a:rPr>
              <a:t>obiectelor care nu au constructori impliciți sau schimbarea valorii unui argument default în constructor.</a:t>
            </a:r>
            <a:endParaRPr lang="en-US" sz="2000" dirty="0" smtClean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- </a:t>
            </a:r>
            <a:r>
              <a:rPr lang="en-US" sz="2000" dirty="0" err="1" smtClean="0">
                <a:solidFill>
                  <a:srgbClr val="000000"/>
                </a:solidFill>
              </a:rPr>
              <a:t>Initializarea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constantelor</a:t>
            </a:r>
            <a:r>
              <a:rPr lang="en-US" sz="2000" dirty="0" smtClean="0">
                <a:solidFill>
                  <a:srgbClr val="000000"/>
                </a:solidFill>
              </a:rPr>
              <a:t>?</a:t>
            </a:r>
            <a:endParaRPr lang="ro-RO" sz="2000" dirty="0" smtClean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ro-RO" sz="2000" b="1" dirty="0" smtClean="0">
                <a:solidFill>
                  <a:srgbClr val="000000"/>
                </a:solidFill>
              </a:rPr>
              <a:t>De ce?</a:t>
            </a:r>
            <a:r>
              <a:rPr lang="ro-RO" sz="2000" dirty="0" smtClean="0">
                <a:solidFill>
                  <a:srgbClr val="000000"/>
                </a:solidFill>
              </a:rPr>
              <a:t> - constructorul noii clase nu are permisiunea s</a:t>
            </a:r>
            <a:r>
              <a:rPr lang="ro-RO" sz="2000" dirty="0" smtClean="0"/>
              <a:t>ă</a:t>
            </a:r>
            <a:r>
              <a:rPr lang="ro-RO" sz="2000" dirty="0" smtClean="0">
                <a:solidFill>
                  <a:srgbClr val="000000"/>
                </a:solidFill>
              </a:rPr>
              <a:t> acceseze datele </a:t>
            </a:r>
            <a:r>
              <a:rPr lang="ro-RO" sz="2000" b="1" dirty="0" smtClean="0">
                <a:solidFill>
                  <a:srgbClr val="000000"/>
                </a:solidFill>
              </a:rPr>
              <a:t>private</a:t>
            </a:r>
            <a:r>
              <a:rPr lang="ro-RO" sz="2000" dirty="0" smtClean="0">
                <a:solidFill>
                  <a:srgbClr val="000000"/>
                </a:solidFill>
              </a:rPr>
              <a:t> ale sub</a:t>
            </a:r>
            <a:r>
              <a:rPr lang="en-GB" sz="2000" dirty="0" smtClean="0">
                <a:solidFill>
                  <a:srgbClr val="000000"/>
                </a:solidFill>
              </a:rPr>
              <a:t>-</a:t>
            </a:r>
            <a:r>
              <a:rPr lang="ro-RO" sz="2000" dirty="0" smtClean="0">
                <a:solidFill>
                  <a:srgbClr val="000000"/>
                </a:solidFill>
              </a:rPr>
              <a:t>obiectelor, deci nu le pot inițializa direct.</a:t>
            </a:r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lang="ro-RO" sz="2000" dirty="0" smtClean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buClr>
                <a:srgbClr val="000000"/>
              </a:buClr>
              <a:buSzPts val="1100"/>
              <a:buFontTx/>
              <a:buNone/>
            </a:pPr>
            <a:r>
              <a:rPr lang="ro-RO" sz="2000" b="1" dirty="0" smtClean="0">
                <a:solidFill>
                  <a:srgbClr val="000000"/>
                </a:solidFill>
              </a:rPr>
              <a:t>Rezolvare</a:t>
            </a:r>
            <a:r>
              <a:rPr lang="ro-RO" sz="2000" dirty="0" smtClean="0">
                <a:solidFill>
                  <a:srgbClr val="000000"/>
                </a:solidFill>
              </a:rPr>
              <a:t>: - o sintax</a:t>
            </a:r>
            <a:r>
              <a:rPr lang="ro-RO" sz="2000" dirty="0" smtClean="0"/>
              <a:t>ă</a:t>
            </a:r>
            <a:r>
              <a:rPr lang="ro-RO" sz="2000" dirty="0" smtClean="0">
                <a:solidFill>
                  <a:srgbClr val="000000"/>
                </a:solidFill>
              </a:rPr>
              <a:t> special</a:t>
            </a:r>
            <a:r>
              <a:rPr lang="ro-RO" sz="2000" dirty="0" smtClean="0"/>
              <a:t>ă</a:t>
            </a:r>
            <a:r>
              <a:rPr lang="ro-RO" sz="2000" dirty="0" smtClean="0">
                <a:solidFill>
                  <a:srgbClr val="000000"/>
                </a:solidFill>
              </a:rPr>
              <a:t>: </a:t>
            </a:r>
            <a:r>
              <a:rPr lang="ro-RO" sz="2000" b="1" i="1" dirty="0" smtClean="0">
                <a:solidFill>
                  <a:srgbClr val="0000FF"/>
                </a:solidFill>
              </a:rPr>
              <a:t>lista de inițializare pentru constructori</a:t>
            </a:r>
            <a:r>
              <a:rPr lang="ro-RO" sz="2000" dirty="0" smtClean="0">
                <a:solidFill>
                  <a:srgbClr val="000000"/>
                </a:solidFill>
              </a:rPr>
              <a:t>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Google Shape;372;p39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28676" name="Rectangle 7"/>
          <p:cNvSpPr>
            <a:spLocks noChangeArrowheads="1"/>
          </p:cNvSpPr>
          <p:nvPr/>
        </p:nvSpPr>
        <p:spPr bwMode="auto">
          <a:xfrm>
            <a:off x="228600" y="1077913"/>
            <a:ext cx="5638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1800" b="1" dirty="0" err="1" smtClean="0"/>
              <a:t>Exempl</a:t>
            </a:r>
            <a:r>
              <a:rPr lang="en-GB" sz="1800" b="1" dirty="0" smtClean="0"/>
              <a:t>u</a:t>
            </a:r>
            <a:r>
              <a:rPr lang="ro-RO" sz="1800" b="1" dirty="0" smtClean="0"/>
              <a:t>: lista de inițializare pentru constructori</a:t>
            </a:r>
            <a:endParaRPr lang="ro-RO" sz="1800" b="1" dirty="0"/>
          </a:p>
        </p:txBody>
      </p:sp>
      <p:grpSp>
        <p:nvGrpSpPr>
          <p:cNvPr id="28677" name="Group 11"/>
          <p:cNvGrpSpPr>
            <a:grpSpLocks/>
          </p:cNvGrpSpPr>
          <p:nvPr/>
        </p:nvGrpSpPr>
        <p:grpSpPr bwMode="auto">
          <a:xfrm>
            <a:off x="1066800" y="1676400"/>
            <a:ext cx="6934200" cy="4592638"/>
            <a:chOff x="1066800" y="1676400"/>
            <a:chExt cx="6934200" cy="4592026"/>
          </a:xfrm>
        </p:grpSpPr>
        <p:sp>
          <p:nvSpPr>
            <p:cNvPr id="227329" name="Rectangle 1"/>
            <p:cNvSpPr>
              <a:spLocks noChangeArrowheads="1"/>
            </p:cNvSpPr>
            <p:nvPr/>
          </p:nvSpPr>
          <p:spPr bwMode="auto">
            <a:xfrm>
              <a:off x="1066800" y="1676400"/>
              <a:ext cx="6934200" cy="4592026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Bar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</a:t>
              </a:r>
              <a:r>
                <a:rPr lang="en-US" sz="2000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x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</a:t>
              </a:r>
              <a:r>
                <a:rPr lang="en-US" sz="20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: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E34ADC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    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Bar</a:t>
              </a:r>
              <a:r>
                <a:rPr lang="en-US" sz="20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sz="20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x </a:t>
              </a:r>
              <a:r>
                <a:rPr lang="en-US" sz="20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;}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};</a:t>
              </a:r>
            </a:p>
            <a:p>
              <a:pPr>
                <a:buFontTx/>
                <a:buNone/>
                <a:defRPr/>
              </a:pPr>
              <a:endPara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endParaRPr>
            </a:p>
            <a:p>
              <a:pPr>
                <a:buFontTx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MyType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: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Bar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</a:t>
              </a:r>
              <a:r>
                <a:rPr lang="en-US" sz="20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: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E34ADC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    </a:t>
              </a:r>
              <a:r>
                <a:rPr lang="en-US" sz="2000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MyType</a:t>
              </a:r>
              <a:r>
                <a:rPr lang="en-US" sz="20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20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};</a:t>
              </a:r>
              <a:r>
                <a:rPr lang="en-US" sz="2000" dirty="0"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MyType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:: </a:t>
              </a:r>
              <a:r>
                <a:rPr lang="en-US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MyType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: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Bar (</a:t>
              </a:r>
              <a:r>
                <a:rPr lang="en-US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 </a:t>
              </a:r>
              <a:r>
                <a:rPr lang="en-US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… </a:t>
              </a:r>
              <a:r>
                <a:rPr lang="en-US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</a:t>
              </a:r>
              <a:endParaRPr lang="en-US" dirty="0">
                <a:latin typeface="+mn-lt"/>
              </a:endParaRPr>
            </a:p>
            <a:p>
              <a:pPr>
                <a:buFontTx/>
                <a:buNone/>
                <a:defRPr/>
              </a:pPr>
              <a:endParaRPr lang="en-US" sz="2000" dirty="0">
                <a:latin typeface="+mn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34000" y="5257323"/>
              <a:ext cx="1447800" cy="761898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9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38200"/>
            <a:ext cx="81534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Cuprins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686800" cy="4114800"/>
          </a:xfrm>
        </p:spPr>
        <p:txBody>
          <a:bodyPr/>
          <a:lstStyle/>
          <a:p>
            <a:pPr marL="92161" indent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pPr>
            <a:r>
              <a:rPr lang="ro-RO" sz="2400" dirty="0" smtClean="0">
                <a:solidFill>
                  <a:schemeClr val="dk1"/>
                </a:solidFill>
                <a:latin typeface="+mj-lt"/>
              </a:rPr>
              <a:t>Proiectarea descendenta a claselor. Moștenirea </a:t>
            </a:r>
            <a:r>
              <a:rPr lang="ro-RO" sz="2400" dirty="0" smtClean="0">
                <a:latin typeface="+mj-lt"/>
              </a:rPr>
              <a:t>î</a:t>
            </a:r>
            <a:r>
              <a:rPr lang="ro-RO" sz="2400" dirty="0" smtClean="0">
                <a:solidFill>
                  <a:schemeClr val="dk1"/>
                </a:solidFill>
                <a:latin typeface="+mj-lt"/>
              </a:rPr>
              <a:t>n C++.</a:t>
            </a:r>
            <a:endParaRPr lang="en-US" sz="2400" dirty="0" smtClean="0">
              <a:solidFill>
                <a:schemeClr val="dk1"/>
              </a:solidFill>
              <a:latin typeface="+mj-lt"/>
            </a:endParaRPr>
          </a:p>
          <a:p>
            <a:pPr marL="92161" indent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pPr>
            <a:endParaRPr lang="ro-RO" sz="2400" dirty="0" smtClean="0">
              <a:solidFill>
                <a:schemeClr val="dk1"/>
              </a:solidFill>
              <a:latin typeface="+mj-lt"/>
            </a:endParaRP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Tx/>
              <a:buNone/>
              <a:defRPr/>
            </a:pPr>
            <a:r>
              <a:rPr lang="ro-RO" sz="2400" dirty="0" smtClean="0">
                <a:solidFill>
                  <a:schemeClr val="dk1"/>
                </a:solidFill>
                <a:latin typeface="+mj-lt"/>
              </a:rPr>
              <a:t>	</a:t>
            </a:r>
            <a:r>
              <a:rPr lang="en-US" sz="2400" dirty="0">
                <a:solidFill>
                  <a:schemeClr val="dk1"/>
                </a:solidFill>
                <a:latin typeface="+mj-lt"/>
              </a:rPr>
              <a:t>-</a:t>
            </a:r>
            <a:r>
              <a:rPr lang="ro-RO" sz="2400" dirty="0" smtClean="0">
                <a:solidFill>
                  <a:schemeClr val="dk1"/>
                </a:solidFill>
                <a:latin typeface="+mj-lt"/>
              </a:rPr>
              <a:t> Controlul accesului la clasa de bază.</a:t>
            </a:r>
            <a:endParaRPr lang="en-US" sz="2400" dirty="0" smtClean="0">
              <a:solidFill>
                <a:schemeClr val="dk1"/>
              </a:solidFill>
              <a:latin typeface="+mj-lt"/>
            </a:endParaRP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Tx/>
              <a:buNone/>
              <a:defRPr/>
            </a:pPr>
            <a:endParaRPr lang="ro-RO" sz="2400" dirty="0" smtClean="0">
              <a:solidFill>
                <a:schemeClr val="dk1"/>
              </a:solidFill>
              <a:latin typeface="+mj-lt"/>
            </a:endParaRP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Tx/>
              <a:buNone/>
              <a:defRPr/>
            </a:pPr>
            <a:r>
              <a:rPr lang="ro-RO" sz="2400" dirty="0" smtClean="0">
                <a:solidFill>
                  <a:schemeClr val="dk1"/>
                </a:solidFill>
                <a:latin typeface="+mj-lt"/>
              </a:rPr>
              <a:t>	</a:t>
            </a:r>
            <a:r>
              <a:rPr lang="en-US" sz="2400" dirty="0">
                <a:solidFill>
                  <a:schemeClr val="dk1"/>
                </a:solidFill>
                <a:latin typeface="+mj-lt"/>
              </a:rPr>
              <a:t>-</a:t>
            </a:r>
            <a:r>
              <a:rPr lang="ro-RO" sz="2400" dirty="0" smtClean="0">
                <a:solidFill>
                  <a:schemeClr val="dk1"/>
                </a:solidFill>
                <a:latin typeface="+mj-lt"/>
              </a:rPr>
              <a:t> Constructori, destructori şi moştenire.</a:t>
            </a:r>
            <a:endParaRPr lang="en-US" sz="2400" dirty="0" smtClean="0">
              <a:solidFill>
                <a:schemeClr val="dk1"/>
              </a:solidFill>
              <a:latin typeface="+mj-lt"/>
            </a:endParaRP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Tx/>
              <a:buNone/>
              <a:defRPr/>
            </a:pPr>
            <a:endParaRPr lang="en-US" sz="2400" dirty="0">
              <a:solidFill>
                <a:schemeClr val="dk1"/>
              </a:solidFill>
              <a:latin typeface="+mj-lt"/>
            </a:endParaRP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Tx/>
              <a:buNone/>
              <a:defRPr/>
            </a:pPr>
            <a:r>
              <a:rPr lang="en-US" sz="2400" dirty="0" smtClean="0">
                <a:solidFill>
                  <a:schemeClr val="dk1"/>
                </a:solidFill>
                <a:latin typeface="+mj-lt"/>
              </a:rPr>
              <a:t>      - </a:t>
            </a:r>
            <a:r>
              <a:rPr lang="en-US" sz="2400" dirty="0" err="1" smtClean="0">
                <a:solidFill>
                  <a:schemeClr val="dk1"/>
                </a:solidFill>
                <a:latin typeface="+mj-lt"/>
              </a:rPr>
              <a:t>Lista</a:t>
            </a:r>
            <a:r>
              <a:rPr lang="en-US" sz="2400" dirty="0" smtClean="0">
                <a:solidFill>
                  <a:schemeClr val="dk1"/>
                </a:solidFill>
                <a:latin typeface="+mj-lt"/>
              </a:rPr>
              <a:t> de </a:t>
            </a:r>
            <a:r>
              <a:rPr lang="en-US" sz="2400" dirty="0" err="1" smtClean="0">
                <a:solidFill>
                  <a:schemeClr val="dk1"/>
                </a:solidFill>
                <a:latin typeface="+mj-lt"/>
              </a:rPr>
              <a:t>initializare</a:t>
            </a:r>
            <a:r>
              <a:rPr lang="en-US" sz="2400" dirty="0" smtClean="0">
                <a:solidFill>
                  <a:schemeClr val="dk1"/>
                </a:solidFill>
                <a:latin typeface="+mj-lt"/>
              </a:rPr>
              <a:t> a </a:t>
            </a:r>
            <a:r>
              <a:rPr lang="en-US" sz="2400" dirty="0" err="1" smtClean="0">
                <a:solidFill>
                  <a:schemeClr val="dk1"/>
                </a:solidFill>
                <a:latin typeface="+mj-lt"/>
              </a:rPr>
              <a:t>constructorilor</a:t>
            </a:r>
            <a:endParaRPr lang="ro-RO" sz="2400" dirty="0" smtClean="0">
              <a:solidFill>
                <a:schemeClr val="dk1"/>
              </a:solidFill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dirty="0" smtClean="0"/>
          </a:p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o-RO" sz="2000" b="1" i="1" dirty="0" smtClean="0"/>
              <a:t>Obs: în acest curs, exemplele vor fi luate, în principal, din cartea lui B. </a:t>
            </a:r>
            <a:r>
              <a:rPr lang="ro-RO" sz="2000" b="1" i="1" dirty="0" err="1" smtClean="0"/>
              <a:t>Eckel</a:t>
            </a:r>
            <a:r>
              <a:rPr lang="ro-RO" sz="2000" b="1" i="1" dirty="0" smtClean="0"/>
              <a:t> - </a:t>
            </a:r>
            <a:r>
              <a:rPr lang="ro-RO" sz="2000" b="1" i="1" dirty="0" err="1" smtClean="0"/>
              <a:t>Thinking</a:t>
            </a:r>
            <a:r>
              <a:rPr lang="ro-RO" sz="2000" b="1" i="1" dirty="0" smtClean="0"/>
              <a:t> in C++.</a:t>
            </a: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Tx/>
              <a:buNone/>
              <a:defRPr/>
            </a:pPr>
            <a:endParaRPr lang="ro-RO" sz="2400" dirty="0" smtClean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/>
          </a:p>
        </p:txBody>
      </p:sp>
      <p:sp>
        <p:nvSpPr>
          <p:cNvPr id="512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125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Google Shape;372;p39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29700" name="Rectangle 7"/>
          <p:cNvSpPr>
            <a:spLocks noChangeArrowheads="1"/>
          </p:cNvSpPr>
          <p:nvPr/>
        </p:nvSpPr>
        <p:spPr bwMode="auto">
          <a:xfrm>
            <a:off x="228600" y="1077913"/>
            <a:ext cx="5638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1800" b="1" dirty="0" err="1" smtClean="0"/>
              <a:t>Exempl</a:t>
            </a:r>
            <a:r>
              <a:rPr lang="en-GB" sz="1800" b="1" dirty="0" smtClean="0"/>
              <a:t>u 2</a:t>
            </a:r>
            <a:r>
              <a:rPr lang="ro-RO" sz="1800" b="1" dirty="0" smtClean="0"/>
              <a:t>: lista de inițializare pentru constructori</a:t>
            </a:r>
            <a:endParaRPr lang="ro-RO" sz="1800" b="1" dirty="0"/>
          </a:p>
        </p:txBody>
      </p:sp>
      <p:grpSp>
        <p:nvGrpSpPr>
          <p:cNvPr id="29701" name="Group 11"/>
          <p:cNvGrpSpPr>
            <a:grpSpLocks/>
          </p:cNvGrpSpPr>
          <p:nvPr/>
        </p:nvGrpSpPr>
        <p:grpSpPr bwMode="auto">
          <a:xfrm>
            <a:off x="457200" y="1524000"/>
            <a:ext cx="8534400" cy="5226046"/>
            <a:chOff x="457200" y="1524020"/>
            <a:chExt cx="8534400" cy="5225344"/>
          </a:xfrm>
        </p:grpSpPr>
        <p:sp>
          <p:nvSpPr>
            <p:cNvPr id="227329" name="Rectangle 1"/>
            <p:cNvSpPr>
              <a:spLocks noChangeArrowheads="1"/>
            </p:cNvSpPr>
            <p:nvPr/>
          </p:nvSpPr>
          <p:spPr bwMode="auto">
            <a:xfrm>
              <a:off x="457200" y="1524020"/>
              <a:ext cx="8534400" cy="522534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ea typeface="Times New Roman" pitchFamily="18" charset="0"/>
                  <a:cs typeface="Courier New" pitchFamily="49" charset="0"/>
                </a:rPr>
                <a:t>class</a:t>
              </a:r>
              <a:r>
                <a:rPr lang="en-US" sz="1800" dirty="0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Alta_clasa</a:t>
              </a:r>
              <a:r>
                <a:rPr lang="en-US" sz="1800" dirty="0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dirty="0">
                  <a:solidFill>
                    <a:srgbClr val="800080"/>
                  </a:solidFill>
                  <a:ea typeface="Times New Roman" pitchFamily="18" charset="0"/>
                  <a:cs typeface="Courier New" pitchFamily="49" charset="0"/>
                </a:rPr>
                <a:t>{ </a:t>
              </a:r>
              <a:r>
                <a:rPr lang="en-US" sz="1800" b="1" dirty="0" err="1">
                  <a:solidFill>
                    <a:srgbClr val="800000"/>
                  </a:solidFill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1800" dirty="0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 a</a:t>
              </a:r>
              <a:r>
                <a:rPr lang="en-US" sz="1800" dirty="0">
                  <a:solidFill>
                    <a:srgbClr val="800080"/>
                  </a:solidFill>
                  <a:ea typeface="Times New Roman" pitchFamily="18" charset="0"/>
                  <a:cs typeface="Courier New" pitchFamily="49" charset="0"/>
                </a:rPr>
                <a:t>;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800080"/>
                  </a:solidFill>
                  <a:ea typeface="Times New Roman" pitchFamily="18" charset="0"/>
                  <a:cs typeface="Courier New" pitchFamily="49" charset="0"/>
                </a:rPr>
                <a:t>       </a:t>
              </a:r>
              <a:r>
                <a:rPr lang="en-US" sz="1800" b="1" dirty="0">
                  <a:solidFill>
                    <a:srgbClr val="800000"/>
                  </a:solidFill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  <a:ea typeface="Times New Roman" pitchFamily="18" charset="0"/>
                  <a:cs typeface="Courier New" pitchFamily="49" charset="0"/>
                </a:rPr>
                <a:t>: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E34ADC"/>
                  </a:solidFill>
                  <a:ea typeface="Times New Roman" pitchFamily="18" charset="0"/>
                  <a:cs typeface="Courier New" pitchFamily="49" charset="0"/>
                </a:rPr>
                <a:t>       </a:t>
              </a:r>
              <a:r>
                <a:rPr lang="en-US" sz="1800" dirty="0" err="1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Alta_clasa</a:t>
              </a:r>
              <a:r>
                <a:rPr lang="en-US" sz="1800" dirty="0">
                  <a:solidFill>
                    <a:srgbClr val="808030"/>
                  </a:solidFill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sz="1800" b="1" dirty="0" err="1">
                  <a:solidFill>
                    <a:srgbClr val="800000"/>
                  </a:solidFill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1800" dirty="0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sz="1800" dirty="0">
                  <a:solidFill>
                    <a:srgbClr val="808030"/>
                  </a:solidFill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sz="1800" dirty="0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dirty="0">
                  <a:solidFill>
                    <a:srgbClr val="800080"/>
                  </a:solidFill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1800" dirty="0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a </a:t>
              </a:r>
              <a:r>
                <a:rPr lang="en-US" sz="1800" dirty="0">
                  <a:solidFill>
                    <a:srgbClr val="808030"/>
                  </a:solidFill>
                  <a:ea typeface="Times New Roman" pitchFamily="18" charset="0"/>
                  <a:cs typeface="Courier New" pitchFamily="49" charset="0"/>
                </a:rPr>
                <a:t>=</a:t>
              </a:r>
              <a:r>
                <a:rPr lang="en-US" sz="1800" dirty="0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sz="1800" dirty="0">
                  <a:solidFill>
                    <a:srgbClr val="800080"/>
                  </a:solidFill>
                  <a:ea typeface="Times New Roman" pitchFamily="18" charset="0"/>
                  <a:cs typeface="Courier New" pitchFamily="49" charset="0"/>
                </a:rPr>
                <a:t>;}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800080"/>
                  </a:solidFill>
                  <a:ea typeface="Times New Roman" pitchFamily="18" charset="0"/>
                  <a:cs typeface="Courier New" pitchFamily="49" charset="0"/>
                </a:rPr>
                <a:t> };</a:t>
              </a:r>
            </a:p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class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Bar </a:t>
              </a: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 </a:t>
              </a:r>
              <a:r>
                <a:rPr lang="en-US" sz="1800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x</a:t>
              </a:r>
              <a:r>
                <a:rPr lang="en-US" sz="1800" dirty="0" smtClean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</a:p>
            <a:p>
              <a:pPr>
                <a:buFontTx/>
                <a:buNone/>
                <a:defRPr/>
              </a:pPr>
              <a:r>
                <a:rPr lang="en-US" sz="1800" dirty="0" smtClean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: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E34ADC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    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Bar</a:t>
              </a:r>
              <a:r>
                <a:rPr lang="en-US" sz="18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sz="1800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sz="18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x </a:t>
              </a:r>
              <a:r>
                <a:rPr lang="en-US" sz="18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=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;}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};</a:t>
              </a:r>
            </a:p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class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MyType2</a:t>
              </a: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: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Bar </a:t>
              </a: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</a:p>
            <a:p>
              <a:pPr>
                <a:buFontTx/>
                <a:buNone/>
                <a:defRPr/>
              </a:pPr>
              <a:r>
                <a:rPr lang="it-IT" sz="1800" b="1" i="1" dirty="0">
                  <a:solidFill>
                    <a:schemeClr val="dk1"/>
                  </a:solidFill>
                </a:rPr>
                <a:t>       Alta_clasa m;</a:t>
              </a:r>
              <a:r>
                <a:rPr lang="it-IT" sz="1800" dirty="0">
                  <a:solidFill>
                    <a:schemeClr val="dk1"/>
                  </a:solidFill>
                </a:rPr>
                <a:t> // obiect m = subobiect in cadrul clasei MyType2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: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E34ADC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    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MyType2</a:t>
              </a:r>
              <a:r>
                <a:rPr lang="en-US" sz="18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sz="1800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18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};</a:t>
              </a:r>
              <a:r>
                <a:rPr lang="en-US" sz="1800" dirty="0"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MyType2 :: MyType2 </a:t>
              </a:r>
              <a:r>
                <a:rPr lang="en-US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: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Bar (</a:t>
              </a:r>
              <a:r>
                <a:rPr lang="en-US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), m(i+1) </a:t>
              </a:r>
              <a:r>
                <a:rPr lang="en-US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… </a:t>
              </a:r>
              <a:r>
                <a:rPr lang="en-US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</a:t>
              </a:r>
              <a:endParaRPr lang="en-US" dirty="0">
                <a:latin typeface="+mn-lt"/>
              </a:endParaRPr>
            </a:p>
            <a:p>
              <a:pPr>
                <a:buFontTx/>
                <a:buNone/>
                <a:defRPr/>
              </a:pPr>
              <a:endParaRPr lang="en-US" sz="2000" dirty="0">
                <a:latin typeface="+mn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34000" y="5790647"/>
              <a:ext cx="2590800" cy="609518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9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Google Shape;396;p41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8" name="Google Shape;398;p41"/>
          <p:cNvSpPr txBox="1"/>
          <p:nvPr/>
        </p:nvSpPr>
        <p:spPr>
          <a:xfrm>
            <a:off x="249238" y="1206500"/>
            <a:ext cx="8742362" cy="52006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2932" tIns="82932" rIns="82932" bIns="82932"/>
          <a:lstStyle/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o-RO" sz="2400" b="1" i="1" dirty="0" smtClean="0">
                <a:latin typeface="+mn-lt"/>
              </a:rPr>
              <a:t>Chestiune special</a:t>
            </a:r>
            <a:r>
              <a:rPr lang="vi-VN" sz="2400" b="1" i="1" dirty="0" smtClean="0">
                <a:latin typeface="+mn-lt"/>
              </a:rPr>
              <a:t>ă</a:t>
            </a:r>
            <a:r>
              <a:rPr lang="ro-RO" sz="2400" b="1" i="1" dirty="0" smtClean="0">
                <a:latin typeface="+mn-lt"/>
              </a:rPr>
              <a:t>: “pseudo - constructori” pentru tipuri de bază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b="1" i="1" dirty="0" smtClean="0">
              <a:latin typeface="+mn-lt"/>
            </a:endParaRPr>
          </a:p>
          <a:p>
            <a:pPr marL="414726" indent="-32256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ro-RO" sz="2400" dirty="0" smtClean="0">
                <a:solidFill>
                  <a:schemeClr val="dk1"/>
                </a:solidFill>
                <a:latin typeface="+mn-lt"/>
              </a:rPr>
              <a:t>membrii de tipuri predefinite nu au constructori;</a:t>
            </a:r>
          </a:p>
          <a:p>
            <a:pPr marL="414726" indent="-32256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None/>
              <a:defRPr/>
            </a:pPr>
            <a:endParaRPr lang="ro-RO" sz="2400" dirty="0" smtClean="0">
              <a:solidFill>
                <a:schemeClr val="dk1"/>
              </a:solidFill>
              <a:latin typeface="+mn-lt"/>
            </a:endParaRPr>
          </a:p>
          <a:p>
            <a:pPr marL="414726" indent="-32256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ro-RO" sz="2400" dirty="0" smtClean="0">
                <a:solidFill>
                  <a:schemeClr val="dk1"/>
                </a:solidFill>
                <a:latin typeface="+mn-lt"/>
              </a:rPr>
              <a:t>soluție: C++ permite tratarea tipurilor predefinite asemănător unei clase cu o singur</a:t>
            </a:r>
            <a:r>
              <a:rPr lang="ro-RO" sz="2400" dirty="0" smtClean="0"/>
              <a:t>ă</a:t>
            </a:r>
            <a:r>
              <a:rPr lang="ro-RO" sz="2400" dirty="0" smtClean="0">
                <a:solidFill>
                  <a:schemeClr val="dk1"/>
                </a:solidFill>
                <a:latin typeface="+mn-lt"/>
              </a:rPr>
              <a:t> dat</a:t>
            </a:r>
            <a:r>
              <a:rPr lang="ro-RO" sz="2400" dirty="0" smtClean="0"/>
              <a:t>ă</a:t>
            </a:r>
            <a:r>
              <a:rPr lang="ro-RO" sz="2400" dirty="0" smtClean="0">
                <a:solidFill>
                  <a:schemeClr val="dk1"/>
                </a:solidFill>
                <a:latin typeface="+mn-lt"/>
              </a:rPr>
              <a:t> membr</a:t>
            </a:r>
            <a:r>
              <a:rPr lang="ro-RO" sz="2400" dirty="0" smtClean="0"/>
              <a:t>ă</a:t>
            </a:r>
            <a:r>
              <a:rPr lang="ro-RO" sz="2400" dirty="0" smtClean="0">
                <a:solidFill>
                  <a:schemeClr val="dk1"/>
                </a:solidFill>
                <a:latin typeface="+mn-lt"/>
              </a:rPr>
              <a:t> şi care are un constructor parametrizat.</a:t>
            </a:r>
            <a:endParaRPr lang="ro-RO" sz="2400" dirty="0">
              <a:solidFill>
                <a:schemeClr val="dk1"/>
              </a:solidFill>
              <a:latin typeface="+mn-lt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Google Shape;396;p41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114689" name="Rectangle 1"/>
          <p:cNvSpPr>
            <a:spLocks noChangeArrowheads="1"/>
          </p:cNvSpPr>
          <p:nvPr/>
        </p:nvSpPr>
        <p:spPr bwMode="auto">
          <a:xfrm>
            <a:off x="1066800" y="1219200"/>
            <a:ext cx="5486400" cy="52006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X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   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float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c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s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20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X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8C00"/>
                </a:solidFill>
                <a:latin typeface="+mn-lt"/>
              </a:rPr>
              <a:t>7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),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+mn-lt"/>
              </a:rPr>
              <a:t>1.4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),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c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00E6"/>
                </a:solidFill>
                <a:latin typeface="+mn-lt"/>
              </a:rPr>
              <a:t>'x'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),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s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+mn-lt"/>
              </a:rPr>
              <a:t>howdy</a:t>
            </a:r>
            <a:r>
              <a:rPr lang="en-US" sz="20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endParaRPr lang="en-US" sz="20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X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x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8C00"/>
                </a:solidFill>
                <a:latin typeface="+mn-lt"/>
              </a:rPr>
              <a:t>100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+mn-lt"/>
              </a:rPr>
              <a:t>// Applied to ordinary definition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ip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8C00"/>
                </a:solidFill>
                <a:latin typeface="+mn-lt"/>
              </a:rPr>
              <a:t>47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</a:t>
            </a:r>
            <a:endParaRPr lang="en-US" sz="2000" dirty="0">
              <a:latin typeface="+mn-lt"/>
            </a:endParaRPr>
          </a:p>
        </p:txBody>
      </p:sp>
      <p:sp>
        <p:nvSpPr>
          <p:cNvPr id="8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Google Shape;408;p42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32772" name="Rectangle 6"/>
          <p:cNvSpPr>
            <a:spLocks noChangeArrowheads="1"/>
          </p:cNvSpPr>
          <p:nvPr/>
        </p:nvSpPr>
        <p:spPr bwMode="auto">
          <a:xfrm>
            <a:off x="304800" y="1001713"/>
            <a:ext cx="457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1800" b="1" i="1" dirty="0" err="1" smtClean="0"/>
              <a:t>Exempl</a:t>
            </a:r>
            <a:r>
              <a:rPr lang="en-GB" sz="1800" b="1" i="1" dirty="0" smtClean="0"/>
              <a:t>u</a:t>
            </a:r>
            <a:r>
              <a:rPr lang="ro-RO" sz="1800" b="1" i="1" dirty="0" smtClean="0"/>
              <a:t>: comp</a:t>
            </a:r>
            <a:r>
              <a:rPr lang="en-GB" sz="1800" b="1" i="1" dirty="0" err="1" smtClean="0"/>
              <a:t>unere</a:t>
            </a:r>
            <a:r>
              <a:rPr lang="ro-RO" sz="1800" b="1" i="1" dirty="0" smtClean="0"/>
              <a:t> şi moștenire</a:t>
            </a:r>
            <a:endParaRPr lang="ro-RO" sz="1800" b="1" i="1" dirty="0"/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533400" y="1600200"/>
            <a:ext cx="3276600" cy="48323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A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20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A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ii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ii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~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A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endParaRPr lang="en-US" sz="20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B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20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B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ii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ii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~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B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};</a:t>
            </a:r>
            <a:endParaRPr lang="en-US" sz="2000" dirty="0">
              <a:latin typeface="+mn-lt"/>
            </a:endParaRP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4114800" y="1428750"/>
            <a:ext cx="4648200" cy="52006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C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B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A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a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20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C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ii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B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ii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),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ii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8030"/>
                </a:solidFill>
                <a:latin typeface="+mn-lt"/>
              </a:rPr>
              <a:t>    ~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C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+mn-lt"/>
              </a:rPr>
              <a:t>// Calls ~A() and ~B()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     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+mn-lt"/>
              </a:rPr>
              <a:t>// Redefinition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           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a</a:t>
            </a:r>
            <a:r>
              <a:rPr lang="en-US" sz="20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            B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f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     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C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c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8C00"/>
                </a:solidFill>
                <a:latin typeface="+mn-lt"/>
              </a:rPr>
              <a:t>47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2000" dirty="0">
                <a:latin typeface="+mn-lt"/>
              </a:rPr>
              <a:t> </a:t>
            </a:r>
          </a:p>
        </p:txBody>
      </p:sp>
      <p:sp>
        <p:nvSpPr>
          <p:cNvPr id="11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Google Shape;421;p43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Google Shape;423;p43"/>
          <p:cNvSpPr txBox="1">
            <a:spLocks noChangeArrowheads="1"/>
          </p:cNvSpPr>
          <p:nvPr/>
        </p:nvSpPr>
        <p:spPr bwMode="auto">
          <a:xfrm>
            <a:off x="249238" y="1274763"/>
            <a:ext cx="8645525" cy="45926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2000" b="1" dirty="0" smtClean="0"/>
              <a:t>Constructorii clasei derivate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Pentru crearea unui obiect al unei clase derivate, </a:t>
            </a:r>
            <a:r>
              <a:rPr lang="ro-RO" sz="2000" b="1" dirty="0" smtClean="0"/>
              <a:t>se creează iniţial un obiect al clasei de bază prin apelul constructorului acesteia</a:t>
            </a:r>
            <a:r>
              <a:rPr lang="ro-RO" sz="2000" dirty="0" smtClean="0"/>
              <a:t>, apoi se adaugă elementele specifice clasei derivate prin apelul constructorului clasei derivate. 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Declaraţia obiectului derivat trebuie să conţină valorile de iniţializare, </a:t>
            </a:r>
            <a:r>
              <a:rPr lang="ro-RO" sz="2000" b="1" dirty="0" smtClean="0"/>
              <a:t>atât pentru elementele specifice, cât şi pentru obiectul clasei de bază</a:t>
            </a:r>
            <a:r>
              <a:rPr lang="ro-RO" sz="2000" dirty="0" smtClean="0"/>
              <a:t>. 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Această specificare se ataşează la antetul funcţiei constructor a clasei derivate.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În situaţia în care clas</a:t>
            </a:r>
            <a:r>
              <a:rPr lang="en-GB" sz="2000" dirty="0" smtClean="0"/>
              <a:t>a</a:t>
            </a:r>
            <a:r>
              <a:rPr lang="ro-RO" sz="2000" dirty="0" smtClean="0"/>
              <a:t> de bază a</a:t>
            </a:r>
            <a:r>
              <a:rPr lang="en-GB" sz="2000" dirty="0" smtClean="0"/>
              <a:t>re</a:t>
            </a:r>
            <a:r>
              <a:rPr lang="ro-RO" sz="2000" dirty="0" smtClean="0"/>
              <a:t> definit </a:t>
            </a:r>
            <a:r>
              <a:rPr lang="en-GB" sz="2000" dirty="0" smtClean="0"/>
              <a:t>un </a:t>
            </a:r>
            <a:r>
              <a:rPr lang="ro-RO" sz="2000" b="1" dirty="0" smtClean="0"/>
              <a:t>constructor implicit</a:t>
            </a:r>
            <a:r>
              <a:rPr lang="ro-RO" sz="2000" dirty="0" smtClean="0"/>
              <a:t> sau </a:t>
            </a:r>
            <a:r>
              <a:rPr lang="ro-RO" sz="2000" b="1" dirty="0" smtClean="0"/>
              <a:t>constructor cu parametri impliciţi</a:t>
            </a:r>
            <a:r>
              <a:rPr lang="ro-RO" sz="2000" dirty="0" smtClean="0"/>
              <a:t>, nu se impune specificarea parametrilor care se transferă către obiectul clasei de bază.</a:t>
            </a:r>
            <a:endParaRPr lang="ro-RO" sz="2000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Google Shape;433;p44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381000" y="1154113"/>
            <a:ext cx="8305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 b="1"/>
              <a:t>Constructorii clasei derivate			</a:t>
            </a:r>
            <a:r>
              <a:rPr lang="en-US" sz="1800" b="1" i="1"/>
              <a:t>Constructorul parametrizat</a:t>
            </a:r>
          </a:p>
        </p:txBody>
      </p:sp>
      <p:grpSp>
        <p:nvGrpSpPr>
          <p:cNvPr id="34821" name="Group 8"/>
          <p:cNvGrpSpPr>
            <a:grpSpLocks/>
          </p:cNvGrpSpPr>
          <p:nvPr/>
        </p:nvGrpSpPr>
        <p:grpSpPr bwMode="auto">
          <a:xfrm>
            <a:off x="1447800" y="1600200"/>
            <a:ext cx="5791200" cy="4832350"/>
            <a:chOff x="1447800" y="1600200"/>
            <a:chExt cx="5791200" cy="4832092"/>
          </a:xfrm>
        </p:grpSpPr>
        <p:sp>
          <p:nvSpPr>
            <p:cNvPr id="34822" name="Rectangle 6"/>
            <p:cNvSpPr>
              <a:spLocks noChangeArrowheads="1"/>
            </p:cNvSpPr>
            <p:nvPr/>
          </p:nvSpPr>
          <p:spPr bwMode="auto">
            <a:xfrm>
              <a:off x="1447800" y="1600200"/>
              <a:ext cx="5791200" cy="483209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Forma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protected</a:t>
              </a:r>
              <a:r>
                <a:rPr lang="en-US" sz="2000" dirty="0">
                  <a:solidFill>
                    <a:srgbClr val="E34ADC"/>
                  </a:solidFill>
                  <a:latin typeface="+mn-lt"/>
                </a:rPr>
                <a:t>: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   </a:t>
              </a:r>
              <a:r>
                <a:rPr lang="en-US" sz="2000" b="1" dirty="0" err="1">
                  <a:solidFill>
                    <a:srgbClr val="800000"/>
                  </a:solidFill>
                  <a:latin typeface="+mn-lt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h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;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n-lt"/>
                </a:rPr>
                <a:t>: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   Forma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n-lt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a 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>
                  <a:solidFill>
                    <a:srgbClr val="008C00"/>
                  </a:solidFill>
                  <a:latin typeface="+mn-lt"/>
                </a:rPr>
                <a:t>0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)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h 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a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;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}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};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endParaRPr lang="en-US" sz="2000" dirty="0">
                <a:solidFill>
                  <a:srgbClr val="000000"/>
                </a:solidFill>
                <a:latin typeface="+mn-lt"/>
              </a:endParaRPr>
            </a:p>
            <a:p>
              <a:pPr>
                <a:buFontTx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n-lt"/>
                </a:rPr>
                <a:t>Cerc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: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public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Forma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protected</a:t>
              </a:r>
              <a:r>
                <a:rPr lang="en-US" sz="2000" dirty="0">
                  <a:solidFill>
                    <a:srgbClr val="E34ADC"/>
                  </a:solidFill>
                  <a:latin typeface="+mn-lt"/>
                </a:rPr>
                <a:t>: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float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n-lt"/>
                </a:rPr>
                <a:t>raza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;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n-lt"/>
                </a:rPr>
                <a:t>: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   </a:t>
              </a:r>
              <a:r>
                <a:rPr lang="en-US" sz="2000" dirty="0" err="1">
                  <a:solidFill>
                    <a:srgbClr val="000000"/>
                  </a:solidFill>
                  <a:latin typeface="+mn-lt"/>
                </a:rPr>
                <a:t>Cerc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n-lt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h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=</a:t>
              </a:r>
              <a:r>
                <a:rPr lang="en-US" sz="2000" dirty="0">
                  <a:solidFill>
                    <a:srgbClr val="008C00"/>
                  </a:solidFill>
                  <a:latin typeface="+mn-lt"/>
                </a:rPr>
                <a:t>0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,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float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r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=</a:t>
              </a:r>
              <a:r>
                <a:rPr lang="en-US" sz="2000" dirty="0">
                  <a:solidFill>
                    <a:srgbClr val="008C00"/>
                  </a:solidFill>
                  <a:latin typeface="+mn-lt"/>
                </a:rPr>
                <a:t>0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)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: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Forma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h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)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n-lt"/>
                </a:rPr>
                <a:t>raza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r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;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}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};</a:t>
              </a:r>
              <a:r>
                <a:rPr lang="en-US" sz="2000" dirty="0">
                  <a:latin typeface="+mn-lt"/>
                </a:rPr>
                <a:t> 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752600" y="5638584"/>
              <a:ext cx="4953000" cy="380980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0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Google Shape;445;p45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7" name="Google Shape;447;p45"/>
          <p:cNvSpPr txBox="1"/>
          <p:nvPr/>
        </p:nvSpPr>
        <p:spPr>
          <a:xfrm>
            <a:off x="249238" y="1143000"/>
            <a:ext cx="8645525" cy="541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2932" tIns="82932" rIns="82932" bIns="82932"/>
          <a:lstStyle/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000" b="1" dirty="0" smtClean="0"/>
              <a:t>Constructorii clasei derivate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dirty="0" smtClean="0"/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000" b="1" i="1" dirty="0" smtClean="0">
                <a:solidFill>
                  <a:schemeClr val="dk1"/>
                </a:solidFill>
              </a:rPr>
              <a:t>Constructorul de copiere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b="1" i="1" dirty="0" smtClean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000" dirty="0" smtClean="0"/>
              <a:t>Se pot distinge mai multe situaţii.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dirty="0" smtClean="0"/>
          </a:p>
          <a:p>
            <a:pPr marL="358775" indent="-269875">
              <a:spcBef>
                <a:spcPts val="0"/>
              </a:spcBef>
              <a:spcAft>
                <a:spcPts val="0"/>
              </a:spcAft>
              <a:buSzPts val="2000"/>
              <a:buFontTx/>
              <a:buAutoNum type="arabicParenR"/>
              <a:defRPr/>
            </a:pPr>
            <a:r>
              <a:rPr lang="ro-RO" sz="2000" dirty="0" smtClean="0"/>
              <a:t>Dacă ambele clase, atât clasa derivată cât şi clasa de bază, nu au defini</a:t>
            </a:r>
            <a:r>
              <a:rPr lang="en-GB" sz="2000" dirty="0" smtClean="0"/>
              <a:t>t un </a:t>
            </a:r>
            <a:r>
              <a:rPr lang="ro-RO" sz="2000" dirty="0" smtClean="0"/>
              <a:t>constructor de copiere, se apelează constructorul implicit creat de compilator.</a:t>
            </a:r>
            <a:r>
              <a:rPr lang="en-GB" sz="2000" dirty="0" smtClean="0"/>
              <a:t> </a:t>
            </a:r>
            <a:r>
              <a:rPr lang="ro-RO" sz="2000" dirty="0" smtClean="0"/>
              <a:t>Copierea se face membru cu membru.</a:t>
            </a:r>
          </a:p>
          <a:p>
            <a:pPr marL="358775" indent="-269875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dirty="0" smtClean="0"/>
          </a:p>
          <a:p>
            <a:pPr marL="358775" indent="-269875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000" dirty="0" smtClean="0"/>
              <a:t>2) </a:t>
            </a:r>
            <a:r>
              <a:rPr lang="ro-RO" sz="2000" dirty="0" smtClean="0">
                <a:solidFill>
                  <a:schemeClr val="dk1"/>
                </a:solidFill>
              </a:rPr>
              <a:t>Dacă </a:t>
            </a:r>
            <a:r>
              <a:rPr lang="ro-RO" sz="2000" dirty="0" smtClean="0"/>
              <a:t>clasa de bază are constructorul de copiere definit, dar clasa derivată nu,</a:t>
            </a:r>
            <a:r>
              <a:rPr lang="en-GB" sz="2000" dirty="0" smtClean="0"/>
              <a:t> </a:t>
            </a:r>
            <a:r>
              <a:rPr lang="ro-RO" sz="2000" dirty="0" smtClean="0"/>
              <a:t>pentru clasa derivată compilatorul creează un constructor implicit care apelează constructorul de copiere al clasei de bază.</a:t>
            </a:r>
          </a:p>
          <a:p>
            <a:pPr marL="358775" indent="-269875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dirty="0" smtClean="0"/>
          </a:p>
          <a:p>
            <a:pPr marL="358775" indent="-269875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000" dirty="0" smtClean="0"/>
              <a:t>3) </a:t>
            </a:r>
            <a:r>
              <a:rPr lang="ro-RO" sz="2000" dirty="0" smtClean="0">
                <a:solidFill>
                  <a:schemeClr val="dk1"/>
                </a:solidFill>
              </a:rPr>
              <a:t>Dacă </a:t>
            </a:r>
            <a:r>
              <a:rPr lang="ro-RO" sz="2000" dirty="0" smtClean="0"/>
              <a:t>se defineşte constructor de copiere pentru clasa derivată, acestuia </a:t>
            </a:r>
            <a:r>
              <a:rPr lang="ro-RO" sz="2000" dirty="0" smtClean="0">
                <a:solidFill>
                  <a:srgbClr val="FF0000"/>
                </a:solidFill>
              </a:rPr>
              <a:t>îi revine în totalitate sarcina transferării</a:t>
            </a:r>
            <a:r>
              <a:rPr lang="ro-RO" sz="2000" dirty="0" smtClean="0"/>
              <a:t> valorilor corespunzătoare membrilor ce aparţin clasei de bază.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dirty="0" smtClean="0"/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dirty="0" smtClean="0"/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Google Shape;457;p46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Google Shape;459;p46"/>
          <p:cNvSpPr txBox="1">
            <a:spLocks noChangeArrowheads="1"/>
          </p:cNvSpPr>
          <p:nvPr/>
        </p:nvSpPr>
        <p:spPr bwMode="auto">
          <a:xfrm>
            <a:off x="249238" y="1274763"/>
            <a:ext cx="8645525" cy="48831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 b="1" dirty="0" err="1"/>
              <a:t>Constructorii</a:t>
            </a:r>
            <a:r>
              <a:rPr lang="en-US" sz="1800" b="1" dirty="0"/>
              <a:t> </a:t>
            </a:r>
            <a:r>
              <a:rPr lang="en-US" sz="1800" b="1" dirty="0" err="1"/>
              <a:t>clasei</a:t>
            </a:r>
            <a:r>
              <a:rPr lang="en-US" sz="1800" b="1" dirty="0"/>
              <a:t> derivate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8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sz="1800" b="1" i="1" dirty="0" err="1">
                <a:solidFill>
                  <a:srgbClr val="000000"/>
                </a:solidFill>
              </a:rPr>
              <a:t>Constructorul</a:t>
            </a:r>
            <a:r>
              <a:rPr lang="en-US" sz="1800" b="1" i="1" dirty="0">
                <a:solidFill>
                  <a:srgbClr val="000000"/>
                </a:solidFill>
              </a:rPr>
              <a:t> de </a:t>
            </a:r>
            <a:r>
              <a:rPr lang="en-US" sz="1800" b="1" i="1" dirty="0" err="1">
                <a:solidFill>
                  <a:srgbClr val="000000"/>
                </a:solidFill>
              </a:rPr>
              <a:t>copiere</a:t>
            </a:r>
            <a:endParaRPr lang="en-US" sz="1800" b="1" i="1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1800" b="1" i="1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/>
              <a:t>class Forma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/>
              <a:t>protected:     </a:t>
            </a:r>
            <a:r>
              <a:rPr lang="en-US" sz="1800" dirty="0" err="1"/>
              <a:t>int</a:t>
            </a:r>
            <a:r>
              <a:rPr lang="en-US" sz="1800" dirty="0"/>
              <a:t> h;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/>
              <a:t>public: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/>
              <a:t>    Forma(const Forma&amp; ob)     {        h = </a:t>
            </a:r>
            <a:r>
              <a:rPr lang="en-US" sz="1800" dirty="0" err="1"/>
              <a:t>ob.h</a:t>
            </a:r>
            <a:r>
              <a:rPr lang="en-US" sz="1800" dirty="0"/>
              <a:t>;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/>
              <a:t>};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8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/>
              <a:t>class </a:t>
            </a:r>
            <a:r>
              <a:rPr lang="en-US" sz="1800" dirty="0" err="1"/>
              <a:t>Cerc</a:t>
            </a:r>
            <a:r>
              <a:rPr lang="en-US" sz="1800" dirty="0"/>
              <a:t>: public Forma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/>
              <a:t>protected: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/>
              <a:t>    float </a:t>
            </a:r>
            <a:r>
              <a:rPr lang="en-US" sz="1800" dirty="0" err="1"/>
              <a:t>raza</a:t>
            </a:r>
            <a:r>
              <a:rPr lang="en-US" sz="1800" dirty="0"/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/>
              <a:t>public: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/>
              <a:t>    </a:t>
            </a:r>
            <a:r>
              <a:rPr lang="en-US" sz="1800" b="1" dirty="0" err="1">
                <a:solidFill>
                  <a:srgbClr val="FF0000"/>
                </a:solidFill>
              </a:rPr>
              <a:t>Cerc</a:t>
            </a:r>
            <a:r>
              <a:rPr lang="en-US" sz="1800" b="1" dirty="0">
                <a:solidFill>
                  <a:srgbClr val="FF0000"/>
                </a:solidFill>
              </a:rPr>
              <a:t>(const </a:t>
            </a:r>
            <a:r>
              <a:rPr lang="en-US" sz="1800" b="1" dirty="0" err="1">
                <a:solidFill>
                  <a:srgbClr val="FF0000"/>
                </a:solidFill>
              </a:rPr>
              <a:t>Cerc&amp;ob</a:t>
            </a:r>
            <a:r>
              <a:rPr lang="en-US" sz="1800" b="1" dirty="0">
                <a:solidFill>
                  <a:srgbClr val="FF0000"/>
                </a:solidFill>
              </a:rPr>
              <a:t>):Forma(ob)     {         </a:t>
            </a:r>
            <a:r>
              <a:rPr lang="en-US" sz="1800" b="1" dirty="0" err="1">
                <a:solidFill>
                  <a:srgbClr val="FF0000"/>
                </a:solidFill>
              </a:rPr>
              <a:t>raza</a:t>
            </a:r>
            <a:r>
              <a:rPr lang="en-US" sz="1800" b="1" dirty="0">
                <a:solidFill>
                  <a:srgbClr val="FF0000"/>
                </a:solidFill>
              </a:rPr>
              <a:t> = </a:t>
            </a:r>
            <a:r>
              <a:rPr lang="en-US" sz="1800" b="1" dirty="0" err="1">
                <a:solidFill>
                  <a:srgbClr val="FF0000"/>
                </a:solidFill>
              </a:rPr>
              <a:t>ob.raza</a:t>
            </a:r>
            <a:r>
              <a:rPr lang="en-US" sz="1800" b="1" dirty="0">
                <a:solidFill>
                  <a:srgbClr val="FF0000"/>
                </a:solidFill>
              </a:rPr>
              <a:t>;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/>
              <a:t>};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800" dirty="0"/>
          </a:p>
          <a:p>
            <a:pPr>
              <a:spcBef>
                <a:spcPct val="0"/>
              </a:spcBef>
              <a:buFontTx/>
              <a:buNone/>
            </a:pPr>
            <a:endParaRPr lang="en-US" sz="1800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Google Shape;469;p4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" name="Google Shape;471;p47"/>
          <p:cNvSpPr txBox="1"/>
          <p:nvPr/>
        </p:nvSpPr>
        <p:spPr>
          <a:xfrm>
            <a:off x="249238" y="1206500"/>
            <a:ext cx="8224837" cy="458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2932" tIns="82932" rIns="82932" bIns="82932"/>
          <a:lstStyle/>
          <a:p>
            <a:pPr>
              <a:buFontTx/>
              <a:buNone/>
              <a:defRPr/>
            </a:pPr>
            <a:r>
              <a:rPr lang="ro-RO" sz="2000" b="1" dirty="0" smtClean="0"/>
              <a:t>Ordinea apelării constructorilor şi destructorilor </a:t>
            </a:r>
          </a:p>
          <a:p>
            <a:pPr>
              <a:buFontTx/>
              <a:buNone/>
              <a:defRPr/>
            </a:pPr>
            <a:endParaRPr lang="ro-RO" sz="2000" dirty="0" smtClean="0"/>
          </a:p>
          <a:p>
            <a:pPr>
              <a:defRPr/>
            </a:pPr>
            <a:r>
              <a:rPr lang="ro-RO" sz="2000" dirty="0" smtClean="0"/>
              <a:t> constructorii sunt apelați în ordinea definirii obiectelor ca membri ai clasei şi în ordinea moștenirii: </a:t>
            </a:r>
          </a:p>
          <a:p>
            <a:pPr>
              <a:buFontTx/>
              <a:buNone/>
              <a:defRPr/>
            </a:pPr>
            <a:endParaRPr lang="ro-RO" sz="2000" dirty="0" smtClean="0"/>
          </a:p>
          <a:p>
            <a:pPr>
              <a:defRPr/>
            </a:pPr>
            <a:r>
              <a:rPr lang="ro-RO" sz="2000" dirty="0" smtClean="0"/>
              <a:t> la fiecare nivel </a:t>
            </a:r>
            <a:r>
              <a:rPr lang="ro-RO" sz="2000" b="1" dirty="0" smtClean="0"/>
              <a:t>se apelează:</a:t>
            </a:r>
          </a:p>
          <a:p>
            <a:pPr lvl="1">
              <a:defRPr/>
            </a:pPr>
            <a:r>
              <a:rPr lang="ro-RO" sz="2000" b="1" dirty="0" smtClean="0"/>
              <a:t> întâi constructorul de la moștenire</a:t>
            </a:r>
            <a:r>
              <a:rPr lang="ro-RO" sz="2000" dirty="0" smtClean="0"/>
              <a:t>, </a:t>
            </a:r>
          </a:p>
          <a:p>
            <a:pPr lvl="1">
              <a:defRPr/>
            </a:pPr>
            <a:r>
              <a:rPr lang="ro-RO" sz="2000" dirty="0" smtClean="0"/>
              <a:t> apoi </a:t>
            </a:r>
            <a:r>
              <a:rPr lang="ro-RO" sz="2000" b="1" dirty="0" smtClean="0"/>
              <a:t>constructorii din obiectele membru</a:t>
            </a:r>
            <a:r>
              <a:rPr lang="ro-RO" sz="2000" dirty="0" smtClean="0"/>
              <a:t> în clasa respectivă (care sunt apelați</a:t>
            </a:r>
            <a:r>
              <a:rPr lang="en-GB" sz="2000" dirty="0" smtClean="0"/>
              <a:t> </a:t>
            </a:r>
            <a:r>
              <a:rPr lang="ro-RO" sz="2000" dirty="0" smtClean="0"/>
              <a:t>în ordinea definirii) </a:t>
            </a:r>
          </a:p>
          <a:p>
            <a:pPr lvl="1">
              <a:defRPr/>
            </a:pPr>
            <a:r>
              <a:rPr lang="ro-RO" sz="2000" dirty="0" smtClean="0"/>
              <a:t> şi la final se merge pe următorul nivel în ordinea moștenirii; </a:t>
            </a:r>
          </a:p>
          <a:p>
            <a:pPr lvl="1">
              <a:buFontTx/>
              <a:buNone/>
              <a:defRPr/>
            </a:pPr>
            <a:endParaRPr lang="ro-RO" sz="2000" dirty="0" smtClean="0"/>
          </a:p>
          <a:p>
            <a:pPr>
              <a:defRPr/>
            </a:pPr>
            <a:r>
              <a:rPr lang="ro-RO" sz="2000" dirty="0" smtClean="0"/>
              <a:t>destructorii sunt executați</a:t>
            </a:r>
            <a:r>
              <a:rPr lang="en-GB" sz="2000" dirty="0" smtClean="0"/>
              <a:t> </a:t>
            </a:r>
            <a:r>
              <a:rPr lang="ro-RO" sz="2000" dirty="0" smtClean="0"/>
              <a:t>în ordinea inversă a constructorilor 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i="1" dirty="0">
              <a:latin typeface="+mn-lt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Google Shape;481;p48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228600" y="1066800"/>
            <a:ext cx="6477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ro-RO" sz="2000" b="1" dirty="0" smtClean="0"/>
              <a:t>Ordinea apelării constructorilor şi destructorilor 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1219200" y="1676400"/>
            <a:ext cx="3200400" cy="369411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A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~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~A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C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C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C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~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C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~C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endParaRPr lang="en-US" sz="1800" dirty="0">
              <a:latin typeface="+mn-lt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562600" y="1600200"/>
            <a:ext cx="2895600" cy="50228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B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C ob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B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~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~B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D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B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A ob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D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D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~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D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~D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D s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1222375" y="5867400"/>
            <a:ext cx="3197225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FontTx/>
              <a:buNone/>
            </a:pPr>
            <a:r>
              <a:rPr lang="en-US" sz="2000" b="1" i="1">
                <a:latin typeface="Calibri" pitchFamily="34" charset="0"/>
                <a:cs typeface="Times New Roman" pitchFamily="18" charset="0"/>
              </a:rPr>
              <a:t>Ordine: C B A D ~D ~A ~B ~C </a:t>
            </a:r>
            <a:endParaRPr lang="en-US"/>
          </a:p>
        </p:txBody>
      </p:sp>
      <p:sp>
        <p:nvSpPr>
          <p:cNvPr id="11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Google Shape;251;p29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Google Shape;252;p29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  <a:latin typeface="+mn-lt"/>
              </a:rPr>
              <a:t>Moștenirea în C++</a:t>
            </a:r>
            <a:endParaRPr lang="ro-RO" sz="2000" b="1" dirty="0">
              <a:solidFill>
                <a:srgbClr val="000000"/>
              </a:solidFill>
              <a:latin typeface="+mn-lt"/>
              <a:cs typeface="Arial" charset="0"/>
              <a:sym typeface="Arial" charset="0"/>
            </a:endParaRPr>
          </a:p>
        </p:txBody>
      </p:sp>
      <p:sp>
        <p:nvSpPr>
          <p:cNvPr id="253" name="Google Shape;253;p29"/>
          <p:cNvSpPr txBox="1"/>
          <p:nvPr/>
        </p:nvSpPr>
        <p:spPr>
          <a:xfrm>
            <a:off x="249238" y="1274763"/>
            <a:ext cx="8645525" cy="43545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2932" tIns="82932" rIns="82932" bIns="82932"/>
          <a:lstStyle/>
          <a:p>
            <a:pPr marL="414726" indent="-322565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 smtClean="0">
                <a:latin typeface="+mn-lt"/>
              </a:rPr>
              <a:t>important în </a:t>
            </a:r>
            <a:r>
              <a:rPr lang="ro-RO" sz="2400" dirty="0" smtClean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C++ </a:t>
            </a:r>
            <a:r>
              <a:rPr lang="ro-RO" sz="2400" dirty="0" smtClean="0">
                <a:latin typeface="+mn-lt"/>
              </a:rPr>
              <a:t>-  reutilizare de cod;</a:t>
            </a:r>
          </a:p>
          <a:p>
            <a:pPr marL="414726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 smtClean="0">
              <a:latin typeface="+mn-lt"/>
            </a:endParaRPr>
          </a:p>
          <a:p>
            <a:pPr marL="414726" indent="-32256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  <a:defRPr/>
            </a:pPr>
            <a:r>
              <a:rPr lang="ro-RO" sz="2400" dirty="0" smtClean="0">
                <a:latin typeface="+mn-lt"/>
              </a:rPr>
              <a:t>reutilizare de cod prin creare de noi clase (nu se dorește crearea de clase de la zero);</a:t>
            </a:r>
          </a:p>
          <a:p>
            <a:pPr marL="414726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 smtClean="0">
              <a:latin typeface="+mn-lt"/>
            </a:endParaRPr>
          </a:p>
          <a:p>
            <a:pPr marL="414726" indent="-322565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 smtClean="0">
                <a:latin typeface="+mn-lt"/>
              </a:rPr>
              <a:t>2 modalități (compunere şi moștenire);</a:t>
            </a:r>
          </a:p>
          <a:p>
            <a:pPr marL="414726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 smtClean="0">
              <a:latin typeface="+mn-lt"/>
            </a:endParaRPr>
          </a:p>
          <a:p>
            <a:pPr marL="414726" indent="-322565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 smtClean="0">
                <a:latin typeface="+mn-lt"/>
              </a:rPr>
              <a:t>“compunere” - noua clas</a:t>
            </a:r>
            <a:r>
              <a:rPr lang="ro-RO" sz="2400" dirty="0" smtClean="0"/>
              <a:t>ă</a:t>
            </a:r>
            <a:r>
              <a:rPr lang="ro-RO" sz="2400" dirty="0" smtClean="0">
                <a:latin typeface="+mn-lt"/>
              </a:rPr>
              <a:t> “este compus</a:t>
            </a:r>
            <a:r>
              <a:rPr lang="ro-RO" sz="2400" dirty="0" smtClean="0"/>
              <a:t>ă</a:t>
            </a:r>
            <a:r>
              <a:rPr lang="ro-RO" sz="2400" dirty="0" smtClean="0">
                <a:latin typeface="+mn-lt"/>
              </a:rPr>
              <a:t>” din obiecte reprezentând instanțe ale claselor deja create;</a:t>
            </a:r>
          </a:p>
          <a:p>
            <a:pPr marL="414726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 smtClean="0">
              <a:latin typeface="+mn-lt"/>
            </a:endParaRPr>
          </a:p>
          <a:p>
            <a:pPr marL="414726" indent="-322565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 smtClean="0">
                <a:latin typeface="+mn-lt"/>
              </a:rPr>
              <a:t>“moștenire” - se creează un nou tip al unei clase deja existente.</a:t>
            </a:r>
            <a:endParaRPr lang="ro-RO" sz="2400" dirty="0">
              <a:latin typeface="+mn-lt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286;p32"/>
          <p:cNvSpPr>
            <a:spLocks noChangeArrowheads="1"/>
          </p:cNvSpPr>
          <p:nvPr/>
        </p:nvSpPr>
        <p:spPr bwMode="auto">
          <a:xfrm>
            <a:off x="8272800" y="6407233"/>
            <a:ext cx="737280" cy="36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0ABE57D-A8DE-4B27-8459-9B8B4E3B629B}" type="slidenum">
              <a:rPr lang="en-US" sz="14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30</a:t>
            </a:fld>
            <a:endParaRPr lang="en-US" sz="1600"/>
          </a:p>
        </p:txBody>
      </p:sp>
      <p:sp>
        <p:nvSpPr>
          <p:cNvPr id="19459" name="Google Shape;287;p32"/>
          <p:cNvSpPr>
            <a:spLocks noChangeArrowheads="1"/>
          </p:cNvSpPr>
          <p:nvPr/>
        </p:nvSpPr>
        <p:spPr bwMode="auto">
          <a:xfrm>
            <a:off x="76321" y="76329"/>
            <a:ext cx="4570560" cy="59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600" b="1"/>
              <a:t>Facultatea de Matematică şi Informatică</a:t>
            </a:r>
            <a:r>
              <a:rPr lang="en-US" sz="1600" b="1"/>
              <a:t> Universitatea din Bucureşti</a:t>
            </a:r>
            <a:endParaRPr lang="en-US" sz="1600"/>
          </a:p>
        </p:txBody>
      </p:sp>
      <p:pic>
        <p:nvPicPr>
          <p:cNvPr id="19460" name="Google Shape;288;p3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87840" y="76328"/>
            <a:ext cx="802080" cy="7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Google Shape;289;p32"/>
          <p:cNvSpPr>
            <a:spLocks noChangeArrowheads="1"/>
          </p:cNvSpPr>
          <p:nvPr/>
        </p:nvSpPr>
        <p:spPr bwMode="auto">
          <a:xfrm>
            <a:off x="2106721" y="750319"/>
            <a:ext cx="5025600" cy="40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1800" b="1" dirty="0" err="1" smtClean="0"/>
              <a:t>Moştenirea</a:t>
            </a:r>
            <a:r>
              <a:rPr lang="en-US" sz="1800" b="1" dirty="0" smtClean="0"/>
              <a:t> </a:t>
            </a:r>
            <a:r>
              <a:rPr lang="en-US" sz="1800" b="1" dirty="0"/>
              <a:t>in C++</a:t>
            </a:r>
          </a:p>
        </p:txBody>
      </p:sp>
      <p:sp>
        <p:nvSpPr>
          <p:cNvPr id="19462" name="Rectangle 8"/>
          <p:cNvSpPr>
            <a:spLocks noChangeArrowheads="1"/>
          </p:cNvSpPr>
          <p:nvPr/>
        </p:nvSpPr>
        <p:spPr bwMode="auto">
          <a:xfrm>
            <a:off x="286560" y="1769947"/>
            <a:ext cx="3870720" cy="434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#define 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ID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class ID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{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\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public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: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\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  ID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int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    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{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cout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&lt;&lt;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#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ID </a:t>
            </a:r>
            <a:r>
              <a:rPr lang="en-US" sz="18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800">
                <a:solidFill>
                  <a:srgbClr val="0000E6"/>
                </a:solidFill>
                <a:cs typeface="Times New Roman" pitchFamily="18" charset="0"/>
              </a:rPr>
              <a:t> constructor</a:t>
            </a:r>
            <a:r>
              <a:rPr lang="en-US" sz="1800">
                <a:solidFill>
                  <a:srgbClr val="0F69FF"/>
                </a:solidFill>
                <a:cs typeface="Times New Roman" pitchFamily="18" charset="0"/>
              </a:rPr>
              <a:t>\n</a:t>
            </a:r>
            <a:r>
              <a:rPr lang="en-US" sz="18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;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}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\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  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~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ID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()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    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{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cout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&lt;&lt;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#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ID </a:t>
            </a:r>
            <a:r>
              <a:rPr lang="en-US" sz="18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800">
                <a:solidFill>
                  <a:srgbClr val="0000E6"/>
                </a:solidFill>
                <a:cs typeface="Times New Roman" pitchFamily="18" charset="0"/>
              </a:rPr>
              <a:t> destructor</a:t>
            </a:r>
            <a:r>
              <a:rPr lang="en-US" sz="1800">
                <a:solidFill>
                  <a:srgbClr val="0F69FF"/>
                </a:solidFill>
                <a:cs typeface="Times New Roman" pitchFamily="18" charset="0"/>
              </a:rPr>
              <a:t>\n</a:t>
            </a:r>
            <a:r>
              <a:rPr lang="en-US" sz="18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;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}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\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};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cs typeface="Times New Roman" pitchFamily="18" charset="0"/>
              </a:rPr>
              <a:t>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cs typeface="Times New Roman" pitchFamily="18" charset="0"/>
              </a:rPr>
              <a:t>Base1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cs typeface="Times New Roman" pitchFamily="18" charset="0"/>
              </a:rPr>
              <a:t>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cs typeface="Times New Roman" pitchFamily="18" charset="0"/>
              </a:rPr>
              <a:t>Member1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cs typeface="Times New Roman" pitchFamily="18" charset="0"/>
              </a:rPr>
              <a:t>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cs typeface="Times New Roman" pitchFamily="18" charset="0"/>
              </a:rPr>
              <a:t>Member2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cs typeface="Times New Roman" pitchFamily="18" charset="0"/>
              </a:rPr>
              <a:t>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cs typeface="Times New Roman" pitchFamily="18" charset="0"/>
              </a:rPr>
              <a:t>Member3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cs typeface="Times New Roman" pitchFamily="18" charset="0"/>
              </a:rPr>
              <a:t>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cs typeface="Times New Roman" pitchFamily="18" charset="0"/>
              </a:rPr>
              <a:t>Member4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800">
              <a:cs typeface="Times New Roman" pitchFamily="18" charset="0"/>
            </a:endParaRPr>
          </a:p>
        </p:txBody>
      </p:sp>
      <p:sp>
        <p:nvSpPr>
          <p:cNvPr id="19463" name="Rectangle 9"/>
          <p:cNvSpPr>
            <a:spLocks noChangeArrowheads="1"/>
          </p:cNvSpPr>
          <p:nvPr/>
        </p:nvSpPr>
        <p:spPr bwMode="auto">
          <a:xfrm>
            <a:off x="4217761" y="1700819"/>
            <a:ext cx="4570560" cy="535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 b="1">
                <a:solidFill>
                  <a:srgbClr val="800000"/>
                </a:solidFill>
                <a:cs typeface="Times New Roman" pitchFamily="18" charset="0"/>
              </a:rPr>
              <a:t>class</a:t>
            </a:r>
            <a:r>
              <a:rPr lang="en-US" sz="1600" b="1">
                <a:cs typeface="Times New Roman" pitchFamily="18" charset="0"/>
              </a:rPr>
              <a:t> Derived1 </a:t>
            </a:r>
            <a:r>
              <a:rPr lang="en-US" sz="1600" b="1">
                <a:solidFill>
                  <a:srgbClr val="800080"/>
                </a:solidFill>
                <a:cs typeface="Times New Roman" pitchFamily="18" charset="0"/>
              </a:rPr>
              <a:t>:</a:t>
            </a:r>
            <a:r>
              <a:rPr lang="en-US" sz="1600" b="1">
                <a:cs typeface="Times New Roman" pitchFamily="18" charset="0"/>
              </a:rPr>
              <a:t> </a:t>
            </a:r>
            <a:r>
              <a:rPr lang="en-US" sz="1600" b="1">
                <a:solidFill>
                  <a:srgbClr val="800000"/>
                </a:solidFill>
                <a:cs typeface="Times New Roman" pitchFamily="18" charset="0"/>
              </a:rPr>
              <a:t>public</a:t>
            </a:r>
            <a:r>
              <a:rPr lang="en-US" sz="1600" b="1">
                <a:cs typeface="Times New Roman" pitchFamily="18" charset="0"/>
              </a:rPr>
              <a:t> Base1 </a:t>
            </a:r>
            <a:r>
              <a:rPr lang="en-US" sz="1600" b="1">
                <a:solidFill>
                  <a:srgbClr val="800080"/>
                </a:solidFill>
                <a:cs typeface="Times New Roman" pitchFamily="18" charset="0"/>
              </a:rPr>
              <a:t>{</a:t>
            </a:r>
            <a:endParaRPr lang="en-US" sz="1600" b="1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>
                <a:cs typeface="Times New Roman" pitchFamily="18" charset="0"/>
              </a:rPr>
              <a:t>  Member1 m1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1600">
                <a:cs typeface="Times New Roman" pitchFamily="18" charset="0"/>
              </a:rPr>
              <a:t>  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>
                <a:cs typeface="Times New Roman" pitchFamily="18" charset="0"/>
              </a:rPr>
              <a:t>  Member2 m2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6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 b="1">
                <a:solidFill>
                  <a:srgbClr val="800000"/>
                </a:solidFill>
                <a:cs typeface="Times New Roman" pitchFamily="18" charset="0"/>
              </a:rPr>
              <a:t>public</a:t>
            </a:r>
            <a:r>
              <a:rPr lang="en-US" sz="1600" b="1">
                <a:solidFill>
                  <a:srgbClr val="E34ADC"/>
                </a:solidFill>
                <a:cs typeface="Times New Roman" pitchFamily="18" charset="0"/>
              </a:rPr>
              <a:t>:</a:t>
            </a:r>
            <a:endParaRPr lang="en-US" sz="1600" b="1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>
                <a:cs typeface="Times New Roman" pitchFamily="18" charset="0"/>
              </a:rPr>
              <a:t>  Derived1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600" b="1">
                <a:solidFill>
                  <a:srgbClr val="800000"/>
                </a:solidFill>
                <a:cs typeface="Times New Roman" pitchFamily="18" charset="0"/>
              </a:rPr>
              <a:t>int</a:t>
            </a:r>
            <a:r>
              <a:rPr lang="en-US" sz="1600" b="1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600" b="1">
                <a:cs typeface="Times New Roman" pitchFamily="18" charset="0"/>
              </a:rPr>
              <a:t> </a:t>
            </a:r>
            <a:r>
              <a:rPr lang="en-US" sz="1600" b="1">
                <a:solidFill>
                  <a:srgbClr val="800080"/>
                </a:solidFill>
                <a:cs typeface="Times New Roman" pitchFamily="18" charset="0"/>
              </a:rPr>
              <a:t>:</a:t>
            </a:r>
            <a:r>
              <a:rPr lang="en-US" sz="1600" b="1">
                <a:cs typeface="Times New Roman" pitchFamily="18" charset="0"/>
              </a:rPr>
              <a:t> </a:t>
            </a:r>
            <a:r>
              <a:rPr lang="en-US" sz="1600">
                <a:cs typeface="Times New Roman" pitchFamily="18" charset="0"/>
              </a:rPr>
              <a:t>m2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600">
                <a:solidFill>
                  <a:srgbClr val="008C00"/>
                </a:solidFill>
                <a:cs typeface="Times New Roman" pitchFamily="18" charset="0"/>
              </a:rPr>
              <a:t>1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),</a:t>
            </a:r>
            <a:r>
              <a:rPr lang="en-US" sz="1600">
                <a:cs typeface="Times New Roman" pitchFamily="18" charset="0"/>
              </a:rPr>
              <a:t> m1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600">
                <a:solidFill>
                  <a:srgbClr val="008C00"/>
                </a:solidFill>
                <a:cs typeface="Times New Roman" pitchFamily="18" charset="0"/>
              </a:rPr>
              <a:t>2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),</a:t>
            </a:r>
            <a:r>
              <a:rPr lang="en-US" sz="1600">
                <a:cs typeface="Times New Roman" pitchFamily="18" charset="0"/>
              </a:rPr>
              <a:t> Base1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600">
                <a:solidFill>
                  <a:srgbClr val="008C00"/>
                </a:solidFill>
                <a:cs typeface="Times New Roman" pitchFamily="18" charset="0"/>
              </a:rPr>
              <a:t>3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600" b="1"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 b="1">
                <a:solidFill>
                  <a:srgbClr val="800080"/>
                </a:solidFill>
                <a:cs typeface="Times New Roman" pitchFamily="18" charset="0"/>
              </a:rPr>
              <a:t>     {</a:t>
            </a:r>
            <a:r>
              <a:rPr lang="en-US" sz="1600">
                <a:cs typeface="Times New Roman" pitchFamily="18" charset="0"/>
              </a:rPr>
              <a:t>  </a:t>
            </a:r>
            <a:r>
              <a:rPr lang="en-US" sz="1600">
                <a:solidFill>
                  <a:srgbClr val="603000"/>
                </a:solidFill>
                <a:cs typeface="Times New Roman" pitchFamily="18" charset="0"/>
              </a:rPr>
              <a:t>cout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&lt;&lt;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600">
                <a:solidFill>
                  <a:srgbClr val="0000E6"/>
                </a:solidFill>
                <a:cs typeface="Times New Roman" pitchFamily="18" charset="0"/>
              </a:rPr>
              <a:t>Derived1 constructor</a:t>
            </a:r>
            <a:r>
              <a:rPr lang="en-US" sz="1600">
                <a:solidFill>
                  <a:srgbClr val="0F69FF"/>
                </a:solidFill>
                <a:cs typeface="Times New Roman" pitchFamily="18" charset="0"/>
              </a:rPr>
              <a:t>\n</a:t>
            </a:r>
            <a:r>
              <a:rPr lang="en-US" sz="16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1600">
                <a:cs typeface="Times New Roman" pitchFamily="18" charset="0"/>
              </a:rPr>
              <a:t>  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}</a:t>
            </a:r>
            <a:endParaRPr lang="en-US" sz="16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>
                <a:cs typeface="Times New Roman" pitchFamily="18" charset="0"/>
              </a:rPr>
              <a:t>  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~</a:t>
            </a:r>
            <a:r>
              <a:rPr lang="en-US" sz="1600">
                <a:cs typeface="Times New Roman" pitchFamily="18" charset="0"/>
              </a:rPr>
              <a:t>Derived1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()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{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603000"/>
                </a:solidFill>
                <a:cs typeface="Times New Roman" pitchFamily="18" charset="0"/>
              </a:rPr>
              <a:t>cout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&lt;&lt;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600">
                <a:solidFill>
                  <a:srgbClr val="0000E6"/>
                </a:solidFill>
                <a:cs typeface="Times New Roman" pitchFamily="18" charset="0"/>
              </a:rPr>
              <a:t>Derived1 destructor</a:t>
            </a:r>
            <a:r>
              <a:rPr lang="en-US" sz="1600">
                <a:solidFill>
                  <a:srgbClr val="0F69FF"/>
                </a:solidFill>
                <a:cs typeface="Times New Roman" pitchFamily="18" charset="0"/>
              </a:rPr>
              <a:t>\n</a:t>
            </a:r>
            <a:r>
              <a:rPr lang="en-US" sz="16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1600">
                <a:cs typeface="Times New Roman" pitchFamily="18" charset="0"/>
              </a:rPr>
              <a:t>  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}</a:t>
            </a:r>
            <a:endParaRPr lang="en-US" sz="16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};</a:t>
            </a:r>
            <a:endParaRPr lang="en-US" sz="16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16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 b="1">
                <a:solidFill>
                  <a:srgbClr val="800000"/>
                </a:solidFill>
                <a:cs typeface="Times New Roman" pitchFamily="18" charset="0"/>
              </a:rPr>
              <a:t>class</a:t>
            </a:r>
            <a:r>
              <a:rPr lang="en-US" sz="1600" b="1">
                <a:cs typeface="Times New Roman" pitchFamily="18" charset="0"/>
              </a:rPr>
              <a:t> Derived2 </a:t>
            </a:r>
            <a:r>
              <a:rPr lang="en-US" sz="1600" b="1">
                <a:solidFill>
                  <a:srgbClr val="800080"/>
                </a:solidFill>
                <a:cs typeface="Times New Roman" pitchFamily="18" charset="0"/>
              </a:rPr>
              <a:t>:</a:t>
            </a:r>
            <a:r>
              <a:rPr lang="en-US" sz="1600" b="1">
                <a:cs typeface="Times New Roman" pitchFamily="18" charset="0"/>
              </a:rPr>
              <a:t> </a:t>
            </a:r>
            <a:r>
              <a:rPr lang="en-US" sz="1600" b="1">
                <a:solidFill>
                  <a:srgbClr val="800000"/>
                </a:solidFill>
                <a:cs typeface="Times New Roman" pitchFamily="18" charset="0"/>
              </a:rPr>
              <a:t>public</a:t>
            </a:r>
            <a:r>
              <a:rPr lang="en-US" sz="1600" b="1">
                <a:cs typeface="Times New Roman" pitchFamily="18" charset="0"/>
              </a:rPr>
              <a:t> Derived1 </a:t>
            </a:r>
            <a:r>
              <a:rPr lang="en-US" sz="1600" b="1">
                <a:solidFill>
                  <a:srgbClr val="800080"/>
                </a:solidFill>
                <a:cs typeface="Times New Roman" pitchFamily="18" charset="0"/>
              </a:rPr>
              <a:t>{</a:t>
            </a:r>
            <a:endParaRPr lang="en-US" sz="1600" b="1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>
                <a:cs typeface="Times New Roman" pitchFamily="18" charset="0"/>
              </a:rPr>
              <a:t>  Member3 m3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1600">
                <a:cs typeface="Times New Roman" pitchFamily="18" charset="0"/>
              </a:rPr>
              <a:t>  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>
                <a:cs typeface="Times New Roman" pitchFamily="18" charset="0"/>
              </a:rPr>
              <a:t>  Member4 m4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6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 b="1">
                <a:solidFill>
                  <a:srgbClr val="800000"/>
                </a:solidFill>
                <a:cs typeface="Times New Roman" pitchFamily="18" charset="0"/>
              </a:rPr>
              <a:t>public</a:t>
            </a:r>
            <a:r>
              <a:rPr lang="en-US" sz="1600" b="1">
                <a:solidFill>
                  <a:srgbClr val="E34ADC"/>
                </a:solidFill>
                <a:cs typeface="Times New Roman" pitchFamily="18" charset="0"/>
              </a:rPr>
              <a:t>:</a:t>
            </a:r>
            <a:endParaRPr lang="en-US" sz="1600" b="1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>
                <a:cs typeface="Times New Roman" pitchFamily="18" charset="0"/>
              </a:rPr>
              <a:t>  Derived2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()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:</a:t>
            </a:r>
            <a:r>
              <a:rPr lang="en-US" sz="1600">
                <a:cs typeface="Times New Roman" pitchFamily="18" charset="0"/>
              </a:rPr>
              <a:t> m3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600">
                <a:solidFill>
                  <a:srgbClr val="008C00"/>
                </a:solidFill>
                <a:cs typeface="Times New Roman" pitchFamily="18" charset="0"/>
              </a:rPr>
              <a:t>1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),</a:t>
            </a:r>
            <a:r>
              <a:rPr lang="en-US" sz="1600">
                <a:cs typeface="Times New Roman" pitchFamily="18" charset="0"/>
              </a:rPr>
              <a:t> Derived1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600">
                <a:solidFill>
                  <a:srgbClr val="008C00"/>
                </a:solidFill>
                <a:cs typeface="Times New Roman" pitchFamily="18" charset="0"/>
              </a:rPr>
              <a:t>2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),</a:t>
            </a:r>
            <a:r>
              <a:rPr lang="en-US" sz="1600">
                <a:cs typeface="Times New Roman" pitchFamily="18" charset="0"/>
              </a:rPr>
              <a:t> m4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600">
                <a:solidFill>
                  <a:srgbClr val="008C00"/>
                </a:solidFill>
                <a:cs typeface="Times New Roman" pitchFamily="18" charset="0"/>
              </a:rPr>
              <a:t>3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600"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     { 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603000"/>
                </a:solidFill>
                <a:cs typeface="Times New Roman" pitchFamily="18" charset="0"/>
              </a:rPr>
              <a:t>cout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&lt;&lt;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600">
                <a:solidFill>
                  <a:srgbClr val="0000E6"/>
                </a:solidFill>
                <a:cs typeface="Times New Roman" pitchFamily="18" charset="0"/>
              </a:rPr>
              <a:t>Derived2 constructor</a:t>
            </a:r>
            <a:r>
              <a:rPr lang="en-US" sz="1600">
                <a:solidFill>
                  <a:srgbClr val="0F69FF"/>
                </a:solidFill>
                <a:cs typeface="Times New Roman" pitchFamily="18" charset="0"/>
              </a:rPr>
              <a:t>\n</a:t>
            </a:r>
            <a:r>
              <a:rPr lang="en-US" sz="16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1600">
                <a:cs typeface="Times New Roman" pitchFamily="18" charset="0"/>
              </a:rPr>
              <a:t>  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}</a:t>
            </a:r>
            <a:endParaRPr lang="en-US" sz="16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>
                <a:cs typeface="Times New Roman" pitchFamily="18" charset="0"/>
              </a:rPr>
              <a:t>  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~</a:t>
            </a:r>
            <a:r>
              <a:rPr lang="en-US" sz="1600">
                <a:cs typeface="Times New Roman" pitchFamily="18" charset="0"/>
              </a:rPr>
              <a:t>Derived2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()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{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603000"/>
                </a:solidFill>
                <a:cs typeface="Times New Roman" pitchFamily="18" charset="0"/>
              </a:rPr>
              <a:t>cout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&lt;&lt;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600">
                <a:solidFill>
                  <a:srgbClr val="0000E6"/>
                </a:solidFill>
                <a:cs typeface="Times New Roman" pitchFamily="18" charset="0"/>
              </a:rPr>
              <a:t>Derived2 destructor</a:t>
            </a:r>
            <a:r>
              <a:rPr lang="en-US" sz="1600">
                <a:solidFill>
                  <a:srgbClr val="0F69FF"/>
                </a:solidFill>
                <a:cs typeface="Times New Roman" pitchFamily="18" charset="0"/>
              </a:rPr>
              <a:t>\n</a:t>
            </a:r>
            <a:r>
              <a:rPr lang="en-US" sz="16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1600">
                <a:cs typeface="Times New Roman" pitchFamily="18" charset="0"/>
              </a:rPr>
              <a:t>  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}</a:t>
            </a:r>
            <a:endParaRPr lang="en-US" sz="16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};</a:t>
            </a:r>
            <a:endParaRPr lang="en-US" sz="16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 b="1">
                <a:solidFill>
                  <a:srgbClr val="800000"/>
                </a:solidFill>
                <a:cs typeface="Times New Roman" pitchFamily="18" charset="0"/>
              </a:rPr>
              <a:t>int</a:t>
            </a:r>
            <a:r>
              <a:rPr lang="en-US" sz="1600" b="1">
                <a:cs typeface="Times New Roman" pitchFamily="18" charset="0"/>
              </a:rPr>
              <a:t> </a:t>
            </a:r>
            <a:r>
              <a:rPr lang="en-US" sz="1600" b="1">
                <a:solidFill>
                  <a:srgbClr val="400000"/>
                </a:solidFill>
                <a:cs typeface="Times New Roman" pitchFamily="18" charset="0"/>
              </a:rPr>
              <a:t>main</a:t>
            </a:r>
            <a:r>
              <a:rPr lang="en-US" sz="1600" b="1">
                <a:solidFill>
                  <a:srgbClr val="808030"/>
                </a:solidFill>
                <a:cs typeface="Times New Roman" pitchFamily="18" charset="0"/>
              </a:rPr>
              <a:t>()</a:t>
            </a:r>
            <a:r>
              <a:rPr lang="en-US" sz="1600" b="1">
                <a:cs typeface="Times New Roman" pitchFamily="18" charset="0"/>
              </a:rPr>
              <a:t> </a:t>
            </a:r>
            <a:r>
              <a:rPr lang="en-US" sz="1600" b="1">
                <a:solidFill>
                  <a:srgbClr val="800080"/>
                </a:solidFill>
                <a:cs typeface="Times New Roman" pitchFamily="18" charset="0"/>
              </a:rPr>
              <a:t>{</a:t>
            </a:r>
            <a:r>
              <a:rPr lang="en-US" sz="1600" b="1">
                <a:cs typeface="Times New Roman" pitchFamily="18" charset="0"/>
              </a:rPr>
              <a:t>  Derived2 d2</a:t>
            </a:r>
            <a:r>
              <a:rPr lang="en-US" sz="1600" b="1">
                <a:solidFill>
                  <a:srgbClr val="800080"/>
                </a:solidFill>
                <a:cs typeface="Times New Roman" pitchFamily="18" charset="0"/>
              </a:rPr>
              <a:t>;}</a:t>
            </a:r>
            <a:endParaRPr lang="en-US" sz="1600" b="1">
              <a:cs typeface="Times New Roman" pitchFamily="18" charset="0"/>
            </a:endParaRPr>
          </a:p>
        </p:txBody>
      </p:sp>
      <p:sp>
        <p:nvSpPr>
          <p:cNvPr id="9" name="Google Shape;266;p30"/>
          <p:cNvSpPr txBox="1">
            <a:spLocks noChangeArrowheads="1"/>
          </p:cNvSpPr>
          <p:nvPr/>
        </p:nvSpPr>
        <p:spPr bwMode="auto">
          <a:xfrm>
            <a:off x="249120" y="1078674"/>
            <a:ext cx="8179200" cy="42484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buClr>
                <a:srgbClr val="000000"/>
              </a:buClr>
              <a:buNone/>
              <a:defRPr/>
            </a:pPr>
            <a:r>
              <a:rPr lang="vi-VN" sz="1800" b="1" dirty="0">
                <a:latin typeface="+mj-lt"/>
              </a:rPr>
              <a:t>Ordinea chemării constructorilor și destructorilor</a:t>
            </a:r>
            <a:endParaRPr lang="en-US" sz="1800" b="1" dirty="0">
              <a:solidFill>
                <a:srgbClr val="0000FF"/>
              </a:solidFill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3985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Google Shape;286;p32"/>
          <p:cNvSpPr>
            <a:spLocks noChangeArrowheads="1"/>
          </p:cNvSpPr>
          <p:nvPr/>
        </p:nvSpPr>
        <p:spPr bwMode="auto">
          <a:xfrm>
            <a:off x="8272800" y="6407233"/>
            <a:ext cx="737280" cy="36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94F3336-699F-4C72-A27C-6A1B3723A82B}" type="slidenum">
              <a:rPr lang="en-US" sz="14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31</a:t>
            </a:fld>
            <a:endParaRPr lang="en-US" sz="1600"/>
          </a:p>
        </p:txBody>
      </p:sp>
      <p:sp>
        <p:nvSpPr>
          <p:cNvPr id="20483" name="Google Shape;287;p32"/>
          <p:cNvSpPr>
            <a:spLocks noChangeArrowheads="1"/>
          </p:cNvSpPr>
          <p:nvPr/>
        </p:nvSpPr>
        <p:spPr bwMode="auto">
          <a:xfrm>
            <a:off x="76321" y="76329"/>
            <a:ext cx="4570560" cy="59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600" b="1"/>
              <a:t>Facultatea de Matematică şi Informatică</a:t>
            </a:r>
            <a:r>
              <a:rPr lang="en-US" sz="1600" b="1"/>
              <a:t> Universitatea din Bucureşti</a:t>
            </a:r>
            <a:endParaRPr lang="en-US" sz="1600"/>
          </a:p>
        </p:txBody>
      </p:sp>
      <p:pic>
        <p:nvPicPr>
          <p:cNvPr id="20484" name="Google Shape;288;p3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87840" y="76328"/>
            <a:ext cx="802080" cy="7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5" name="Google Shape;289;p32"/>
          <p:cNvSpPr>
            <a:spLocks noChangeArrowheads="1"/>
          </p:cNvSpPr>
          <p:nvPr/>
        </p:nvSpPr>
        <p:spPr bwMode="auto">
          <a:xfrm>
            <a:off x="2106721" y="750319"/>
            <a:ext cx="5025600" cy="40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1800" b="1" dirty="0" err="1" smtClean="0"/>
              <a:t>Moştenirea</a:t>
            </a:r>
            <a:r>
              <a:rPr lang="en-US" sz="1800" b="1" dirty="0" smtClean="0"/>
              <a:t> </a:t>
            </a:r>
            <a:r>
              <a:rPr lang="en-US" sz="1800" b="1" dirty="0"/>
              <a:t>in C++</a:t>
            </a:r>
          </a:p>
        </p:txBody>
      </p:sp>
      <p:sp>
        <p:nvSpPr>
          <p:cNvPr id="20486" name="Rectangle 8"/>
          <p:cNvSpPr>
            <a:spLocks noChangeArrowheads="1"/>
          </p:cNvSpPr>
          <p:nvPr/>
        </p:nvSpPr>
        <p:spPr bwMode="auto">
          <a:xfrm>
            <a:off x="286560" y="1769947"/>
            <a:ext cx="3870720" cy="434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#define 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ID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class ID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{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\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public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: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\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  ID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int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    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{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cout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&lt;&lt;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#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ID </a:t>
            </a:r>
            <a:r>
              <a:rPr lang="en-US" sz="18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800">
                <a:solidFill>
                  <a:srgbClr val="0000E6"/>
                </a:solidFill>
                <a:cs typeface="Times New Roman" pitchFamily="18" charset="0"/>
              </a:rPr>
              <a:t> constructor</a:t>
            </a:r>
            <a:r>
              <a:rPr lang="en-US" sz="1800">
                <a:solidFill>
                  <a:srgbClr val="0F69FF"/>
                </a:solidFill>
                <a:cs typeface="Times New Roman" pitchFamily="18" charset="0"/>
              </a:rPr>
              <a:t>\n</a:t>
            </a:r>
            <a:r>
              <a:rPr lang="en-US" sz="18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;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}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\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  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~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ID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()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    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{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cout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&lt;&lt;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#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ID </a:t>
            </a:r>
            <a:r>
              <a:rPr lang="en-US" sz="18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800">
                <a:solidFill>
                  <a:srgbClr val="0000E6"/>
                </a:solidFill>
                <a:cs typeface="Times New Roman" pitchFamily="18" charset="0"/>
              </a:rPr>
              <a:t> destructor</a:t>
            </a:r>
            <a:r>
              <a:rPr lang="en-US" sz="1800">
                <a:solidFill>
                  <a:srgbClr val="0F69FF"/>
                </a:solidFill>
                <a:cs typeface="Times New Roman" pitchFamily="18" charset="0"/>
              </a:rPr>
              <a:t>\n</a:t>
            </a:r>
            <a:r>
              <a:rPr lang="en-US" sz="18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;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}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\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};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cs typeface="Times New Roman" pitchFamily="18" charset="0"/>
              </a:rPr>
              <a:t>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cs typeface="Times New Roman" pitchFamily="18" charset="0"/>
              </a:rPr>
              <a:t>Base1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cs typeface="Times New Roman" pitchFamily="18" charset="0"/>
              </a:rPr>
              <a:t>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cs typeface="Times New Roman" pitchFamily="18" charset="0"/>
              </a:rPr>
              <a:t>Member1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cs typeface="Times New Roman" pitchFamily="18" charset="0"/>
              </a:rPr>
              <a:t>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cs typeface="Times New Roman" pitchFamily="18" charset="0"/>
              </a:rPr>
              <a:t>Member2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cs typeface="Times New Roman" pitchFamily="18" charset="0"/>
              </a:rPr>
              <a:t>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cs typeface="Times New Roman" pitchFamily="18" charset="0"/>
              </a:rPr>
              <a:t>Member3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cs typeface="Times New Roman" pitchFamily="18" charset="0"/>
              </a:rPr>
              <a:t>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cs typeface="Times New Roman" pitchFamily="18" charset="0"/>
              </a:rPr>
              <a:t>Member4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800">
              <a:cs typeface="Times New Roman" pitchFamily="18" charset="0"/>
            </a:endParaRPr>
          </a:p>
        </p:txBody>
      </p:sp>
      <p:sp>
        <p:nvSpPr>
          <p:cNvPr id="11" name="Google Shape;304;p33"/>
          <p:cNvSpPr txBox="1"/>
          <p:nvPr/>
        </p:nvSpPr>
        <p:spPr>
          <a:xfrm>
            <a:off x="4646233" y="1545962"/>
            <a:ext cx="4364357" cy="4509873"/>
          </a:xfrm>
          <a:prstGeom prst="rect">
            <a:avLst/>
          </a:prstGeom>
          <a:noFill/>
          <a:ln>
            <a:noFill/>
          </a:ln>
        </p:spPr>
        <p:txBody>
          <a:bodyPr spcFirstLastPara="1" lIns="82932" tIns="82932" rIns="82932" bIns="82932"/>
          <a:lstStyle/>
          <a:p>
            <a:pPr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Se </a:t>
            </a:r>
            <a:r>
              <a:rPr lang="en-US" sz="1800" kern="0" dirty="0" err="1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va</a:t>
            </a: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1800" kern="0" dirty="0" err="1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afisa</a:t>
            </a: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: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Base1 constructor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Member1 constructor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Member2 constructor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Derived1 constructor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Member3 constructor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Member4 constructor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Derived2 constructor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Derived2 destructor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Member4 destructor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Member3 destructor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Derived1 destructor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Member2 destructor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Member1 destructor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Base1 destructor</a:t>
            </a:r>
            <a:endParaRPr sz="1800" kern="0">
              <a:solidFill>
                <a:srgbClr val="0000FF"/>
              </a:solidFill>
              <a:highlight>
                <a:srgbClr val="FFFFFF"/>
              </a:highlight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9" name="Google Shape;266;p30"/>
          <p:cNvSpPr txBox="1">
            <a:spLocks noChangeArrowheads="1"/>
          </p:cNvSpPr>
          <p:nvPr/>
        </p:nvSpPr>
        <p:spPr bwMode="auto">
          <a:xfrm>
            <a:off x="249120" y="1078674"/>
            <a:ext cx="8179200" cy="42484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buClr>
                <a:srgbClr val="000000"/>
              </a:buClr>
              <a:buNone/>
              <a:defRPr/>
            </a:pPr>
            <a:r>
              <a:rPr lang="vi-VN" sz="1800" b="1" dirty="0">
                <a:latin typeface="+mj-lt"/>
              </a:rPr>
              <a:t>Ordinea chemării constructorilor și destructorilor</a:t>
            </a:r>
            <a:endParaRPr lang="en-US" sz="1800" b="1" dirty="0">
              <a:solidFill>
                <a:srgbClr val="0000FF"/>
              </a:solidFill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5583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Google Shape;493;p49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39940" name="Rectangle 5"/>
          <p:cNvSpPr>
            <a:spLocks noChangeArrowheads="1"/>
          </p:cNvSpPr>
          <p:nvPr/>
        </p:nvSpPr>
        <p:spPr bwMode="auto">
          <a:xfrm>
            <a:off x="1371600" y="1066800"/>
            <a:ext cx="1368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 b="1" i="1">
                <a:solidFill>
                  <a:srgbClr val="000000"/>
                </a:solidFill>
              </a:rPr>
              <a:t>Operatorul=</a:t>
            </a:r>
          </a:p>
        </p:txBody>
      </p:sp>
      <p:grpSp>
        <p:nvGrpSpPr>
          <p:cNvPr id="39941" name="Group 9"/>
          <p:cNvGrpSpPr>
            <a:grpSpLocks/>
          </p:cNvGrpSpPr>
          <p:nvPr/>
        </p:nvGrpSpPr>
        <p:grpSpPr bwMode="auto">
          <a:xfrm>
            <a:off x="152400" y="1371600"/>
            <a:ext cx="8915400" cy="4953000"/>
            <a:chOff x="304800" y="1676400"/>
            <a:chExt cx="8915400" cy="4953000"/>
          </a:xfrm>
        </p:grpSpPr>
        <p:sp>
          <p:nvSpPr>
            <p:cNvPr id="39942" name="Rectangle 6"/>
            <p:cNvSpPr>
              <a:spLocks noChangeArrowheads="1"/>
            </p:cNvSpPr>
            <p:nvPr/>
          </p:nvSpPr>
          <p:spPr bwMode="auto">
            <a:xfrm>
              <a:off x="304800" y="1676400"/>
              <a:ext cx="4114800" cy="40259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class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Forma </a:t>
              </a: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{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protected</a:t>
              </a:r>
              <a:r>
                <a:rPr lang="en-US" sz="1800" dirty="0">
                  <a:solidFill>
                    <a:srgbClr val="E34ADC"/>
                  </a:solidFill>
                  <a:latin typeface="+mn-lt"/>
                </a:rPr>
                <a:t>: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     </a:t>
              </a:r>
              <a:r>
                <a:rPr lang="en-US" sz="1800" b="1" dirty="0" err="1">
                  <a:solidFill>
                    <a:srgbClr val="800000"/>
                  </a:solidFill>
                  <a:latin typeface="+mn-lt"/>
                </a:rPr>
                <a:t>int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h</a:t>
              </a: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  <a:latin typeface="+mn-lt"/>
                </a:rPr>
                <a:t>: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    Forma</a:t>
              </a:r>
              <a:r>
                <a:rPr lang="en-US" sz="1800" dirty="0">
                  <a:solidFill>
                    <a:srgbClr val="808030"/>
                  </a:solidFill>
                  <a:latin typeface="+mn-lt"/>
                </a:rPr>
                <a:t>&amp;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operator</a:t>
              </a:r>
              <a:r>
                <a:rPr lang="en-US" sz="1800" dirty="0">
                  <a:solidFill>
                    <a:srgbClr val="808030"/>
                  </a:solidFill>
                  <a:latin typeface="+mn-lt"/>
                </a:rPr>
                <a:t>=(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const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Forma</a:t>
              </a:r>
              <a:r>
                <a:rPr lang="en-US" sz="1800" dirty="0">
                  <a:solidFill>
                    <a:srgbClr val="808030"/>
                  </a:solidFill>
                  <a:latin typeface="+mn-lt"/>
                </a:rPr>
                <a:t>&amp;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00" dirty="0">
                  <a:solidFill>
                    <a:srgbClr val="808030"/>
                  </a:solidFill>
                  <a:latin typeface="+mn-lt"/>
                </a:rPr>
                <a:t>)</a:t>
              </a: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 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};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class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latin typeface="+mn-lt"/>
                </a:rPr>
                <a:t>Cerc</a:t>
              </a: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: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public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Forma </a:t>
              </a: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{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protected</a:t>
              </a:r>
              <a:r>
                <a:rPr lang="en-US" sz="1800" dirty="0">
                  <a:solidFill>
                    <a:srgbClr val="E34ADC"/>
                  </a:solidFill>
                  <a:latin typeface="+mn-lt"/>
                </a:rPr>
                <a:t>: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    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float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latin typeface="+mn-lt"/>
                </a:rPr>
                <a:t>raza</a:t>
              </a: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  <a:latin typeface="+mn-lt"/>
                </a:rPr>
                <a:t>: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dirty="0" err="1">
                  <a:solidFill>
                    <a:srgbClr val="000000"/>
                  </a:solidFill>
                  <a:latin typeface="+mn-lt"/>
                </a:rPr>
                <a:t>Cerc</a:t>
              </a:r>
              <a:r>
                <a:rPr lang="en-US" sz="1800" dirty="0">
                  <a:solidFill>
                    <a:srgbClr val="808030"/>
                  </a:solidFill>
                  <a:latin typeface="+mn-lt"/>
                </a:rPr>
                <a:t>&amp;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operator</a:t>
              </a:r>
              <a:r>
                <a:rPr lang="en-US" sz="1800" dirty="0">
                  <a:solidFill>
                    <a:srgbClr val="808030"/>
                  </a:solidFill>
                  <a:latin typeface="+mn-lt"/>
                </a:rPr>
                <a:t>=(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const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latin typeface="+mn-lt"/>
                </a:rPr>
                <a:t>Cerc</a:t>
              </a:r>
              <a:r>
                <a:rPr lang="en-US" sz="1800" dirty="0">
                  <a:solidFill>
                    <a:srgbClr val="808030"/>
                  </a:solidFill>
                  <a:latin typeface="+mn-lt"/>
                </a:rPr>
                <a:t>&amp;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00" dirty="0">
                  <a:solidFill>
                    <a:srgbClr val="808030"/>
                  </a:solidFill>
                  <a:latin typeface="+mn-lt"/>
                </a:rPr>
                <a:t>)</a:t>
              </a: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;</a:t>
              </a:r>
              <a:endParaRPr lang="en-US" sz="1800" dirty="0">
                <a:solidFill>
                  <a:srgbClr val="000000"/>
                </a:solidFill>
                <a:latin typeface="+mn-lt"/>
              </a:endParaRP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};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39944" name="Rectangle 7"/>
            <p:cNvSpPr>
              <a:spLocks noChangeArrowheads="1"/>
            </p:cNvSpPr>
            <p:nvPr/>
          </p:nvSpPr>
          <p:spPr bwMode="auto">
            <a:xfrm>
              <a:off x="4495800" y="2603683"/>
              <a:ext cx="4724400" cy="4025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</a:rPr>
                <a:t>Forma</a:t>
              </a:r>
              <a:r>
                <a:rPr lang="en-US" sz="1800">
                  <a:solidFill>
                    <a:srgbClr val="808030"/>
                  </a:solidFill>
                </a:rPr>
                <a:t>&amp; </a:t>
              </a:r>
              <a:r>
                <a:rPr lang="en-US" sz="1800">
                  <a:solidFill>
                    <a:srgbClr val="000000"/>
                  </a:solidFill>
                </a:rPr>
                <a:t> Forma::</a:t>
              </a:r>
              <a:r>
                <a:rPr lang="en-US" sz="1800" b="1">
                  <a:solidFill>
                    <a:srgbClr val="800000"/>
                  </a:solidFill>
                </a:rPr>
                <a:t>operator</a:t>
              </a:r>
              <a:r>
                <a:rPr lang="en-US" sz="1800">
                  <a:solidFill>
                    <a:srgbClr val="808030"/>
                  </a:solidFill>
                </a:rPr>
                <a:t>=(</a:t>
              </a:r>
              <a:r>
                <a:rPr lang="en-US" sz="1800" b="1">
                  <a:solidFill>
                    <a:srgbClr val="800000"/>
                  </a:solidFill>
                </a:rPr>
                <a:t>const</a:t>
              </a:r>
              <a:r>
                <a:rPr lang="en-US" sz="1800">
                  <a:solidFill>
                    <a:srgbClr val="000000"/>
                  </a:solidFill>
                </a:rPr>
                <a:t> Forma</a:t>
              </a:r>
              <a:r>
                <a:rPr lang="en-US" sz="1800">
                  <a:solidFill>
                    <a:srgbClr val="808030"/>
                  </a:solidFill>
                </a:rPr>
                <a:t>&amp;</a:t>
              </a:r>
              <a:r>
                <a:rPr lang="en-US" sz="1800">
                  <a:solidFill>
                    <a:srgbClr val="000000"/>
                  </a:solidFill>
                </a:rPr>
                <a:t> ob</a:t>
              </a:r>
              <a:r>
                <a:rPr lang="en-US" sz="1800">
                  <a:solidFill>
                    <a:srgbClr val="808030"/>
                  </a:solidFill>
                </a:rPr>
                <a:t>)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800080"/>
                  </a:solidFill>
                </a:rPr>
                <a:t>              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if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8030"/>
                  </a:solidFill>
                </a:rPr>
                <a:t>(</a:t>
              </a:r>
              <a:r>
                <a:rPr lang="en-US" sz="1800" b="1">
                  <a:solidFill>
                    <a:srgbClr val="800000"/>
                  </a:solidFill>
                </a:rPr>
                <a:t>this</a:t>
              </a:r>
              <a:r>
                <a:rPr lang="en-US" sz="1800">
                  <a:solidFill>
                    <a:srgbClr val="808030"/>
                  </a:solidFill>
                </a:rPr>
                <a:t>!=&amp;</a:t>
              </a:r>
              <a:r>
                <a:rPr lang="en-US" sz="1800">
                  <a:solidFill>
                    <a:srgbClr val="000000"/>
                  </a:solidFill>
                </a:rPr>
                <a:t>ob</a:t>
              </a:r>
              <a:r>
                <a:rPr lang="en-US" sz="1800">
                  <a:solidFill>
                    <a:srgbClr val="808030"/>
                  </a:solidFill>
                </a:rPr>
                <a:t>)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>
                  <a:solidFill>
                    <a:srgbClr val="000000"/>
                  </a:solidFill>
                </a:rPr>
                <a:t> h </a:t>
              </a:r>
              <a:r>
                <a:rPr lang="en-US" sz="1800">
                  <a:solidFill>
                    <a:srgbClr val="808030"/>
                  </a:solidFill>
                </a:rPr>
                <a:t>=</a:t>
              </a:r>
              <a:r>
                <a:rPr lang="en-US" sz="1800">
                  <a:solidFill>
                    <a:srgbClr val="000000"/>
                  </a:solidFill>
                </a:rPr>
                <a:t> ob</a:t>
              </a:r>
              <a:r>
                <a:rPr lang="en-US" sz="1800">
                  <a:solidFill>
                    <a:srgbClr val="808030"/>
                  </a:solidFill>
                </a:rPr>
                <a:t>.</a:t>
              </a:r>
              <a:r>
                <a:rPr lang="en-US" sz="1800">
                  <a:solidFill>
                    <a:srgbClr val="000000"/>
                  </a:solidFill>
                </a:rPr>
                <a:t>h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0080"/>
                  </a:solidFill>
                </a:rPr>
                <a:t>}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800080"/>
                  </a:solidFill>
                </a:rPr>
                <a:t>              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return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8030"/>
                  </a:solidFill>
                </a:rPr>
                <a:t>*</a:t>
              </a:r>
              <a:r>
                <a:rPr lang="en-US" sz="1800" b="1">
                  <a:solidFill>
                    <a:srgbClr val="800000"/>
                  </a:solidFill>
                </a:rPr>
                <a:t>this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800080"/>
                  </a:solidFill>
                </a:rPr>
                <a:t>}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</a:p>
            <a:p>
              <a:pPr>
                <a:buFontTx/>
                <a:buNone/>
              </a:pPr>
              <a:endParaRPr lang="en-US" sz="1800">
                <a:solidFill>
                  <a:srgbClr val="000000"/>
                </a:solidFill>
              </a:endParaRPr>
            </a:p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</a:rPr>
                <a:t>Cerc</a:t>
              </a:r>
              <a:r>
                <a:rPr lang="en-US" sz="1800">
                  <a:solidFill>
                    <a:srgbClr val="808030"/>
                  </a:solidFill>
                </a:rPr>
                <a:t>&amp;</a:t>
              </a:r>
              <a:r>
                <a:rPr lang="en-US" sz="1800">
                  <a:solidFill>
                    <a:srgbClr val="000000"/>
                  </a:solidFill>
                </a:rPr>
                <a:t> Cerc::</a:t>
              </a:r>
              <a:r>
                <a:rPr lang="en-US" sz="1800" b="1">
                  <a:solidFill>
                    <a:srgbClr val="800000"/>
                  </a:solidFill>
                </a:rPr>
                <a:t>operator</a:t>
              </a:r>
              <a:r>
                <a:rPr lang="en-US" sz="1800">
                  <a:solidFill>
                    <a:srgbClr val="808030"/>
                  </a:solidFill>
                </a:rPr>
                <a:t>= (</a:t>
              </a:r>
              <a:r>
                <a:rPr lang="en-US" sz="1800" b="1">
                  <a:solidFill>
                    <a:srgbClr val="800000"/>
                  </a:solidFill>
                </a:rPr>
                <a:t>const</a:t>
              </a:r>
              <a:r>
                <a:rPr lang="en-US" sz="1800">
                  <a:solidFill>
                    <a:srgbClr val="000000"/>
                  </a:solidFill>
                </a:rPr>
                <a:t> Cerc</a:t>
              </a:r>
              <a:r>
                <a:rPr lang="en-US" sz="1800">
                  <a:solidFill>
                    <a:srgbClr val="808030"/>
                  </a:solidFill>
                </a:rPr>
                <a:t>&amp;</a:t>
              </a:r>
              <a:r>
                <a:rPr lang="en-US" sz="1800">
                  <a:solidFill>
                    <a:srgbClr val="000000"/>
                  </a:solidFill>
                </a:rPr>
                <a:t> ob</a:t>
              </a:r>
              <a:r>
                <a:rPr lang="en-US" sz="1800">
                  <a:solidFill>
                    <a:srgbClr val="808030"/>
                  </a:solidFill>
                </a:rPr>
                <a:t>)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</a:p>
            <a:p>
              <a:pPr>
                <a:buFontTx/>
                <a:buNone/>
              </a:pPr>
              <a:r>
                <a:rPr lang="en-US" sz="1800" b="1">
                  <a:solidFill>
                    <a:srgbClr val="000000"/>
                  </a:solidFill>
                </a:rPr>
                <a:t>     </a:t>
              </a:r>
              <a:r>
                <a:rPr lang="en-US" sz="1800" b="1">
                  <a:solidFill>
                    <a:srgbClr val="800000"/>
                  </a:solidFill>
                </a:rPr>
                <a:t>if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8030"/>
                  </a:solidFill>
                </a:rPr>
                <a:t>(</a:t>
              </a:r>
              <a:r>
                <a:rPr lang="en-US" sz="1800" b="1">
                  <a:solidFill>
                    <a:srgbClr val="800000"/>
                  </a:solidFill>
                </a:rPr>
                <a:t>this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8030"/>
                  </a:solidFill>
                </a:rPr>
                <a:t>!=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8030"/>
                  </a:solidFill>
                </a:rPr>
                <a:t>&amp;</a:t>
              </a:r>
              <a:r>
                <a:rPr lang="en-US" sz="1800">
                  <a:solidFill>
                    <a:srgbClr val="000000"/>
                  </a:solidFill>
                </a:rPr>
                <a:t>ob</a:t>
              </a:r>
              <a:r>
                <a:rPr lang="en-US" sz="1800">
                  <a:solidFill>
                    <a:srgbClr val="808030"/>
                  </a:solidFill>
                </a:rPr>
                <a:t>)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808030"/>
                  </a:solidFill>
                </a:rPr>
                <a:t>   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</a:p>
            <a:p>
              <a:pPr>
                <a:buFontTx/>
                <a:buNone/>
              </a:pPr>
              <a:r>
                <a:rPr lang="en-US" sz="1800" b="1">
                  <a:solidFill>
                    <a:srgbClr val="000000"/>
                  </a:solidFill>
                </a:rPr>
                <a:t>           </a:t>
              </a:r>
              <a:r>
                <a:rPr lang="en-US" sz="1800" b="1">
                  <a:solidFill>
                    <a:srgbClr val="800000"/>
                  </a:solidFill>
                </a:rPr>
                <a:t>this</a:t>
              </a:r>
              <a:r>
                <a:rPr lang="en-US" sz="1800">
                  <a:solidFill>
                    <a:srgbClr val="808030"/>
                  </a:solidFill>
                </a:rPr>
                <a:t>-&gt;</a:t>
              </a:r>
              <a:r>
                <a:rPr lang="en-US" sz="1800">
                  <a:solidFill>
                    <a:srgbClr val="000000"/>
                  </a:solidFill>
                </a:rPr>
                <a:t>Forma</a:t>
              </a:r>
              <a:r>
                <a:rPr lang="en-US" sz="1800">
                  <a:solidFill>
                    <a:srgbClr val="800080"/>
                  </a:solidFill>
                </a:rPr>
                <a:t>::</a:t>
              </a:r>
              <a:r>
                <a:rPr lang="en-US" sz="1800" b="1">
                  <a:solidFill>
                    <a:srgbClr val="800000"/>
                  </a:solidFill>
                </a:rPr>
                <a:t>operator</a:t>
              </a:r>
              <a:r>
                <a:rPr lang="en-US" sz="1800">
                  <a:solidFill>
                    <a:srgbClr val="808030"/>
                  </a:solidFill>
                </a:rPr>
                <a:t>=(</a:t>
              </a:r>
              <a:r>
                <a:rPr lang="en-US" sz="1800">
                  <a:solidFill>
                    <a:srgbClr val="000000"/>
                  </a:solidFill>
                </a:rPr>
                <a:t>ob</a:t>
              </a:r>
              <a:r>
                <a:rPr lang="en-US" sz="1800">
                  <a:solidFill>
                    <a:srgbClr val="808030"/>
                  </a:solidFill>
                </a:rPr>
                <a:t>)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</a:rPr>
                <a:t>     </a:t>
              </a:r>
              <a:r>
                <a:rPr lang="en-US" sz="1800">
                  <a:solidFill>
                    <a:srgbClr val="800080"/>
                  </a:solidFill>
                </a:rPr>
                <a:t>}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return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8030"/>
                  </a:solidFill>
                </a:rPr>
                <a:t>*</a:t>
              </a:r>
              <a:r>
                <a:rPr lang="en-US" sz="1800" b="1">
                  <a:solidFill>
                    <a:srgbClr val="800000"/>
                  </a:solidFill>
                </a:rPr>
                <a:t>this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800080"/>
                  </a:solidFill>
                </a:rPr>
                <a:t>}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105400" y="5257800"/>
              <a:ext cx="2819400" cy="381000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1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Google Shape;505;p50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40964" name="Rectangle 5"/>
          <p:cNvSpPr>
            <a:spLocks noChangeArrowheads="1"/>
          </p:cNvSpPr>
          <p:nvPr/>
        </p:nvSpPr>
        <p:spPr bwMode="auto">
          <a:xfrm>
            <a:off x="228600" y="1047750"/>
            <a:ext cx="3810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000" b="1" i="1">
                <a:solidFill>
                  <a:srgbClr val="000000"/>
                </a:solidFill>
              </a:rPr>
              <a:t>Redefinirea funcţiilor membre</a:t>
            </a: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609600" y="1524000"/>
            <a:ext cx="3505200" cy="50228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Forma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protected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h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afis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h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Cerc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Forma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protected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     float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raza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afis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      Forma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afis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   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raza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4191000" y="2090738"/>
            <a:ext cx="4572000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Clasa derivată are acces la toţi membrii cu acces </a:t>
            </a:r>
            <a:r>
              <a:rPr lang="en-US" sz="2000" b="1">
                <a:solidFill>
                  <a:srgbClr val="000000"/>
                </a:solidFill>
              </a:rPr>
              <a:t>protected</a:t>
            </a:r>
            <a:r>
              <a:rPr lang="en-US" sz="2000">
                <a:solidFill>
                  <a:srgbClr val="000000"/>
                </a:solidFill>
              </a:rPr>
              <a:t> sau </a:t>
            </a:r>
            <a:r>
              <a:rPr lang="en-US" sz="2000" b="1">
                <a:solidFill>
                  <a:srgbClr val="000000"/>
                </a:solidFill>
              </a:rPr>
              <a:t>public</a:t>
            </a:r>
            <a:r>
              <a:rPr lang="en-US" sz="2000">
                <a:solidFill>
                  <a:srgbClr val="000000"/>
                </a:solidFill>
              </a:rPr>
              <a:t> ai clasei de bază.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00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200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200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Este permisă </a:t>
            </a:r>
            <a:r>
              <a:rPr lang="en-US" sz="2000" b="1">
                <a:solidFill>
                  <a:srgbClr val="000000"/>
                </a:solidFill>
              </a:rPr>
              <a:t>supradefinirea</a:t>
            </a:r>
            <a:r>
              <a:rPr lang="en-US" sz="2000">
                <a:solidFill>
                  <a:srgbClr val="000000"/>
                </a:solidFill>
              </a:rPr>
              <a:t> funcţiilor membre clasei de bază cu funcţii membre ale clasei derivate.</a:t>
            </a:r>
          </a:p>
        </p:txBody>
      </p:sp>
      <p:sp>
        <p:nvSpPr>
          <p:cNvPr id="9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Google Shape;517;p51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7" name="Google Shape;519;p51"/>
          <p:cNvSpPr txBox="1">
            <a:spLocks noChangeArrowheads="1"/>
          </p:cNvSpPr>
          <p:nvPr/>
        </p:nvSpPr>
        <p:spPr bwMode="auto">
          <a:xfrm>
            <a:off x="249238" y="1274763"/>
            <a:ext cx="8645525" cy="4260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2000" b="1" i="1" dirty="0" smtClean="0">
                <a:solidFill>
                  <a:srgbClr val="000000"/>
                </a:solidFill>
              </a:rPr>
              <a:t>Compatibilitatea între o clasă derivată şi clasa de bază. Conversii de tip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b="1" i="1" dirty="0" smtClean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>
                <a:solidFill>
                  <a:srgbClr val="000000"/>
                </a:solidFill>
              </a:rPr>
              <a:t>Deoarece clasa derivată moşteneşte proprietăţile clasei de bază, între tipul clasă  derivată şi tipul clasă de bază se admite o anumită compatibilitate.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b="1" i="1" dirty="0" smtClean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Compatibilitatea este valabilă numai pentru clase </a:t>
            </a:r>
            <a:r>
              <a:rPr lang="ro-RO" sz="2000" b="1" dirty="0" smtClean="0"/>
              <a:t>derivate cu acces public</a:t>
            </a:r>
            <a:r>
              <a:rPr lang="ro-RO" sz="2000" dirty="0" smtClean="0"/>
              <a:t> la clasa de bază şi numai în sensul de la clasa derivată spre cea de bază, nu şi invers.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Compatibilitatea se manifestă sub forma unor </a:t>
            </a:r>
            <a:r>
              <a:rPr lang="ro-RO" sz="2000" b="1" dirty="0" smtClean="0"/>
              <a:t>conversii implicite de tip</a:t>
            </a:r>
            <a:r>
              <a:rPr lang="ro-RO" sz="2000" dirty="0" smtClean="0"/>
              <a:t>:</a:t>
            </a:r>
          </a:p>
          <a:p>
            <a:pPr lvl="1">
              <a:spcBef>
                <a:spcPct val="0"/>
              </a:spcBef>
            </a:pPr>
            <a:r>
              <a:rPr lang="ro-RO" sz="2000" dirty="0" smtClean="0"/>
              <a:t>dintr-un obiect derivat într-un obiect de bază;</a:t>
            </a:r>
          </a:p>
          <a:p>
            <a:pPr lvl="1">
              <a:spcBef>
                <a:spcPct val="0"/>
              </a:spcBef>
            </a:pPr>
            <a:r>
              <a:rPr lang="ro-RO" sz="2000" dirty="0" smtClean="0"/>
              <a:t>dintr-un pointer sau referinţă la un obiect din clasa derivată într-un pointer sau referinţă la un obiect al clasei de bază.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Google Shape;529;p52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1" name="Google Shape;530;p52"/>
          <p:cNvSpPr>
            <a:spLocks noChangeArrowheads="1"/>
          </p:cNvSpPr>
          <p:nvPr/>
        </p:nvSpPr>
        <p:spPr bwMode="auto">
          <a:xfrm>
            <a:off x="2106613" y="758825"/>
            <a:ext cx="502602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b="1">
                <a:solidFill>
                  <a:srgbClr val="0C1C1D"/>
                </a:solidFill>
                <a:latin typeface="Arial" charset="0"/>
                <a:cs typeface="Arial" charset="0"/>
                <a:sym typeface="Arial" charset="0"/>
              </a:rPr>
              <a:t>Perspective</a:t>
            </a:r>
            <a:endParaRPr lang="en-US" sz="1600"/>
          </a:p>
        </p:txBody>
      </p:sp>
      <p:sp>
        <p:nvSpPr>
          <p:cNvPr id="531" name="Google Shape;531;p52"/>
          <p:cNvSpPr/>
          <p:nvPr/>
        </p:nvSpPr>
        <p:spPr>
          <a:xfrm>
            <a:off x="1030288" y="1704975"/>
            <a:ext cx="7469187" cy="3933825"/>
          </a:xfrm>
          <a:prstGeom prst="rect">
            <a:avLst/>
          </a:prstGeom>
          <a:noFill/>
          <a:ln>
            <a:noFill/>
          </a:ln>
        </p:spPr>
        <p:txBody>
          <a:bodyPr spcFirstLastPara="1" lIns="81639" tIns="40820" rIns="81639" bIns="40820"/>
          <a:lstStyle/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18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Cursul </a:t>
            </a:r>
            <a:r>
              <a:rPr lang="ro-RO" sz="1800" b="1" dirty="0" smtClean="0"/>
              <a:t>7</a:t>
            </a:r>
            <a:r>
              <a:rPr lang="ro-RO" sz="18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1000" dirty="0" smtClean="0">
                <a:solidFill>
                  <a:schemeClr val="dk1"/>
                </a:solidFill>
              </a:rPr>
              <a:t>	 	 	</a:t>
            </a:r>
          </a:p>
          <a:p>
            <a:pPr marL="549361" indent="-457200">
              <a:spcBef>
                <a:spcPts val="0"/>
              </a:spcBef>
              <a:spcAft>
                <a:spcPts val="0"/>
              </a:spcAft>
              <a:buSzPts val="2000"/>
              <a:buAutoNum type="arabicPeriod"/>
              <a:defRPr/>
            </a:pPr>
            <a:r>
              <a:rPr lang="ro-RO" sz="1800" dirty="0" smtClean="0">
                <a:solidFill>
                  <a:schemeClr val="dk1"/>
                </a:solidFill>
              </a:rPr>
              <a:t>Proiectarea </a:t>
            </a:r>
            <a:r>
              <a:rPr lang="ro-RO" sz="1800" dirty="0">
                <a:solidFill>
                  <a:schemeClr val="dk1"/>
                </a:solidFill>
              </a:rPr>
              <a:t>descendenta a claselor. </a:t>
            </a:r>
            <a:endParaRPr lang="en-US" sz="1800" dirty="0" smtClean="0">
              <a:solidFill>
                <a:schemeClr val="dk1"/>
              </a:solidFill>
            </a:endParaRPr>
          </a:p>
          <a:p>
            <a:pPr marL="9216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pP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smtClean="0">
                <a:solidFill>
                  <a:schemeClr val="dk1"/>
                </a:solidFill>
              </a:rPr>
              <a:t>      - </a:t>
            </a:r>
            <a:r>
              <a:rPr lang="ro-RO" sz="1800" dirty="0">
                <a:solidFill>
                  <a:schemeClr val="dk1"/>
                </a:solidFill>
              </a:rPr>
              <a:t>Redefinirea membrilor unei clase de bază într-o clasă derivată</a:t>
            </a:r>
            <a:r>
              <a:rPr lang="ro-RO" sz="1800" dirty="0" smtClean="0">
                <a:solidFill>
                  <a:schemeClr val="dk1"/>
                </a:solidFill>
              </a:rPr>
              <a:t>.</a:t>
            </a:r>
            <a:endParaRPr lang="en-US" sz="1800" dirty="0" smtClean="0">
              <a:solidFill>
                <a:schemeClr val="dk1"/>
              </a:solidFill>
            </a:endParaRPr>
          </a:p>
          <a:p>
            <a:pPr marL="9216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pPr>
            <a:r>
              <a:rPr lang="en-US" sz="1800" dirty="0" smtClean="0">
                <a:solidFill>
                  <a:schemeClr val="dk1"/>
                </a:solidFill>
              </a:rPr>
              <a:t>       - </a:t>
            </a:r>
            <a:r>
              <a:rPr lang="en-US" sz="1800" dirty="0" err="1" smtClean="0">
                <a:solidFill>
                  <a:schemeClr val="dk1"/>
                </a:solidFill>
              </a:rPr>
              <a:t>Mostenirea</a:t>
            </a:r>
            <a:r>
              <a:rPr lang="en-US" sz="1800" dirty="0" smtClean="0">
                <a:solidFill>
                  <a:schemeClr val="dk1"/>
                </a:solidFill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</a:rPr>
              <a:t>si</a:t>
            </a:r>
            <a:r>
              <a:rPr lang="en-US" sz="1800" dirty="0" smtClean="0">
                <a:solidFill>
                  <a:schemeClr val="dk1"/>
                </a:solidFill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</a:rPr>
              <a:t>functiile</a:t>
            </a:r>
            <a:r>
              <a:rPr lang="en-US" sz="1800" dirty="0" smtClean="0">
                <a:solidFill>
                  <a:schemeClr val="dk1"/>
                </a:solidFill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</a:rPr>
              <a:t>statice</a:t>
            </a:r>
            <a:endParaRPr lang="ro-RO" sz="1800" dirty="0">
              <a:solidFill>
                <a:schemeClr val="dk1"/>
              </a:solidFill>
            </a:endParaRP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Tx/>
              <a:buNone/>
              <a:defRPr/>
            </a:pP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smtClean="0">
                <a:solidFill>
                  <a:schemeClr val="dk1"/>
                </a:solidFill>
              </a:rPr>
              <a:t>- </a:t>
            </a:r>
            <a:r>
              <a:rPr lang="ro-RO" sz="1800" dirty="0">
                <a:solidFill>
                  <a:schemeClr val="dk1"/>
                </a:solidFill>
              </a:rPr>
              <a:t>Declaraţii de acces.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None/>
              <a:defRPr/>
            </a:pPr>
            <a:endParaRPr lang="ro-RO" sz="1800" dirty="0" smtClean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SzPts val="1100"/>
              <a:buFontTx/>
              <a:buNone/>
              <a:defRPr/>
            </a:pPr>
            <a:r>
              <a:rPr lang="en-US" sz="1800" dirty="0" smtClean="0">
                <a:solidFill>
                  <a:schemeClr val="dk1"/>
                </a:solidFill>
              </a:rPr>
              <a:t>2.  </a:t>
            </a:r>
            <a:r>
              <a:rPr lang="ro-RO" sz="1800" dirty="0" smtClean="0">
                <a:solidFill>
                  <a:schemeClr val="dk1"/>
                </a:solidFill>
              </a:rPr>
              <a:t>Parametrizarea metodelor (polimorfism la execuție).</a:t>
            </a:r>
          </a:p>
          <a:p>
            <a:pPr indent="414726">
              <a:spcBef>
                <a:spcPts val="0"/>
              </a:spcBef>
              <a:spcAft>
                <a:spcPts val="0"/>
              </a:spcAft>
              <a:buSzPts val="1100"/>
              <a:buFontTx/>
              <a:buNone/>
              <a:defRPr/>
            </a:pPr>
            <a:endParaRPr lang="ro-RO" sz="1800" dirty="0" smtClean="0">
              <a:solidFill>
                <a:schemeClr val="dk1"/>
              </a:solidFill>
            </a:endParaRPr>
          </a:p>
          <a:p>
            <a:pPr indent="41472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None/>
              <a:defRPr/>
            </a:pPr>
            <a:r>
              <a:rPr lang="ro-RO" sz="1800" dirty="0" smtClean="0">
                <a:solidFill>
                  <a:schemeClr val="dk1"/>
                </a:solidFill>
              </a:rPr>
              <a:t>- Funcții virtuale în C++. Clase abstracte.</a:t>
            </a:r>
          </a:p>
          <a:p>
            <a:pPr indent="414726">
              <a:spcBef>
                <a:spcPts val="0"/>
              </a:spcBef>
              <a:spcAft>
                <a:spcPts val="0"/>
              </a:spcAft>
              <a:buSzPts val="1100"/>
              <a:buFontTx/>
              <a:buNone/>
              <a:defRPr/>
            </a:pPr>
            <a:endParaRPr lang="ro-RO" sz="1800" dirty="0" smtClean="0">
              <a:solidFill>
                <a:schemeClr val="dk1"/>
              </a:solidFill>
            </a:endParaRPr>
          </a:p>
          <a:p>
            <a:pPr indent="41472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None/>
              <a:defRPr/>
            </a:pPr>
            <a:r>
              <a:rPr lang="ro-RO" sz="1800" dirty="0" smtClean="0">
                <a:solidFill>
                  <a:schemeClr val="dk1"/>
                </a:solidFill>
              </a:rPr>
              <a:t>- Destructori virtuali.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1800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Google Shape;263;p30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19461" name="Rectangle 7"/>
          <p:cNvSpPr>
            <a:spLocks noChangeArrowheads="1"/>
          </p:cNvSpPr>
          <p:nvPr/>
        </p:nvSpPr>
        <p:spPr bwMode="auto">
          <a:xfrm>
            <a:off x="152400" y="990600"/>
            <a:ext cx="23034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 b="1"/>
              <a:t>Exemplu: compunere</a:t>
            </a:r>
          </a:p>
        </p:txBody>
      </p:sp>
      <p:sp>
        <p:nvSpPr>
          <p:cNvPr id="245761" name="Rectangle 1"/>
          <p:cNvSpPr>
            <a:spLocks noChangeArrowheads="1"/>
          </p:cNvSpPr>
          <p:nvPr/>
        </p:nvSpPr>
        <p:spPr bwMode="auto">
          <a:xfrm>
            <a:off x="1066800" y="1447800"/>
            <a:ext cx="4419600" cy="53546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X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X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b="1" dirty="0">
                <a:solidFill>
                  <a:srgbClr val="800000"/>
                </a:solidFill>
              </a:rPr>
              <a:t>void</a:t>
            </a:r>
            <a:r>
              <a:rPr lang="en-US" sz="1800" dirty="0">
                <a:solidFill>
                  <a:srgbClr val="000000"/>
                </a:solidFill>
              </a:rPr>
              <a:t> set</a:t>
            </a:r>
            <a:r>
              <a:rPr lang="en-US" sz="1800" dirty="0">
                <a:solidFill>
                  <a:srgbClr val="808030"/>
                </a:solidFill>
              </a:rPr>
              <a:t>(</a:t>
            </a:r>
            <a:r>
              <a:rPr lang="en-US" sz="1800" b="1" dirty="0" err="1">
                <a:solidFill>
                  <a:srgbClr val="800000"/>
                </a:solidFill>
              </a:rPr>
              <a:t>int</a:t>
            </a:r>
            <a:r>
              <a:rPr lang="en-US" sz="1800" dirty="0">
                <a:solidFill>
                  <a:srgbClr val="000000"/>
                </a:solidFill>
              </a:rPr>
              <a:t> ii</a:t>
            </a:r>
            <a:r>
              <a:rPr lang="en-US" sz="1800" dirty="0">
                <a:solidFill>
                  <a:srgbClr val="808030"/>
                </a:solidFill>
              </a:rPr>
              <a:t>)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800080"/>
                </a:solidFill>
              </a:rPr>
              <a:t>{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i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808030"/>
                </a:solidFill>
              </a:rPr>
              <a:t>=</a:t>
            </a:r>
            <a:r>
              <a:rPr lang="en-US" sz="1800" dirty="0">
                <a:solidFill>
                  <a:srgbClr val="000000"/>
                </a:solidFill>
              </a:rPr>
              <a:t> ii</a:t>
            </a:r>
            <a:r>
              <a:rPr lang="en-US" sz="1800" dirty="0">
                <a:solidFill>
                  <a:srgbClr val="800080"/>
                </a:solidFill>
              </a:rPr>
              <a:t>;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800080"/>
                </a:solidFill>
              </a:rPr>
              <a:t>}</a:t>
            </a: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Y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X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x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Embedded object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Y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   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ii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ii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Y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y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y</a:t>
            </a:r>
            <a:r>
              <a:rPr lang="en-US" sz="18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47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y</a:t>
            </a:r>
            <a:r>
              <a:rPr lang="en-US" sz="18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x</a:t>
            </a:r>
            <a:r>
              <a:rPr lang="en-US" sz="18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set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37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Access the embedded object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pic>
        <p:nvPicPr>
          <p:cNvPr id="20483" name="Google Shape;275;p31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Google Shape;277;p31"/>
          <p:cNvSpPr txBox="1">
            <a:spLocks noChangeArrowheads="1"/>
          </p:cNvSpPr>
          <p:nvPr/>
        </p:nvSpPr>
        <p:spPr bwMode="auto">
          <a:xfrm>
            <a:off x="249238" y="1274763"/>
            <a:ext cx="8645525" cy="47101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C++ permite moștenirea ceea ce înseamnă că putem deriva o clasă din altă clasă de bază sau din mai multe clase. 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Prin derivare se obţin clase noi, numite clase derivate, care moştenesc proprietăţile unei clase deja definite, numită clasă de bază.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Clasele derivate conţin toţi membrii clasei de bază, la care se adaugă noi membri, date şi funcţii membre.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Dintr-o clasă de bază se poate deriva o clasă care, la rândul său, să servească drept clasă de bază pentru derivarea altora. Prin această succesiune se obţine o </a:t>
            </a:r>
            <a:r>
              <a:rPr lang="ro-RO" sz="2000" b="1" dirty="0" smtClean="0"/>
              <a:t>ierarhie de clase</a:t>
            </a:r>
            <a:r>
              <a:rPr lang="ro-RO" sz="2000" dirty="0" smtClean="0"/>
              <a:t>. 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Se pot defini clase derivate care au la bază mai multe clase, înglobând proprietăţile tuturor claselor de bază, procedeu ce poartă denumirea de </a:t>
            </a:r>
            <a:r>
              <a:rPr lang="ro-RO" sz="2000" b="1" dirty="0" smtClean="0"/>
              <a:t>moştenire multiplă.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Google Shape;287;p32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Google Shape;289;p32"/>
          <p:cNvSpPr txBox="1">
            <a:spLocks noChangeArrowheads="1"/>
          </p:cNvSpPr>
          <p:nvPr/>
        </p:nvSpPr>
        <p:spPr bwMode="auto">
          <a:xfrm>
            <a:off x="249238" y="1274763"/>
            <a:ext cx="8645525" cy="43545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C++ permite moștenirea ceea ce înseamnă că putem deriva o clasă din altă clasă de bază sau din mai multe clase. 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Sintaxa: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b="1" dirty="0" err="1" smtClean="0">
                <a:solidFill>
                  <a:srgbClr val="FF0000"/>
                </a:solidFill>
              </a:rPr>
              <a:t>class</a:t>
            </a:r>
            <a:r>
              <a:rPr lang="ro-RO" sz="2000" b="1" dirty="0" smtClean="0">
                <a:solidFill>
                  <a:srgbClr val="FF0000"/>
                </a:solidFill>
              </a:rPr>
              <a:t> Clasa_Derivata : [modificatori de acces] Clasa_de_Baza { .... } ;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sau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b="1" dirty="0" err="1" smtClean="0">
                <a:solidFill>
                  <a:srgbClr val="FF0000"/>
                </a:solidFill>
              </a:rPr>
              <a:t>class</a:t>
            </a:r>
            <a:r>
              <a:rPr lang="ro-RO" sz="2000" b="1" dirty="0" smtClean="0">
                <a:solidFill>
                  <a:srgbClr val="FF0000"/>
                </a:solidFill>
              </a:rPr>
              <a:t> Clasa_Derivata : [modificatori de acces] Clasa_de_Baza1, [modificatori de acces] Clasa_de_Baza2, [modificatori de acces] Clasa_de_Baza3 ........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Clasa de bază se mai numește clasă părinte sau superclasă, iar clasa derivată se mai numește subclasă sau clasă copil.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Google Shape;299;p33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22532" name="Rectangle 8"/>
          <p:cNvSpPr>
            <a:spLocks noChangeArrowheads="1"/>
          </p:cNvSpPr>
          <p:nvPr/>
        </p:nvSpPr>
        <p:spPr bwMode="auto">
          <a:xfrm>
            <a:off x="304800" y="990600"/>
            <a:ext cx="2174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1800" b="1" dirty="0" smtClean="0"/>
              <a:t>Exemplu: moștenire</a:t>
            </a:r>
            <a:endParaRPr lang="ro-RO" sz="1800" b="1" dirty="0"/>
          </a:p>
        </p:txBody>
      </p:sp>
      <p:sp>
        <p:nvSpPr>
          <p:cNvPr id="239618" name="Rectangle 2"/>
          <p:cNvSpPr>
            <a:spLocks noChangeArrowheads="1"/>
          </p:cNvSpPr>
          <p:nvPr/>
        </p:nvSpPr>
        <p:spPr bwMode="auto">
          <a:xfrm>
            <a:off x="0" y="1447800"/>
            <a:ext cx="4876800" cy="553997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457056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X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public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X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set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ii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ii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read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permute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47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Y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X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Different from X's I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Y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change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permute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Different name call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set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ii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ii</a:t>
            </a:r>
            <a:r>
              <a:rPr lang="en-US" sz="1800" dirty="0" smtClean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 err="1" smtClean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</a:t>
            </a:r>
            <a:r>
              <a:rPr lang="en-US" sz="1800" dirty="0" err="1" smtClean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X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800" dirty="0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set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ii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Same-name function call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       }</a:t>
            </a:r>
            <a:endParaRPr lang="en-US" sz="18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239619" name="Rectangle 3"/>
          <p:cNvSpPr>
            <a:spLocks noChangeArrowheads="1"/>
          </p:cNvSpPr>
          <p:nvPr/>
        </p:nvSpPr>
        <p:spPr bwMode="auto">
          <a:xfrm>
            <a:off x="4114800" y="2022475"/>
            <a:ext cx="5029200" cy="27019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6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n-lt"/>
              </a:rPr>
              <a:t>sizeof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X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n-lt"/>
              </a:rPr>
              <a:t>sizeof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Y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  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     Y D</a:t>
            </a:r>
            <a:r>
              <a:rPr lang="en-US" sz="16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D</a:t>
            </a:r>
            <a:r>
              <a:rPr lang="en-US" sz="16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change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n-lt"/>
              </a:rPr>
              <a:t>// X function interface comes through: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D</a:t>
            </a:r>
            <a:r>
              <a:rPr lang="en-US" sz="16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read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D</a:t>
            </a:r>
            <a:r>
              <a:rPr lang="en-US" sz="16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permute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n-lt"/>
              </a:rPr>
              <a:t>// Redefined functions hide base versions: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D</a:t>
            </a:r>
            <a:r>
              <a:rPr lang="en-US" sz="16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1600" dirty="0" err="1">
                <a:solidFill>
                  <a:srgbClr val="603000"/>
                </a:solidFill>
                <a:latin typeface="+mn-lt"/>
              </a:rPr>
              <a:t>set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n-lt"/>
              </a:rPr>
              <a:t>12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600" dirty="0">
                <a:latin typeface="+mn-lt"/>
              </a:rPr>
              <a:t> </a:t>
            </a:r>
          </a:p>
        </p:txBody>
      </p:sp>
      <p:sp>
        <p:nvSpPr>
          <p:cNvPr id="9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Google Shape;312;p34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4" name="Google Shape;314;p34"/>
          <p:cNvSpPr txBox="1"/>
          <p:nvPr/>
        </p:nvSpPr>
        <p:spPr>
          <a:xfrm>
            <a:off x="249238" y="1274763"/>
            <a:ext cx="8645525" cy="43545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2932" tIns="82932" rIns="82932" bIns="82932"/>
          <a:lstStyle/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400" dirty="0" smtClean="0">
                <a:latin typeface="+mn-lt"/>
              </a:rPr>
              <a:t>Moștenire vs. Compunere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 smtClean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400" dirty="0" smtClean="0">
                <a:latin typeface="+mn-lt"/>
              </a:rPr>
              <a:t>Moştenirea este asemănătoare cu procesul de includere a obiectelor în obiecte (procedeu ce poartă denumirea de compunere), dar există câteva elemente caracteristice moştenirii: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 smtClean="0">
              <a:latin typeface="+mn-lt"/>
            </a:endParaRPr>
          </a:p>
          <a:p>
            <a:pPr indent="414726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400" dirty="0" smtClean="0">
                <a:latin typeface="+mn-lt"/>
              </a:rPr>
              <a:t>- codul poate fi comun mai multor clase;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 smtClean="0">
              <a:latin typeface="+mn-lt"/>
            </a:endParaRPr>
          </a:p>
          <a:p>
            <a:pPr indent="414726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400" dirty="0" smtClean="0">
                <a:latin typeface="+mn-lt"/>
              </a:rPr>
              <a:t>- clasele pot fi extinse, fără a recompila clasele originare;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 smtClean="0">
              <a:latin typeface="+mn-lt"/>
            </a:endParaRPr>
          </a:p>
          <a:p>
            <a:pPr indent="414726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400" dirty="0" smtClean="0">
                <a:latin typeface="+mn-lt"/>
              </a:rPr>
              <a:t>- funcţiile ce utilizează obiecte din clasa de bază pot utiliza şi obiecte din clasele derivate din această clasă.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 smtClean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>
              <a:latin typeface="+mn-lt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Google Shape;336;p36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Google Shape;338;p36"/>
          <p:cNvSpPr txBox="1">
            <a:spLocks noChangeArrowheads="1"/>
          </p:cNvSpPr>
          <p:nvPr/>
        </p:nvSpPr>
        <p:spPr bwMode="auto">
          <a:xfrm>
            <a:off x="249238" y="1143000"/>
            <a:ext cx="8645525" cy="49625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Modificatorii de acces la moștenire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err="1" smtClean="0"/>
              <a:t>class</a:t>
            </a:r>
            <a:r>
              <a:rPr lang="ro-RO" sz="2000" dirty="0" smtClean="0"/>
              <a:t> A : </a:t>
            </a:r>
            <a:r>
              <a:rPr lang="ro-RO" sz="2000" b="1" dirty="0" smtClean="0"/>
              <a:t>public</a:t>
            </a:r>
            <a:r>
              <a:rPr lang="ro-RO" sz="2000" dirty="0" smtClean="0"/>
              <a:t> B { /* declarații */};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err="1" smtClean="0"/>
              <a:t>class</a:t>
            </a:r>
            <a:r>
              <a:rPr lang="ro-RO" sz="2000" dirty="0" smtClean="0"/>
              <a:t> A : </a:t>
            </a:r>
            <a:r>
              <a:rPr lang="ro-RO" sz="2000" b="1" dirty="0" err="1" smtClean="0"/>
              <a:t>protected</a:t>
            </a:r>
            <a:r>
              <a:rPr lang="ro-RO" sz="2000" dirty="0" smtClean="0"/>
              <a:t> B { /* declarații */};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err="1" smtClean="0"/>
              <a:t>class</a:t>
            </a:r>
            <a:r>
              <a:rPr lang="ro-RO" sz="2000" dirty="0" smtClean="0"/>
              <a:t> A : </a:t>
            </a:r>
            <a:r>
              <a:rPr lang="ro-RO" sz="2000" b="1" dirty="0" smtClean="0"/>
              <a:t>private</a:t>
            </a:r>
            <a:r>
              <a:rPr lang="ro-RO" sz="2000" dirty="0" smtClean="0"/>
              <a:t> B { /* declarații */};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Dacă modificatorul de acces la moștenire este </a:t>
            </a:r>
            <a:r>
              <a:rPr lang="ro-RO" sz="2000" b="1" dirty="0" smtClean="0"/>
              <a:t>public</a:t>
            </a:r>
            <a:r>
              <a:rPr lang="ro-RO" sz="2000" dirty="0" smtClean="0"/>
              <a:t>, membrii din clasa de bază </a:t>
            </a:r>
            <a:r>
              <a:rPr lang="ro-RO" sz="2000" dirty="0" err="1" smtClean="0"/>
              <a:t>işi</a:t>
            </a:r>
            <a:r>
              <a:rPr lang="ro-RO" sz="2000" dirty="0" smtClean="0"/>
              <a:t> păstrează tipul de acces şi în derivată.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D</a:t>
            </a:r>
            <a:r>
              <a:rPr lang="ro-RO" sz="2000" dirty="0" smtClean="0">
                <a:solidFill>
                  <a:srgbClr val="000000"/>
                </a:solidFill>
              </a:rPr>
              <a:t>acă modificatorul de acces la moștenire este </a:t>
            </a:r>
            <a:r>
              <a:rPr lang="ro-RO" sz="2000" b="1" dirty="0" smtClean="0">
                <a:solidFill>
                  <a:srgbClr val="000000"/>
                </a:solidFill>
              </a:rPr>
              <a:t>private</a:t>
            </a:r>
            <a:r>
              <a:rPr lang="ro-RO" sz="2000" dirty="0" smtClean="0">
                <a:solidFill>
                  <a:srgbClr val="000000"/>
                </a:solidFill>
              </a:rPr>
              <a:t>, toți membrii din clasa de baz</a:t>
            </a:r>
            <a:r>
              <a:rPr lang="ro-RO" sz="2000" dirty="0" smtClean="0"/>
              <a:t>ă</a:t>
            </a:r>
            <a:r>
              <a:rPr lang="ro-RO" sz="2000" dirty="0" smtClean="0">
                <a:solidFill>
                  <a:srgbClr val="000000"/>
                </a:solidFill>
              </a:rPr>
              <a:t> vor avea tipul de acces “private” in derivat</a:t>
            </a:r>
            <a:r>
              <a:rPr lang="ro-RO" sz="2000" dirty="0" smtClean="0"/>
              <a:t>ă</a:t>
            </a:r>
            <a:r>
              <a:rPr lang="ro-RO" sz="2000" dirty="0" smtClean="0">
                <a:solidFill>
                  <a:srgbClr val="000000"/>
                </a:solidFill>
              </a:rPr>
              <a:t>, indiferent de tipul avut în baz</a:t>
            </a:r>
            <a:r>
              <a:rPr lang="ro-RO" sz="2000" dirty="0" smtClean="0"/>
              <a:t>ă</a:t>
            </a:r>
            <a:r>
              <a:rPr lang="ro-RO" sz="2000" dirty="0" smtClean="0">
                <a:solidFill>
                  <a:srgbClr val="000000"/>
                </a:solidFill>
              </a:rPr>
              <a:t>.</a:t>
            </a: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D</a:t>
            </a:r>
            <a:r>
              <a:rPr lang="ro-RO" sz="2000" dirty="0" smtClean="0">
                <a:solidFill>
                  <a:srgbClr val="000000"/>
                </a:solidFill>
              </a:rPr>
              <a:t>acă modificatorul de acces la moștenire este </a:t>
            </a:r>
            <a:r>
              <a:rPr lang="ro-RO" sz="2000" b="1" dirty="0" err="1" smtClean="0">
                <a:solidFill>
                  <a:srgbClr val="000000"/>
                </a:solidFill>
              </a:rPr>
              <a:t>protected</a:t>
            </a:r>
            <a:r>
              <a:rPr lang="ro-RO" sz="2000" dirty="0" smtClean="0">
                <a:solidFill>
                  <a:srgbClr val="000000"/>
                </a:solidFill>
              </a:rPr>
              <a:t>, membrii “publici” din clasa de baz</a:t>
            </a:r>
            <a:r>
              <a:rPr lang="ro-RO" sz="2000" dirty="0" smtClean="0"/>
              <a:t>ă</a:t>
            </a:r>
            <a:r>
              <a:rPr lang="ro-RO" sz="2000" dirty="0" smtClean="0">
                <a:solidFill>
                  <a:srgbClr val="000000"/>
                </a:solidFill>
              </a:rPr>
              <a:t> devin “</a:t>
            </a:r>
            <a:r>
              <a:rPr lang="ro-RO" sz="2000" dirty="0" err="1" smtClean="0">
                <a:solidFill>
                  <a:srgbClr val="000000"/>
                </a:solidFill>
              </a:rPr>
              <a:t>protected</a:t>
            </a:r>
            <a:r>
              <a:rPr lang="ro-RO" sz="2000" dirty="0" smtClean="0">
                <a:solidFill>
                  <a:srgbClr val="000000"/>
                </a:solidFill>
              </a:rPr>
              <a:t>” în clasa derivat</a:t>
            </a:r>
            <a:r>
              <a:rPr lang="ro-RO" sz="2000" dirty="0" smtClean="0"/>
              <a:t>ă</a:t>
            </a:r>
            <a:r>
              <a:rPr lang="ro-RO" sz="2000" dirty="0" smtClean="0">
                <a:solidFill>
                  <a:srgbClr val="000000"/>
                </a:solidFill>
              </a:rPr>
              <a:t>, restul nu se modific</a:t>
            </a:r>
            <a:r>
              <a:rPr lang="ro-RO" sz="2000" dirty="0" smtClean="0"/>
              <a:t>ă</a:t>
            </a:r>
            <a:r>
              <a:rPr lang="ro-RO" sz="2000" dirty="0" smtClean="0">
                <a:solidFill>
                  <a:srgbClr val="000000"/>
                </a:solidFill>
              </a:rPr>
              <a:t>.</a:t>
            </a:r>
            <a:endParaRPr lang="ro-RO" sz="2000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ipc">
  <a:themeElements>
    <a:clrScheme name="1_ip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ipc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i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p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ă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BDA878BB4C6E4BB265875F962DE36F" ma:contentTypeVersion="2" ma:contentTypeDescription="Creați un document nou." ma:contentTypeScope="" ma:versionID="e2b866f04666d010dc0df8315a90818e">
  <xsd:schema xmlns:xsd="http://www.w3.org/2001/XMLSchema" xmlns:xs="http://www.w3.org/2001/XMLSchema" xmlns:p="http://schemas.microsoft.com/office/2006/metadata/properties" xmlns:ns2="ee661988-d13b-4721-b9f8-528de62abdd0" targetNamespace="http://schemas.microsoft.com/office/2006/metadata/properties" ma:root="true" ma:fieldsID="1f2acd2206b38d91c751882a7d700b08" ns2:_="">
    <xsd:import namespace="ee661988-d13b-4721-b9f8-528de62abd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661988-d13b-4721-b9f8-528de62abd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46377-4693-4275-A142-435FF1C42F7B}"/>
</file>

<file path=customXml/itemProps2.xml><?xml version="1.0" encoding="utf-8"?>
<ds:datastoreItem xmlns:ds="http://schemas.openxmlformats.org/officeDocument/2006/customXml" ds:itemID="{6870E27C-A6A8-4B4A-BE16-2D0B5AF8993D}">
  <ds:schemaRefs>
    <ds:schemaRef ds:uri="http://purl.org/dc/terms/"/>
    <ds:schemaRef ds:uri="2bd40c2f-03e0-439e-a85b-4cba827329f6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C278D22-C5F4-4A43-9AB4-CEC1184A7E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4305</TotalTime>
  <Words>3604</Words>
  <Application>Microsoft Office PowerPoint</Application>
  <PresentationFormat>On-screen Show (4:3)</PresentationFormat>
  <Paragraphs>723</Paragraphs>
  <Slides>35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Default Design</vt:lpstr>
      <vt:lpstr>3_ipc</vt:lpstr>
      <vt:lpstr>PowerPoint Presentation</vt:lpstr>
      <vt:lpstr>Cuprins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</dc:creator>
  <cp:lastModifiedBy>Admin</cp:lastModifiedBy>
  <cp:revision>385</cp:revision>
  <dcterms:created xsi:type="dcterms:W3CDTF">1601-01-01T00:00:00Z</dcterms:created>
  <dcterms:modified xsi:type="dcterms:W3CDTF">2023-03-13T07:22:46Z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0x01010065BDA878BB4C6E4BB265875F962DE36F</vt:lpwstr>
  </property>
</Properties>
</file>