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382AC-C9E0-48DA-C246-736C5F08494D}" v="3" dt="2024-03-23T06:58:13.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542" autoAdjust="0"/>
    <p:restoredTop sz="94660" autoAdjust="0"/>
  </p:normalViewPr>
  <p:slideViewPr>
    <p:cSldViewPr snapToGrid="0">
      <p:cViewPr>
        <p:scale>
          <a:sx n="76" d="100"/>
          <a:sy n="76" d="100"/>
        </p:scale>
        <p:origin x="-728" y="-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ANDREI FLORETE" userId="S::fabian-andrei.florete@s.unibuc.ro::5809a011-be17-4d34-a167-23e26bd49941" providerId="AD" clId="Web-{41D382AC-C9E0-48DA-C246-736C5F08494D}"/>
    <pc:docChg chg="modSld">
      <pc:chgData name="FABIAN ANDREI FLORETE" userId="S::fabian-andrei.florete@s.unibuc.ro::5809a011-be17-4d34-a167-23e26bd49941" providerId="AD" clId="Web-{41D382AC-C9E0-48DA-C246-736C5F08494D}" dt="2024-03-23T06:58:13.090" v="2" actId="20577"/>
      <pc:docMkLst>
        <pc:docMk/>
      </pc:docMkLst>
      <pc:sldChg chg="modSp">
        <pc:chgData name="FABIAN ANDREI FLORETE" userId="S::fabian-andrei.florete@s.unibuc.ro::5809a011-be17-4d34-a167-23e26bd49941" providerId="AD" clId="Web-{41D382AC-C9E0-48DA-C246-736C5F08494D}" dt="2024-03-23T06:58:13.090" v="2" actId="20577"/>
        <pc:sldMkLst>
          <pc:docMk/>
          <pc:sldMk cId="488939085" sldId="263"/>
        </pc:sldMkLst>
        <pc:spChg chg="mod">
          <ac:chgData name="FABIAN ANDREI FLORETE" userId="S::fabian-andrei.florete@s.unibuc.ro::5809a011-be17-4d34-a167-23e26bd49941" providerId="AD" clId="Web-{41D382AC-C9E0-48DA-C246-736C5F08494D}" dt="2024-03-23T06:58:13.090" v="2" actId="20577"/>
          <ac:spMkLst>
            <pc:docMk/>
            <pc:sldMk cId="488939085"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CA10BC-748A-462B-9759-1AA312F97DF3}"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CA10BC-748A-462B-9759-1AA312F97DF3}"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CA10BC-748A-462B-9759-1AA312F97DF3}"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CA10BC-748A-462B-9759-1AA312F97DF3}"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A10BC-748A-462B-9759-1AA312F97DF3}"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000" b="1" u="sng" dirty="0">
                <a:solidFill>
                  <a:schemeClr val="tx1"/>
                </a:solidFill>
                <a:latin typeface="Times New Roman" pitchFamily="18" charset="0"/>
                <a:cs typeface="Times New Roman" pitchFamily="18" charset="0"/>
              </a:rPr>
              <a:t>Tipuri de cunoştinţe</a:t>
            </a:r>
            <a:endParaRPr lang="en-US" sz="2000" b="1" u="sng" dirty="0">
              <a:solidFill>
                <a:schemeClr val="tx1"/>
              </a:solidFill>
              <a:latin typeface="Times New Roman" pitchFamily="18" charset="0"/>
              <a:cs typeface="Times New Roman" pitchFamily="18" charset="0"/>
            </a:endParaRPr>
          </a:p>
          <a:p>
            <a:pPr>
              <a:lnSpc>
                <a:spcPct val="110000"/>
              </a:lnSpc>
            </a:pPr>
            <a:r>
              <a:rPr lang="ro-RO" sz="2000" b="1" u="sng" dirty="0">
                <a:solidFill>
                  <a:schemeClr val="tx1"/>
                </a:solidFill>
                <a:latin typeface="Times New Roman" pitchFamily="18" charset="0"/>
                <a:cs typeface="Times New Roman" pitchFamily="18" charset="0"/>
              </a:rPr>
              <a:t>Cunoştinţe relaţionale simple</a:t>
            </a:r>
            <a:endParaRPr lang="en-US" sz="2000" b="1" u="sng" dirty="0">
              <a:solidFill>
                <a:schemeClr val="tx1"/>
              </a:solidFill>
              <a:latin typeface="Times New Roman" pitchFamily="18" charset="0"/>
              <a:cs typeface="Times New Roman" pitchFamily="18" charset="0"/>
            </a:endParaRPr>
          </a:p>
          <a:p>
            <a:pPr algn="just">
              <a:lnSpc>
                <a:spcPct val="110000"/>
              </a:lnSpc>
            </a:pPr>
            <a:r>
              <a:rPr lang="ro-RO"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dirty="0">
                <a:solidFill>
                  <a:schemeClr val="tx1"/>
                </a:solidFill>
                <a:latin typeface="Times New Roman" pitchFamily="18" charset="0"/>
                <a:cs typeface="Times New Roman" pitchFamily="18" charset="0"/>
              </a:rPr>
              <a:t>Cea mai simplă modalitate de reprezentare a </a:t>
            </a:r>
            <a:r>
              <a:rPr lang="ro-RO" sz="2000" b="1" u="sng" dirty="0">
                <a:solidFill>
                  <a:schemeClr val="tx1"/>
                </a:solidFill>
                <a:latin typeface="Times New Roman" pitchFamily="18" charset="0"/>
                <a:cs typeface="Times New Roman" pitchFamily="18" charset="0"/>
              </a:rPr>
              <a:t>faptelor declarative</a:t>
            </a:r>
            <a:r>
              <a:rPr lang="ro-RO" sz="2000" b="1" dirty="0">
                <a:solidFill>
                  <a:schemeClr val="tx1"/>
                </a:solidFill>
                <a:latin typeface="Times New Roman" pitchFamily="18" charset="0"/>
                <a:cs typeface="Times New Roman" pitchFamily="18" charset="0"/>
              </a:rPr>
              <a:t> constă în folosirea unei mulţimi de relaţii de acelaşi tip cu cele utilizate în sistemele de </a:t>
            </a:r>
            <a:r>
              <a:rPr lang="ro-RO" sz="2000" b="1" u="sng" dirty="0">
                <a:solidFill>
                  <a:schemeClr val="tx1"/>
                </a:solidFill>
                <a:latin typeface="Times New Roman" pitchFamily="18" charset="0"/>
                <a:cs typeface="Times New Roman" pitchFamily="18" charset="0"/>
              </a:rPr>
              <a:t>baze de date</a:t>
            </a:r>
            <a:r>
              <a:rPr lang="ro-RO" sz="2000" b="1" dirty="0">
                <a:solidFill>
                  <a:schemeClr val="tx1"/>
                </a:solidFill>
                <a:latin typeface="Times New Roman" pitchFamily="18" charset="0"/>
                <a:cs typeface="Times New Roman" pitchFamily="18" charset="0"/>
              </a:rPr>
              <a:t>. </a:t>
            </a:r>
            <a:endParaRPr lang="en-US" sz="2000" b="1"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u="sng" dirty="0">
                <a:solidFill>
                  <a:schemeClr val="tx1"/>
                </a:solidFill>
                <a:latin typeface="Times New Roman" pitchFamily="18" charset="0"/>
                <a:cs typeface="Times New Roman" pitchFamily="18" charset="0"/>
              </a:rPr>
              <a:t>Cunoştinţele relaţionale</a:t>
            </a:r>
            <a:r>
              <a:rPr lang="ro-RO" sz="2000" b="1" dirty="0">
                <a:solidFill>
                  <a:schemeClr val="tx1"/>
                </a:solidFill>
                <a:latin typeface="Times New Roman" pitchFamily="18" charset="0"/>
                <a:cs typeface="Times New Roman" pitchFamily="18" charset="0"/>
              </a:rPr>
              <a:t> din acest tabel corespund unei mulţimi de </a:t>
            </a:r>
            <a:r>
              <a:rPr lang="ro-RO" sz="2000" b="1" u="sng" dirty="0">
                <a:solidFill>
                  <a:schemeClr val="tx1"/>
                </a:solidFill>
                <a:latin typeface="Times New Roman" pitchFamily="18" charset="0"/>
                <a:cs typeface="Times New Roman" pitchFamily="18" charset="0"/>
              </a:rPr>
              <a:t>atribute</a:t>
            </a:r>
            <a:r>
              <a:rPr lang="ro-RO" sz="2000" b="1" dirty="0">
                <a:solidFill>
                  <a:schemeClr val="tx1"/>
                </a:solidFill>
                <a:latin typeface="Times New Roman" pitchFamily="18" charset="0"/>
                <a:cs typeface="Times New Roman" pitchFamily="18" charset="0"/>
              </a:rPr>
              <a:t> şi de </a:t>
            </a:r>
            <a:r>
              <a:rPr lang="ro-RO" sz="2000" b="1" u="sng" dirty="0">
                <a:solidFill>
                  <a:schemeClr val="tx1"/>
                </a:solidFill>
                <a:latin typeface="Times New Roman" pitchFamily="18" charset="0"/>
                <a:cs typeface="Times New Roman" pitchFamily="18" charset="0"/>
              </a:rPr>
              <a:t>valori asociate</a:t>
            </a:r>
            <a:r>
              <a:rPr lang="ro-RO" sz="2000" b="1" dirty="0">
                <a:solidFill>
                  <a:schemeClr val="tx1"/>
                </a:solidFill>
                <a:latin typeface="Times New Roman" pitchFamily="18" charset="0"/>
                <a:cs typeface="Times New Roman" pitchFamily="18" charset="0"/>
              </a:rPr>
              <a:t>, care împreună descriu obiectele </a:t>
            </a:r>
            <a:r>
              <a:rPr lang="ro-RO" sz="2000" b="1" u="sng" dirty="0">
                <a:solidFill>
                  <a:schemeClr val="tx1"/>
                </a:solidFill>
                <a:latin typeface="Times New Roman" pitchFamily="18" charset="0"/>
                <a:cs typeface="Times New Roman" pitchFamily="18" charset="0"/>
              </a:rPr>
              <a:t>bazei de cunoştinţe</a:t>
            </a:r>
            <a:r>
              <a:rPr lang="ro-RO" sz="2000" b="1" dirty="0">
                <a:solidFill>
                  <a:schemeClr val="tx1"/>
                </a:solidFill>
                <a:latin typeface="Times New Roman" pitchFamily="18" charset="0"/>
                <a:cs typeface="Times New Roman" pitchFamily="18" charset="0"/>
              </a:rPr>
              <a:t>.</a:t>
            </a:r>
            <a:endParaRPr lang="en-US" sz="2000" b="1" dirty="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84847724"/>
              </p:ext>
            </p:extLst>
          </p:nvPr>
        </p:nvGraphicFramePr>
        <p:xfrm>
          <a:off x="1760220" y="3440950"/>
          <a:ext cx="5623560" cy="3017520"/>
        </p:xfrm>
        <a:graphic>
          <a:graphicData uri="http://schemas.openxmlformats.org/drawingml/2006/table">
            <a:tbl>
              <a:tblPr firstRow="1" firstCol="1" lastRow="1" lastCol="1" bandRow="1" bandCol="1"/>
              <a:tblGrid>
                <a:gridCol w="1405890">
                  <a:extLst>
                    <a:ext uri="{9D8B030D-6E8A-4147-A177-3AD203B41FA5}">
                      <a16:colId xmlns:a16="http://schemas.microsoft.com/office/drawing/2014/main" val="20000"/>
                    </a:ext>
                  </a:extLst>
                </a:gridCol>
                <a:gridCol w="1405890">
                  <a:extLst>
                    <a:ext uri="{9D8B030D-6E8A-4147-A177-3AD203B41FA5}">
                      <a16:colId xmlns:a16="http://schemas.microsoft.com/office/drawing/2014/main" val="20001"/>
                    </a:ext>
                  </a:extLst>
                </a:gridCol>
                <a:gridCol w="1405890">
                  <a:extLst>
                    <a:ext uri="{9D8B030D-6E8A-4147-A177-3AD203B41FA5}">
                      <a16:colId xmlns:a16="http://schemas.microsoft.com/office/drawing/2014/main" val="20002"/>
                    </a:ext>
                  </a:extLst>
                </a:gridCol>
                <a:gridCol w="1405890">
                  <a:extLst>
                    <a:ext uri="{9D8B030D-6E8A-4147-A177-3AD203B41FA5}">
                      <a16:colId xmlns:a16="http://schemas.microsoft.com/office/drawing/2014/main" val="20003"/>
                    </a:ext>
                  </a:extLst>
                </a:gridCol>
              </a:tblGrid>
              <a:tr h="0">
                <a:tc>
                  <a:txBody>
                    <a:bodyPr/>
                    <a:lstStyle/>
                    <a:p>
                      <a:pPr algn="just">
                        <a:spcAft>
                          <a:spcPts val="0"/>
                        </a:spcAft>
                        <a:tabLst>
                          <a:tab pos="190500" algn="l"/>
                        </a:tabLst>
                      </a:pPr>
                      <a:r>
                        <a:rPr lang="ro-RO" sz="1800" b="1" dirty="0">
                          <a:effectLst/>
                          <a:latin typeface="Times New Roman"/>
                          <a:ea typeface="Times New Roman"/>
                        </a:rPr>
                        <a:t>Student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Vârstă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An de studiu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Note  la informatică</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tabLst>
                          <a:tab pos="190500" algn="l"/>
                        </a:tabLst>
                      </a:pPr>
                      <a:r>
                        <a:rPr lang="ro-RO" sz="1800" b="1">
                          <a:effectLst/>
                          <a:latin typeface="Times New Roman"/>
                          <a:ea typeface="Times New Roman"/>
                        </a:rPr>
                        <a:t>Popescu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tabLst>
                          <a:tab pos="190500" algn="l"/>
                        </a:tabLst>
                      </a:pPr>
                      <a:r>
                        <a:rPr lang="ro-RO" sz="1800" b="1">
                          <a:effectLst/>
                          <a:latin typeface="Times New Roman"/>
                          <a:ea typeface="Times New Roman"/>
                        </a:rPr>
                        <a:t>Ionescu Maria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tabLst>
                          <a:tab pos="190500" algn="l"/>
                        </a:tabLst>
                      </a:pPr>
                      <a:r>
                        <a:rPr lang="ro-RO" sz="1800" b="1">
                          <a:effectLst/>
                          <a:latin typeface="Times New Roman"/>
                          <a:ea typeface="Times New Roman"/>
                        </a:rPr>
                        <a:t>Hristea Oana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spcAft>
                          <a:spcPts val="0"/>
                        </a:spcAft>
                        <a:tabLst>
                          <a:tab pos="190500" algn="l"/>
                        </a:tabLst>
                      </a:pPr>
                      <a:r>
                        <a:rPr lang="ro-RO" sz="1800" b="1">
                          <a:effectLst/>
                          <a:latin typeface="Times New Roman"/>
                          <a:ea typeface="Times New Roman"/>
                        </a:rPr>
                        <a:t>Pârvu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just">
                        <a:spcAft>
                          <a:spcPts val="0"/>
                        </a:spcAft>
                        <a:tabLst>
                          <a:tab pos="190500" algn="l"/>
                        </a:tabLst>
                      </a:pPr>
                      <a:r>
                        <a:rPr lang="ro-RO" sz="1800" b="1">
                          <a:effectLst/>
                          <a:latin typeface="Times New Roman"/>
                          <a:ea typeface="Times New Roman"/>
                        </a:rPr>
                        <a:t>Savu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just">
                        <a:spcAft>
                          <a:spcPts val="0"/>
                        </a:spcAft>
                        <a:tabLst>
                          <a:tab pos="190500" algn="l"/>
                        </a:tabLst>
                      </a:pPr>
                      <a:r>
                        <a:rPr lang="ro-RO" sz="1800" b="1">
                          <a:effectLst/>
                          <a:latin typeface="Times New Roman"/>
                          <a:ea typeface="Times New Roman"/>
                        </a:rPr>
                        <a:t>Popescu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III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Cea mai folosită tehnică de reprezentare a </a:t>
            </a:r>
            <a:r>
              <a:rPr lang="ro-RO" sz="2400" b="1" u="sng" dirty="0">
                <a:solidFill>
                  <a:schemeClr val="tx1"/>
                </a:solidFill>
                <a:latin typeface="Times New Roman" pitchFamily="18" charset="0"/>
                <a:cs typeface="Times New Roman" pitchFamily="18" charset="0"/>
              </a:rPr>
              <a:t>cunoştinţelor procedurale</a:t>
            </a:r>
            <a:r>
              <a:rPr lang="ro-RO" sz="2400" b="1" dirty="0">
                <a:solidFill>
                  <a:schemeClr val="tx1"/>
                </a:solidFill>
                <a:latin typeface="Times New Roman" pitchFamily="18" charset="0"/>
                <a:cs typeface="Times New Roman" pitchFamily="18" charset="0"/>
              </a:rPr>
              <a:t> în programele de inteligenţă artificială este aceea a utilizării </a:t>
            </a:r>
            <a:r>
              <a:rPr lang="ro-RO" sz="2400" b="1" i="1" u="sng" dirty="0">
                <a:solidFill>
                  <a:schemeClr val="tx1"/>
                </a:solidFill>
                <a:latin typeface="Times New Roman" pitchFamily="18" charset="0"/>
                <a:cs typeface="Times New Roman" pitchFamily="18" charset="0"/>
              </a:rPr>
              <a:t>regulilor de producţie</a:t>
            </a: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Atunci când sunt îmbogăţite cu informaţii asupra felului în care trebuie să fie folosite, regulile de producţie sunt mai procedurale decât alte metode existente de reprezentare a cunoştinţelor.</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numite şi </a:t>
            </a:r>
            <a:r>
              <a:rPr lang="ro-RO" sz="2400" b="1" u="sng" dirty="0">
                <a:solidFill>
                  <a:schemeClr val="tx1"/>
                </a:solidFill>
                <a:latin typeface="Times New Roman" pitchFamily="18" charset="0"/>
                <a:cs typeface="Times New Roman" pitchFamily="18" charset="0"/>
              </a:rPr>
              <a:t>reguli de tip if-then</a:t>
            </a:r>
            <a:r>
              <a:rPr lang="ro-RO" sz="2400" b="1" dirty="0">
                <a:solidFill>
                  <a:schemeClr val="tx1"/>
                </a:solidFill>
                <a:latin typeface="Times New Roman" pitchFamily="18" charset="0"/>
                <a:cs typeface="Times New Roman" pitchFamily="18" charset="0"/>
              </a:rPr>
              <a:t>, sunt instrucţiuni condiţionale, care pot avea diverse interpretări, cum ar fi:</a:t>
            </a:r>
            <a:endParaRPr lang="en-US" sz="2400"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  precondiţie P</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 concluzie C</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situaţie S then acţiune A</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condiţiile C1 şi C2 sunt verificate</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condiţia C nu este verificată</a:t>
            </a:r>
            <a:endParaRPr lang="en-US"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sunt foarte utilizate în proiectarea </a:t>
            </a:r>
            <a:r>
              <a:rPr lang="ro-RO" sz="2400" b="1" i="1" u="sng" dirty="0">
                <a:solidFill>
                  <a:schemeClr val="tx1"/>
                </a:solidFill>
                <a:latin typeface="Times New Roman" pitchFamily="18" charset="0"/>
                <a:cs typeface="Times New Roman" pitchFamily="18" charset="0"/>
              </a:rPr>
              <a:t>sistemelor expert</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683654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452438" lvl="0" indent="-452438" algn="just">
              <a:buFont typeface="Wingdings" pitchFamily="2" charset="2"/>
              <a:buChar char="Ø"/>
            </a:pPr>
            <a:r>
              <a:rPr lang="ro-RO" sz="2400" b="1" u="sng" dirty="0">
                <a:solidFill>
                  <a:schemeClr val="tx1"/>
                </a:solidFill>
                <a:latin typeface="Times New Roman" pitchFamily="18" charset="0"/>
                <a:cs typeface="Times New Roman" pitchFamily="18" charset="0"/>
              </a:rPr>
              <a:t>Regulile de tip if-then</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adesea</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definesc </a:t>
            </a:r>
            <a:r>
              <a:rPr lang="ro-RO" sz="2400" b="1" u="sng" dirty="0">
                <a:solidFill>
                  <a:schemeClr val="tx1"/>
                </a:solidFill>
                <a:latin typeface="Times New Roman" pitchFamily="18" charset="0"/>
                <a:cs typeface="Times New Roman" pitchFamily="18" charset="0"/>
              </a:rPr>
              <a:t>relaţii logice</a:t>
            </a:r>
            <a:r>
              <a:rPr lang="ro-RO" sz="2400" b="1" dirty="0">
                <a:solidFill>
                  <a:schemeClr val="tx1"/>
                </a:solidFill>
                <a:latin typeface="Times New Roman" pitchFamily="18" charset="0"/>
                <a:cs typeface="Times New Roman" pitchFamily="18" charset="0"/>
              </a:rPr>
              <a:t> între conceptele aparţinând domeniului problemei. Relaţiile pur logice pot fi caracterizate ca aparţinând aşa-numitelor </a:t>
            </a:r>
            <a:r>
              <a:rPr lang="ro-RO" sz="2400" b="1" i="1" u="sng" dirty="0">
                <a:solidFill>
                  <a:schemeClr val="tx1"/>
                </a:solidFill>
                <a:latin typeface="Times New Roman" pitchFamily="18" charset="0"/>
                <a:cs typeface="Times New Roman" pitchFamily="18" charset="0"/>
              </a:rPr>
              <a:t>cunoştinţe categorice</a:t>
            </a:r>
            <a:r>
              <a:rPr lang="ro-RO" sz="2400" b="1" dirty="0">
                <a:solidFill>
                  <a:schemeClr val="tx1"/>
                </a:solidFill>
                <a:latin typeface="Times New Roman" pitchFamily="18" charset="0"/>
                <a:cs typeface="Times New Roman" pitchFamily="18" charset="0"/>
              </a:rPr>
              <a:t>,</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adică acelor cunoştinţe care vor fi întotdeauna adevărate. </a:t>
            </a:r>
            <a:endParaRPr lang="en-US" sz="2400" dirty="0">
              <a:solidFill>
                <a:schemeClr val="tx1"/>
              </a:solidFill>
              <a:latin typeface="Times New Roman" pitchFamily="18" charset="0"/>
              <a:cs typeface="Times New Roman" pitchFamily="18" charset="0"/>
            </a:endParaRPr>
          </a:p>
          <a:p>
            <a:pPr marL="452438" indent="-452438" algn="just">
              <a:buFont typeface="Wingdings" pitchFamily="2" charset="2"/>
              <a:buChar char="Ø"/>
            </a:pPr>
            <a:endParaRPr lang="en-US" sz="2400" dirty="0">
              <a:solidFill>
                <a:schemeClr val="tx1"/>
              </a:solidFill>
              <a:latin typeface="Times New Roman" pitchFamily="18" charset="0"/>
              <a:cs typeface="Times New Roman" pitchFamily="18" charset="0"/>
            </a:endParaRPr>
          </a:p>
          <a:p>
            <a:pPr marL="452438" lvl="0" indent="-452438" algn="just">
              <a:buFont typeface="Wingdings" pitchFamily="2" charset="2"/>
              <a:buChar char="Ø"/>
            </a:pPr>
            <a:r>
              <a:rPr lang="ro-RO" sz="2400" b="1" dirty="0">
                <a:solidFill>
                  <a:schemeClr val="tx1"/>
                </a:solidFill>
                <a:latin typeface="Times New Roman" pitchFamily="18" charset="0"/>
                <a:cs typeface="Times New Roman" pitchFamily="18" charset="0"/>
              </a:rPr>
              <a:t>În unele domenii, cum ar fi diagnosticarea în medicină, predomină </a:t>
            </a:r>
            <a:r>
              <a:rPr lang="ro-RO" sz="2400" b="1" u="sng" dirty="0">
                <a:solidFill>
                  <a:schemeClr val="tx1"/>
                </a:solidFill>
                <a:latin typeface="Times New Roman" pitchFamily="18" charset="0"/>
                <a:cs typeface="Times New Roman" pitchFamily="18" charset="0"/>
              </a:rPr>
              <a:t>cunoştinţele </a:t>
            </a:r>
            <a:r>
              <a:rPr lang="en-US" sz="2400" b="1" u="sng" dirty="0">
                <a:solidFill>
                  <a:schemeClr val="tx1"/>
                </a:solidFill>
                <a:latin typeface="Times New Roman" pitchFamily="18" charset="0"/>
                <a:cs typeface="Times New Roman" pitchFamily="18" charset="0"/>
              </a:rPr>
              <a:t>“</a:t>
            </a:r>
            <a:r>
              <a:rPr lang="ro-RO" sz="2400" b="1" i="1" u="sng" dirty="0">
                <a:solidFill>
                  <a:schemeClr val="tx1"/>
                </a:solidFill>
                <a:latin typeface="Times New Roman" pitchFamily="18" charset="0"/>
                <a:cs typeface="Times New Roman" pitchFamily="18" charset="0"/>
              </a:rPr>
              <a:t>moi</a:t>
            </a:r>
            <a:r>
              <a:rPr lang="ro-RO" sz="2400" b="1" u="sng"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probabiliste</a:t>
            </a:r>
            <a:r>
              <a:rPr lang="ro-RO" sz="2400" b="1" dirty="0">
                <a:solidFill>
                  <a:schemeClr val="tx1"/>
                </a:solidFill>
                <a:latin typeface="Times New Roman" pitchFamily="18" charset="0"/>
                <a:cs typeface="Times New Roman" pitchFamily="18" charset="0"/>
              </a:rPr>
              <a:t>.  În cazul acestui tip de cunoştinţe, regularităţile empirice sunt valide numai până la un anumit punct (adesea, dar nu întotdeauna). În astfel de cazuri, regulile de producţie sunt modificate prin adăugarea la interpretarea lor logică a unei </a:t>
            </a:r>
            <a:r>
              <a:rPr lang="ro-RO" sz="2400" b="1" u="sng" dirty="0">
                <a:solidFill>
                  <a:schemeClr val="tx1"/>
                </a:solidFill>
                <a:latin typeface="Times New Roman" pitchFamily="18" charset="0"/>
                <a:cs typeface="Times New Roman" pitchFamily="18" charset="0"/>
              </a:rPr>
              <a:t>calificări de verosimilitate</a:t>
            </a:r>
            <a:r>
              <a:rPr lang="ro-RO" sz="2400" b="1" dirty="0">
                <a:solidFill>
                  <a:schemeClr val="tx1"/>
                </a:solidFill>
                <a:latin typeface="Times New Roman" pitchFamily="18" charset="0"/>
                <a:cs typeface="Times New Roman" pitchFamily="18" charset="0"/>
              </a:rPr>
              <a:t>, obţinându-se reguli de forma: </a:t>
            </a:r>
            <a:endParaRPr lang="en-US" sz="2400" dirty="0">
              <a:solidFill>
                <a:schemeClr val="tx1"/>
              </a:solidFill>
              <a:latin typeface="Times New Roman" pitchFamily="18" charset="0"/>
              <a:cs typeface="Times New Roman" pitchFamily="18" charset="0"/>
            </a:endParaRPr>
          </a:p>
          <a:p>
            <a:pPr marL="342900" indent="-342900" algn="just">
              <a:buFont typeface="Wingdings" pitchFamily="2" charset="2"/>
              <a:buChar char="Ø"/>
            </a:pPr>
            <a:endParaRPr lang="en-US" sz="2400" dirty="0">
              <a:solidFill>
                <a:schemeClr val="tx1"/>
              </a:solidFill>
              <a:latin typeface="Times New Roman" pitchFamily="18" charset="0"/>
              <a:cs typeface="Times New Roman" pitchFamily="18" charset="0"/>
            </a:endParaRPr>
          </a:p>
          <a:p>
            <a:r>
              <a:rPr lang="ro-RO" sz="2400" b="1" u="sng" dirty="0">
                <a:solidFill>
                  <a:schemeClr val="tx1"/>
                </a:solidFill>
                <a:latin typeface="Arial" pitchFamily="34" charset="0"/>
                <a:cs typeface="Arial" pitchFamily="34" charset="0"/>
              </a:rPr>
              <a:t>if</a:t>
            </a:r>
            <a:r>
              <a:rPr lang="ro-RO" sz="2400" b="1" i="1" u="sng" dirty="0">
                <a:solidFill>
                  <a:schemeClr val="tx1"/>
                </a:solidFill>
                <a:latin typeface="Arial" pitchFamily="34" charset="0"/>
                <a:cs typeface="Arial" pitchFamily="34" charset="0"/>
              </a:rPr>
              <a:t> </a:t>
            </a:r>
            <a:r>
              <a:rPr lang="ro-RO" sz="2400" b="1" u="sng" dirty="0">
                <a:solidFill>
                  <a:schemeClr val="tx1"/>
                </a:solidFill>
                <a:latin typeface="Arial" pitchFamily="34" charset="0"/>
                <a:cs typeface="Arial" pitchFamily="34" charset="0"/>
              </a:rPr>
              <a:t>conditie A then concluzie B cu certitudinea F</a:t>
            </a:r>
            <a:endParaRPr lang="en-US" sz="2400" dirty="0">
              <a:solidFill>
                <a:schemeClr val="tx1"/>
              </a:solidFill>
              <a:latin typeface="Arial" pitchFamily="34" charset="0"/>
              <a:cs typeface="Arial" pitchFamily="34" charset="0"/>
            </a:endParaRPr>
          </a:p>
          <a:p>
            <a:pPr marL="452438" algn="just"/>
            <a:r>
              <a:rPr lang="ro-RO" sz="2400" b="1" dirty="0">
                <a:solidFill>
                  <a:schemeClr val="tx1"/>
                </a:solidFill>
                <a:latin typeface="Times New Roman" pitchFamily="18" charset="0"/>
                <a:cs typeface="Times New Roman" pitchFamily="18" charset="0"/>
              </a:rPr>
              <a:t>unde:</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F =  </a:t>
            </a:r>
            <a:r>
              <a:rPr lang="ro-RO" sz="2400" b="1" i="1" u="sng" dirty="0">
                <a:solidFill>
                  <a:schemeClr val="tx1"/>
                </a:solidFill>
                <a:latin typeface="Times New Roman" pitchFamily="18" charset="0"/>
                <a:cs typeface="Times New Roman" pitchFamily="18" charset="0"/>
              </a:rPr>
              <a:t>factor de certitudine</a:t>
            </a:r>
            <a:r>
              <a:rPr lang="ro-RO" sz="2400" b="1"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măsură a încrederii</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certitudine subiectivă</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Pentru </a:t>
            </a:r>
            <a:r>
              <a:rPr lang="ro-RO" sz="2400" b="1" u="sng" dirty="0">
                <a:solidFill>
                  <a:schemeClr val="tx1"/>
                </a:solidFill>
                <a:latin typeface="Times New Roman" pitchFamily="18" charset="0"/>
                <a:cs typeface="Times New Roman" pitchFamily="18" charset="0"/>
              </a:rPr>
              <a:t>calculul lui F</a:t>
            </a:r>
            <a:r>
              <a:rPr lang="ro-RO" sz="2400" b="1" dirty="0">
                <a:solidFill>
                  <a:schemeClr val="tx1"/>
                </a:solidFill>
                <a:latin typeface="Times New Roman" pitchFamily="18" charset="0"/>
                <a:cs typeface="Times New Roman" pitchFamily="18" charset="0"/>
              </a:rPr>
              <a:t>: statistica Bayesiana</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254361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Reprezentarea cunoştinţelor în sistemele expert</a:t>
            </a:r>
            <a:endParaRPr lang="en-US" sz="2800" dirty="0">
              <a:solidFill>
                <a:schemeClr val="tx1"/>
              </a:solidFill>
              <a:latin typeface="Times New Roman" pitchFamily="18" charset="0"/>
              <a:cs typeface="Times New Roman" pitchFamily="18" charset="0"/>
            </a:endParaRPr>
          </a:p>
          <a:p>
            <a:pPr algn="just">
              <a:lnSpc>
                <a:spcPct val="110000"/>
              </a:lnSpc>
            </a:pPr>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Un </a:t>
            </a:r>
            <a:r>
              <a:rPr lang="ro-RO" sz="2800" b="1" i="1" u="sng" dirty="0">
                <a:solidFill>
                  <a:schemeClr val="tx1"/>
                </a:solidFill>
                <a:latin typeface="Times New Roman" pitchFamily="18" charset="0"/>
                <a:cs typeface="Times New Roman" pitchFamily="18" charset="0"/>
              </a:rPr>
              <a:t>sistem expert</a:t>
            </a:r>
            <a:r>
              <a:rPr lang="ro-RO" sz="2800" b="1" dirty="0">
                <a:solidFill>
                  <a:schemeClr val="tx1"/>
                </a:solidFill>
                <a:latin typeface="Times New Roman" pitchFamily="18" charset="0"/>
                <a:cs typeface="Times New Roman" pitchFamily="18" charset="0"/>
              </a:rPr>
              <a:t> este un program care se comportă ca un expert într-un domeniu relativ restrans.</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Caracteristica majoră a sistemelor expert, numite şi </a:t>
            </a:r>
            <a:r>
              <a:rPr lang="ro-RO" sz="2800" b="1" i="1" u="sng" dirty="0">
                <a:solidFill>
                  <a:schemeClr val="tx1"/>
                </a:solidFill>
                <a:latin typeface="Times New Roman" pitchFamily="18" charset="0"/>
                <a:cs typeface="Times New Roman" pitchFamily="18" charset="0"/>
              </a:rPr>
              <a:t>sisteme bazate pe cunoştinţe</a:t>
            </a:r>
            <a:r>
              <a:rPr lang="ro-RO" sz="2800" b="1" dirty="0">
                <a:solidFill>
                  <a:schemeClr val="tx1"/>
                </a:solidFill>
                <a:latin typeface="Times New Roman" pitchFamily="18" charset="0"/>
                <a:cs typeface="Times New Roman" pitchFamily="18" charset="0"/>
              </a:rPr>
              <a:t>, este aceea că ele se bazează pe cunoştinţele unui expert uman în domeniul care este studiat.</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La baza sistemelor expert se află utilizarea în rezolvarea problemelor a unor </a:t>
            </a:r>
            <a:r>
              <a:rPr lang="ro-RO" sz="2800" b="1" u="sng" dirty="0">
                <a:solidFill>
                  <a:schemeClr val="tx1"/>
                </a:solidFill>
                <a:latin typeface="Times New Roman" pitchFamily="18" charset="0"/>
                <a:cs typeface="Times New Roman" pitchFamily="18" charset="0"/>
              </a:rPr>
              <a:t>mari cantităţi de cunoştinţe specifice domeniului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2914397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pPr>
            <a:r>
              <a:rPr lang="ro-RO" sz="2800" b="1" u="sng" dirty="0">
                <a:solidFill>
                  <a:schemeClr val="tx1"/>
                </a:solidFill>
                <a:latin typeface="Times New Roman" pitchFamily="18" charset="0"/>
                <a:cs typeface="Times New Roman" pitchFamily="18" charset="0"/>
              </a:rPr>
              <a:t>Alte caracteristici ale sistemului expert:</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fie capabil </a:t>
            </a:r>
            <a:r>
              <a:rPr lang="ro-RO" sz="2800" b="1" i="1" u="sng" dirty="0">
                <a:solidFill>
                  <a:schemeClr val="tx1"/>
                </a:solidFill>
                <a:latin typeface="Times New Roman" pitchFamily="18" charset="0"/>
                <a:cs typeface="Times New Roman" pitchFamily="18" charset="0"/>
              </a:rPr>
              <a:t>să explice</a:t>
            </a:r>
            <a:r>
              <a:rPr lang="ro-RO" sz="2800" b="1" dirty="0">
                <a:solidFill>
                  <a:schemeClr val="tx1"/>
                </a:solidFill>
                <a:latin typeface="Times New Roman" pitchFamily="18" charset="0"/>
                <a:cs typeface="Times New Roman" pitchFamily="18" charset="0"/>
              </a:rPr>
              <a:t> comportamentul său şi deciziile luate - la fel cum o fac experţii umani - prin generarea răspunsului pentru </a:t>
            </a:r>
            <a:r>
              <a:rPr lang="ro-RO" sz="2800" b="1" u="sng" dirty="0">
                <a:solidFill>
                  <a:schemeClr val="tx1"/>
                </a:solidFill>
                <a:latin typeface="Times New Roman" pitchFamily="18" charset="0"/>
                <a:cs typeface="Times New Roman" pitchFamily="18" charset="0"/>
              </a:rPr>
              <a:t>două tipuri de întrebări</a:t>
            </a:r>
            <a:r>
              <a:rPr lang="ro-RO" sz="2800" b="1" dirty="0">
                <a:solidFill>
                  <a:schemeClr val="tx1"/>
                </a:solidFill>
                <a:latin typeface="Times New Roman" pitchFamily="18" charset="0"/>
                <a:cs typeface="Times New Roman" pitchFamily="18" charset="0"/>
              </a:rPr>
              <a:t> ale utilizatorului:</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ai ajuns la această concluzie?</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te interesează această informaţie?</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lucreze cu </a:t>
            </a:r>
            <a:r>
              <a:rPr lang="ro-RO" sz="2800" b="1" i="1" u="sng" dirty="0">
                <a:solidFill>
                  <a:schemeClr val="tx1"/>
                </a:solidFill>
                <a:latin typeface="Times New Roman" pitchFamily="18" charset="0"/>
                <a:cs typeface="Times New Roman" pitchFamily="18" charset="0"/>
              </a:rPr>
              <a:t>incertitudinea</a:t>
            </a:r>
            <a:r>
              <a:rPr lang="ro-RO" sz="2800" b="1" dirty="0">
                <a:solidFill>
                  <a:schemeClr val="tx1"/>
                </a:solidFill>
                <a:latin typeface="Times New Roman" pitchFamily="18" charset="0"/>
                <a:cs typeface="Times New Roman" pitchFamily="18" charset="0"/>
              </a:rPr>
              <a:t> sau </a:t>
            </a:r>
            <a:r>
              <a:rPr lang="ro-RO" sz="2800" b="1" i="1" u="sng" dirty="0">
                <a:solidFill>
                  <a:schemeClr val="tx1"/>
                </a:solidFill>
                <a:latin typeface="Times New Roman" pitchFamily="18" charset="0"/>
                <a:cs typeface="Times New Roman" pitchFamily="18" charset="0"/>
              </a:rPr>
              <a:t>starea de a fi incomplet</a:t>
            </a:r>
            <a:r>
              <a:rPr lang="ro-RO" sz="2800" b="1" dirty="0">
                <a:solidFill>
                  <a:schemeClr val="tx1"/>
                </a:solidFill>
                <a:latin typeface="Times New Roman" pitchFamily="18" charset="0"/>
                <a:cs typeface="Times New Roman" pitchFamily="18" charset="0"/>
              </a:rPr>
              <a:t> - </a:t>
            </a:r>
            <a:r>
              <a:rPr lang="ro-RO" sz="2800" b="1" u="sng" dirty="0">
                <a:solidFill>
                  <a:schemeClr val="tx1"/>
                </a:solidFill>
                <a:latin typeface="Times New Roman" pitchFamily="18" charset="0"/>
                <a:cs typeface="Times New Roman" pitchFamily="18" charset="0"/>
              </a:rPr>
              <a:t>informaţii</a:t>
            </a:r>
            <a:r>
              <a:rPr lang="ro-RO" sz="2800" b="1" dirty="0">
                <a:solidFill>
                  <a:schemeClr val="tx1"/>
                </a:solidFill>
                <a:latin typeface="Times New Roman" pitchFamily="18" charset="0"/>
                <a:cs typeface="Times New Roman" pitchFamily="18" charset="0"/>
              </a:rPr>
              <a:t> incerte, incomplete sau care lipsesc; </a:t>
            </a:r>
            <a:r>
              <a:rPr lang="ro-RO" sz="2800" b="1" u="sng" dirty="0">
                <a:solidFill>
                  <a:schemeClr val="tx1"/>
                </a:solidFill>
                <a:latin typeface="Times New Roman" pitchFamily="18" charset="0"/>
                <a:cs typeface="Times New Roman" pitchFamily="18" charset="0"/>
              </a:rPr>
              <a:t>relaţii</a:t>
            </a:r>
            <a:r>
              <a:rPr lang="ro-RO" sz="2800" b="1" dirty="0">
                <a:solidFill>
                  <a:schemeClr val="tx1"/>
                </a:solidFill>
                <a:latin typeface="Times New Roman" pitchFamily="18" charset="0"/>
                <a:cs typeface="Times New Roman" pitchFamily="18" charset="0"/>
              </a:rPr>
              <a:t> aproximative în domeniul problemei (de ex. efectul unui medicament asupra stării pacientului).</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189350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400" b="1" u="sng" dirty="0">
                <a:solidFill>
                  <a:schemeClr val="tx1"/>
                </a:solidFill>
                <a:latin typeface="Times New Roman" pitchFamily="18" charset="0"/>
                <a:cs typeface="Times New Roman" pitchFamily="18" charset="0"/>
              </a:rPr>
              <a:t>Structura de bază a unui sistem expert</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indent="452438" algn="just">
              <a:lnSpc>
                <a:spcPct val="110000"/>
              </a:lnSpc>
            </a:pPr>
            <a:r>
              <a:rPr lang="ro-RO" sz="2400" b="1" dirty="0">
                <a:solidFill>
                  <a:schemeClr val="tx1"/>
                </a:solidFill>
                <a:latin typeface="Times New Roman" pitchFamily="18" charset="0"/>
                <a:cs typeface="Times New Roman" pitchFamily="18" charset="0"/>
              </a:rPr>
              <a:t>Un sistem expert conţine trei module principale, şi anume: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bază de cunoştinţe;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motor de inferenţă;</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interfaţă cu utilizatorul.</a:t>
            </a:r>
            <a:endParaRPr lang="en-US" sz="24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54" y="3640158"/>
            <a:ext cx="7491093" cy="224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0100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20000"/>
              </a:lnSpc>
            </a:pPr>
            <a:r>
              <a:rPr lang="ro-RO" sz="2400" b="1" u="sng" dirty="0">
                <a:solidFill>
                  <a:schemeClr val="tx1"/>
                </a:solidFill>
                <a:latin typeface="Times New Roman" pitchFamily="18" charset="0"/>
                <a:cs typeface="Times New Roman" pitchFamily="18" charset="0"/>
              </a:rPr>
              <a:t>Concluzii</a:t>
            </a:r>
            <a:endParaRPr lang="en-US" sz="2400" b="1" u="sng" dirty="0">
              <a:solidFill>
                <a:schemeClr val="tx1"/>
              </a:solidFill>
              <a:latin typeface="Times New Roman" pitchFamily="18" charset="0"/>
              <a:cs typeface="Times New Roman" pitchFamily="18" charset="0"/>
            </a:endParaRPr>
          </a:p>
          <a:p>
            <a:pPr marL="342900" indent="-342900" algn="just">
              <a:lnSpc>
                <a:spcPct val="120000"/>
              </a:lnSpc>
              <a:buFont typeface="Arial" pitchFamily="34" charset="0"/>
              <a:buChar char="•"/>
            </a:pP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Regulile if-then</a:t>
            </a:r>
            <a:r>
              <a:rPr lang="ro-RO" sz="2400" b="1" dirty="0">
                <a:solidFill>
                  <a:schemeClr val="tx1"/>
                </a:solidFill>
                <a:latin typeface="Times New Roman" pitchFamily="18" charset="0"/>
                <a:cs typeface="Times New Roman" pitchFamily="18" charset="0"/>
              </a:rPr>
              <a:t> formează lanţuri de forma </a:t>
            </a:r>
            <a:endParaRPr lang="en-US" sz="2400" dirty="0">
              <a:solidFill>
                <a:schemeClr val="tx1"/>
              </a:solidFill>
              <a:latin typeface="Times New Roman" pitchFamily="18" charset="0"/>
              <a:cs typeface="Times New Roman" pitchFamily="18" charset="0"/>
            </a:endParaRPr>
          </a:p>
          <a:p>
            <a:pPr>
              <a:lnSpc>
                <a:spcPct val="120000"/>
              </a:lnSpc>
            </a:pPr>
            <a:r>
              <a:rPr lang="ro-RO" sz="2400" b="1" dirty="0">
                <a:solidFill>
                  <a:schemeClr val="tx1"/>
                </a:solidFill>
                <a:latin typeface="Courier New" pitchFamily="49" charset="0"/>
                <a:cs typeface="Courier New" pitchFamily="49" charset="0"/>
              </a:rPr>
              <a:t>informatie input →...→ informatie dedusa</a:t>
            </a:r>
            <a:endParaRPr lang="en-US" sz="2400" b="1" dirty="0">
              <a:solidFill>
                <a:schemeClr val="tx1"/>
              </a:solidFill>
              <a:latin typeface="Courier New" pitchFamily="49" charset="0"/>
              <a:cs typeface="Courier New" pitchFamily="49"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 tip input mai poartă denumirea de </a:t>
            </a:r>
            <a:r>
              <a:rPr lang="ro-RO" sz="2400" b="1" i="1" u="sng" dirty="0">
                <a:solidFill>
                  <a:schemeClr val="tx1"/>
                </a:solidFill>
                <a:latin typeface="Times New Roman" pitchFamily="18" charset="0"/>
                <a:cs typeface="Times New Roman" pitchFamily="18" charset="0"/>
              </a:rPr>
              <a:t>date</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manifestări</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dedusă constituie </a:t>
            </a:r>
            <a:r>
              <a:rPr lang="ro-RO" sz="2400" b="1" i="1" u="sng" dirty="0">
                <a:solidFill>
                  <a:schemeClr val="tx1"/>
                </a:solidFill>
                <a:latin typeface="Times New Roman" pitchFamily="18" charset="0"/>
                <a:cs typeface="Times New Roman" pitchFamily="18" charset="0"/>
              </a:rPr>
              <a:t>ipotezele</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care trebuie demonstrate sau </a:t>
            </a:r>
            <a:r>
              <a:rPr lang="ro-RO" sz="2400" b="1" i="1" u="sng" dirty="0">
                <a:solidFill>
                  <a:schemeClr val="tx1"/>
                </a:solidFill>
                <a:latin typeface="Times New Roman" pitchFamily="18" charset="0"/>
                <a:cs typeface="Times New Roman" pitchFamily="18" charset="0"/>
              </a:rPr>
              <a:t>cauzele </a:t>
            </a:r>
            <a:r>
              <a:rPr lang="ro-RO" sz="2400" b="1" u="sng"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manifestărilor</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diagnostice</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sau </a:t>
            </a:r>
            <a:r>
              <a:rPr lang="ro-RO" sz="2400" b="1" i="1" u="sng" dirty="0">
                <a:solidFill>
                  <a:schemeClr val="tx1"/>
                </a:solidFill>
                <a:latin typeface="Times New Roman" pitchFamily="18" charset="0"/>
                <a:cs typeface="Times New Roman" pitchFamily="18" charset="0"/>
              </a:rPr>
              <a:t>explicaţii</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Atât înlănţuirea înainte, cât şi cea înapoi (ca metode de inferenţă) presupun </a:t>
            </a:r>
            <a:r>
              <a:rPr lang="ro-RO" sz="2400" b="1" i="1" u="sng" dirty="0">
                <a:solidFill>
                  <a:schemeClr val="tx1"/>
                </a:solidFill>
                <a:latin typeface="Times New Roman" pitchFamily="18" charset="0"/>
                <a:cs typeface="Times New Roman" pitchFamily="18" charset="0"/>
              </a:rPr>
              <a:t>căutare</a:t>
            </a:r>
            <a:r>
              <a:rPr lang="ro-RO" sz="2400" b="1" dirty="0">
                <a:solidFill>
                  <a:schemeClr val="tx1"/>
                </a:solidFill>
                <a:latin typeface="Times New Roman" pitchFamily="18" charset="0"/>
                <a:cs typeface="Times New Roman" pitchFamily="18" charset="0"/>
              </a:rPr>
              <a:t>, dar direcţia de căutare este diferită pentru fiecare în parte.</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înapoi</a:t>
            </a:r>
            <a:r>
              <a:rPr lang="ro-RO" sz="2400" b="1" dirty="0">
                <a:solidFill>
                  <a:schemeClr val="tx1"/>
                </a:solidFill>
                <a:latin typeface="Times New Roman" pitchFamily="18" charset="0"/>
                <a:cs typeface="Times New Roman" pitchFamily="18" charset="0"/>
              </a:rPr>
              <a:t> execută o căutare de la scopuri înspre date, din care cauză se spune despre ea că este </a:t>
            </a:r>
            <a:r>
              <a:rPr lang="ro-RO" sz="2400" b="1" i="1" u="sng" dirty="0">
                <a:solidFill>
                  <a:schemeClr val="tx1"/>
                </a:solidFill>
                <a:latin typeface="Times New Roman" pitchFamily="18" charset="0"/>
                <a:cs typeface="Times New Roman" pitchFamily="18" charset="0"/>
              </a:rPr>
              <a:t>orientată către scop</a:t>
            </a:r>
            <a:r>
              <a:rPr lang="ro-RO" sz="2400" b="1" i="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înainte</a:t>
            </a:r>
            <a:r>
              <a:rPr lang="ro-RO" sz="2400" b="1" dirty="0">
                <a:solidFill>
                  <a:schemeClr val="tx1"/>
                </a:solidFill>
                <a:latin typeface="Times New Roman" pitchFamily="18" charset="0"/>
                <a:cs typeface="Times New Roman" pitchFamily="18" charset="0"/>
              </a:rPr>
              <a:t> caută pornind de la date înspre scopuri, fiind </a:t>
            </a:r>
            <a:r>
              <a:rPr lang="ro-RO" sz="2400" b="1" i="1" u="sng" dirty="0">
                <a:solidFill>
                  <a:schemeClr val="tx1"/>
                </a:solidFill>
                <a:latin typeface="Times New Roman" pitchFamily="18" charset="0"/>
                <a:cs typeface="Times New Roman" pitchFamily="18" charset="0"/>
              </a:rPr>
              <a:t>orientată către date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76745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Clase de metode pentru reprezentarea cunoştinţelor</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452438" algn="just">
              <a:lnSpc>
                <a:spcPct val="110000"/>
              </a:lnSpc>
            </a:pPr>
            <a:r>
              <a:rPr lang="ro-RO" sz="2800" b="1" dirty="0">
                <a:solidFill>
                  <a:schemeClr val="tx1"/>
                </a:solidFill>
                <a:latin typeface="Times New Roman" pitchFamily="18" charset="0"/>
                <a:cs typeface="Times New Roman" pitchFamily="18" charset="0"/>
              </a:rPr>
              <a:t>Principalele tipuri de reprezentări ale cunoştinţelor sunt reprezentările </a:t>
            </a:r>
            <a:r>
              <a:rPr lang="ro-RO" sz="2800" b="1" i="1" u="sng" dirty="0">
                <a:solidFill>
                  <a:schemeClr val="tx1"/>
                </a:solidFill>
                <a:latin typeface="Times New Roman" pitchFamily="18" charset="0"/>
                <a:cs typeface="Times New Roman" pitchFamily="18" charset="0"/>
              </a:rPr>
              <a:t>bazate pe logică</a:t>
            </a:r>
            <a:r>
              <a:rPr lang="ro-RO" sz="2800" b="1" dirty="0">
                <a:solidFill>
                  <a:schemeClr val="tx1"/>
                </a:solidFill>
                <a:latin typeface="Times New Roman" pitchFamily="18" charset="0"/>
                <a:cs typeface="Times New Roman" pitchFamily="18" charset="0"/>
              </a:rPr>
              <a:t> şi cele de tip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slot-filler</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deschizătură-umplutură”).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487142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a:solidFill>
                  <a:schemeClr val="tx1"/>
                </a:solidFill>
                <a:latin typeface="Times New Roman" pitchFamily="18" charset="0"/>
                <a:cs typeface="Times New Roman" pitchFamily="18" charset="0"/>
              </a:rPr>
              <a:t>Reprezentările bazate pe logică</a:t>
            </a:r>
            <a:r>
              <a:rPr lang="ro-RO" sz="2800" b="1" dirty="0">
                <a:solidFill>
                  <a:schemeClr val="tx1"/>
                </a:solidFill>
                <a:latin typeface="Times New Roman" pitchFamily="18" charset="0"/>
                <a:cs typeface="Times New Roman" pitchFamily="18" charset="0"/>
              </a:rPr>
              <a:t> aparţin unor două mari categorii, în funcţie de instrumentele folosite în reprezentare, şi anume:</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 mecanismul principal îl constituie inferenţa logică.</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Regulile</a:t>
            </a:r>
            <a:r>
              <a:rPr lang="ro-RO" sz="2800" b="1" dirty="0">
                <a:solidFill>
                  <a:schemeClr val="tx1"/>
                </a:solidFill>
                <a:latin typeface="Times New Roman" pitchFamily="18" charset="0"/>
                <a:cs typeface="Times New Roman" pitchFamily="18" charset="0"/>
              </a:rPr>
              <a:t> (folosite, de pildă, în sistemele expert) - principalele mecanisme sunt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înainte</a:t>
            </a:r>
            <a:r>
              <a:rPr lang="ro-RO" sz="2800" b="1" dirty="0">
                <a:solidFill>
                  <a:schemeClr val="tx1"/>
                </a:solidFill>
                <a:latin typeface="Times New Roman" pitchFamily="18" charset="0"/>
                <a:cs typeface="Times New Roman" pitchFamily="18" charset="0"/>
              </a:rPr>
              <a:t>” şi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înapoi</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O regulă este similară unei implicaţii logice, dar nu are o valoare proprie (regulile sunt </a:t>
            </a:r>
            <a:r>
              <a:rPr lang="ro-RO" sz="2800" b="1" i="1" u="sng" dirty="0">
                <a:solidFill>
                  <a:schemeClr val="tx1"/>
                </a:solidFill>
                <a:latin typeface="Times New Roman" pitchFamily="18" charset="0"/>
                <a:cs typeface="Times New Roman" pitchFamily="18" charset="0"/>
              </a:rPr>
              <a:t>aplicate</a:t>
            </a:r>
            <a:r>
              <a:rPr lang="ro-RO" sz="2800" b="1" dirty="0">
                <a:solidFill>
                  <a:schemeClr val="tx1"/>
                </a:solidFill>
                <a:latin typeface="Times New Roman" pitchFamily="18" charset="0"/>
                <a:cs typeface="Times New Roman" pitchFamily="18" charset="0"/>
              </a:rPr>
              <a:t>, ele nu au una dintre valorile „true” sau „false”).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959320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a:solidFill>
                  <a:schemeClr val="tx1"/>
                </a:solidFill>
                <a:latin typeface="Times New Roman" pitchFamily="18" charset="0"/>
                <a:cs typeface="Times New Roman" pitchFamily="18" charset="0"/>
              </a:rPr>
              <a:t>Reprezentările de tip slot-filler</a:t>
            </a:r>
            <a:r>
              <a:rPr lang="ro-RO" sz="2800" b="1" dirty="0">
                <a:solidFill>
                  <a:schemeClr val="tx1"/>
                </a:solidFill>
                <a:latin typeface="Times New Roman" pitchFamily="18" charset="0"/>
                <a:cs typeface="Times New Roman" pitchFamily="18" charset="0"/>
              </a:rPr>
              <a:t> folosesc două categorii diferite de structuri:</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kern="0" spc="-30" dirty="0">
                <a:solidFill>
                  <a:schemeClr val="tx1"/>
                </a:solidFill>
                <a:latin typeface="Times New Roman" pitchFamily="18" charset="0"/>
                <a:cs typeface="Times New Roman" pitchFamily="18" charset="0"/>
              </a:rPr>
              <a:t>Reţele semantice şi grafuri conceptuale</a:t>
            </a:r>
            <a:r>
              <a:rPr lang="ro-RO" sz="2800" b="1" kern="0" spc="-30" dirty="0">
                <a:solidFill>
                  <a:schemeClr val="tx1"/>
                </a:solidFill>
                <a:latin typeface="Times New Roman" pitchFamily="18" charset="0"/>
                <a:cs typeface="Times New Roman" pitchFamily="18" charset="0"/>
              </a:rPr>
              <a:t> - o reprezentare </a:t>
            </a:r>
            <a:r>
              <a:rPr lang="ro-RO" sz="2800" b="1" u="sng" dirty="0">
                <a:solidFill>
                  <a:schemeClr val="tx1"/>
                </a:solidFill>
                <a:latin typeface="Times New Roman" pitchFamily="18" charset="0"/>
                <a:cs typeface="Times New Roman" pitchFamily="18" charset="0"/>
              </a:rPr>
              <a:t>distribuită</a:t>
            </a:r>
            <a:r>
              <a:rPr lang="ro-RO" sz="2800" b="1" dirty="0">
                <a:solidFill>
                  <a:schemeClr val="tx1"/>
                </a:solidFill>
                <a:latin typeface="Times New Roman" pitchFamily="18" charset="0"/>
                <a:cs typeface="Times New Roman" pitchFamily="18" charset="0"/>
              </a:rPr>
              <a:t> (concepte legate între ele prin diverse relaţii). Principalul mecanism folosit este </a:t>
            </a:r>
            <a:r>
              <a:rPr lang="ro-RO" sz="2800" b="1" i="1" dirty="0">
                <a:solidFill>
                  <a:schemeClr val="tx1"/>
                </a:solidFill>
                <a:latin typeface="Times New Roman" pitchFamily="18" charset="0"/>
                <a:cs typeface="Times New Roman" pitchFamily="18" charset="0"/>
              </a:rPr>
              <a:t>căutarea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Cadre şi scripturi</a:t>
            </a:r>
            <a:r>
              <a:rPr lang="ro-RO" sz="2800" b="1" dirty="0">
                <a:solidFill>
                  <a:schemeClr val="tx1"/>
                </a:solidFill>
                <a:latin typeface="Times New Roman" pitchFamily="18" charset="0"/>
                <a:cs typeface="Times New Roman" pitchFamily="18" charset="0"/>
              </a:rPr>
              <a:t> - o reprezentare </a:t>
            </a:r>
            <a:r>
              <a:rPr lang="ro-RO" sz="2800" b="1" u="sng" dirty="0">
                <a:solidFill>
                  <a:schemeClr val="tx1"/>
                </a:solidFill>
                <a:latin typeface="Times New Roman" pitchFamily="18" charset="0"/>
                <a:cs typeface="Times New Roman" pitchFamily="18" charset="0"/>
              </a:rPr>
              <a:t>structurată</a:t>
            </a:r>
            <a:r>
              <a:rPr lang="ro-RO" sz="2800" b="1" dirty="0">
                <a:solidFill>
                  <a:schemeClr val="tx1"/>
                </a:solidFill>
                <a:latin typeface="Times New Roman" pitchFamily="18" charset="0"/>
                <a:cs typeface="Times New Roman" pitchFamily="18" charset="0"/>
              </a:rPr>
              <a:t> (grupuri de concepte şi relaţii); sunt foarte utile în reprezentarea tipicităţii. Principalul mecanism folosit este </a:t>
            </a:r>
            <a:r>
              <a:rPr lang="ro-RO" sz="2800" b="1" i="1" u="sng" dirty="0">
                <a:solidFill>
                  <a:schemeClr val="tx1"/>
                </a:solidFill>
                <a:latin typeface="Times New Roman" pitchFamily="18" charset="0"/>
                <a:cs typeface="Times New Roman" pitchFamily="18" charset="0"/>
              </a:rPr>
              <a:t>împerecherea</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(potrivirea) </a:t>
            </a:r>
            <a:r>
              <a:rPr lang="ro-RO" sz="2800" b="1" i="1" u="sng" dirty="0">
                <a:solidFill>
                  <a:schemeClr val="tx1"/>
                </a:solidFill>
                <a:latin typeface="Times New Roman" pitchFamily="18" charset="0"/>
                <a:cs typeface="Times New Roman" pitchFamily="18" charset="0"/>
              </a:rPr>
              <a:t>şabloanelor</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(tiparelor) – „pattern matching”.</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251974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10000"/>
              </a:lnSpc>
            </a:pPr>
            <a:r>
              <a:rPr lang="ro-RO" sz="2800" b="1" u="sng" dirty="0">
                <a:solidFill>
                  <a:schemeClr val="tx1"/>
                </a:solidFill>
                <a:latin typeface="Times New Roman" pitchFamily="18" charset="0"/>
                <a:cs typeface="Times New Roman" pitchFamily="18" charset="0"/>
              </a:rPr>
              <a:t>Cunoştinţe care se moştenesc</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Este posibil ca reprezentarea de bază să fie îmbogăţită cu </a:t>
            </a:r>
            <a:r>
              <a:rPr lang="ro-RO" sz="2800" b="1" u="sng" dirty="0">
                <a:solidFill>
                  <a:schemeClr val="tx1"/>
                </a:solidFill>
                <a:latin typeface="Times New Roman" pitchFamily="18" charset="0"/>
                <a:cs typeface="Times New Roman" pitchFamily="18" charset="0"/>
              </a:rPr>
              <a:t>mecanisme de inferenţă</a:t>
            </a:r>
            <a:r>
              <a:rPr lang="ro-RO" sz="2800" b="1" dirty="0">
                <a:solidFill>
                  <a:schemeClr val="tx1"/>
                </a:solidFill>
                <a:latin typeface="Times New Roman" pitchFamily="18" charset="0"/>
                <a:cs typeface="Times New Roman" pitchFamily="18" charset="0"/>
              </a:rPr>
              <a:t> care operează asupra structurii reprezentării.</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ca această modalitate de reprezentare să fie eficientă, structura trebuie proiectată în aşa fel încât ea să corespundă mecanismelor de inferenţă dorite.</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Una dintre cele mai utilizate forme de inferenţă este </a:t>
            </a:r>
            <a:r>
              <a:rPr lang="ro-RO" sz="2800" b="1" i="1" u="sng" dirty="0">
                <a:solidFill>
                  <a:schemeClr val="tx1"/>
                </a:solidFill>
                <a:latin typeface="Times New Roman" pitchFamily="18" charset="0"/>
                <a:cs typeface="Times New Roman" pitchFamily="18" charset="0"/>
              </a:rPr>
              <a:t>moştenirea proprietăţilor</a:t>
            </a:r>
            <a:r>
              <a:rPr lang="ro-RO" sz="2800" b="1" dirty="0">
                <a:solidFill>
                  <a:schemeClr val="tx1"/>
                </a:solidFill>
                <a:latin typeface="Times New Roman" pitchFamily="18" charset="0"/>
                <a:cs typeface="Times New Roman" pitchFamily="18" charset="0"/>
              </a:rPr>
              <a:t>, prin care elemente aparţinând anumitor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moştenesc </a:t>
            </a:r>
            <a:r>
              <a:rPr lang="ro-RO" sz="2800" b="1" i="1" u="sng" dirty="0">
                <a:solidFill>
                  <a:schemeClr val="tx1"/>
                </a:solidFill>
                <a:latin typeface="Times New Roman" pitchFamily="18" charset="0"/>
                <a:cs typeface="Times New Roman" pitchFamily="18" charset="0"/>
              </a:rPr>
              <a:t>atribute şi valori</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 provenite de la clase mai generale, în care sunt incluse.</a:t>
            </a:r>
            <a:endParaRPr lang="en-US" sz="2800" dirty="0">
              <a:solidFill>
                <a:schemeClr val="tx1"/>
              </a:solidFill>
              <a:latin typeface="Times New Roman" pitchFamily="18" charset="0"/>
              <a:cs typeface="Times New Roman" pitchFamily="18" charset="0"/>
            </a:endParaRPr>
          </a:p>
          <a:p>
            <a:pPr marL="45720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a admite moştenirea proprietăţilor, </a:t>
            </a:r>
            <a:r>
              <a:rPr lang="ro-RO" sz="2800" b="1" i="1" u="sng" dirty="0">
                <a:solidFill>
                  <a:schemeClr val="tx1"/>
                </a:solidFill>
                <a:latin typeface="Times New Roman" pitchFamily="18" charset="0"/>
                <a:cs typeface="Times New Roman" pitchFamily="18" charset="0"/>
              </a:rPr>
              <a:t>obiectele</a:t>
            </a:r>
            <a:r>
              <a:rPr lang="ro-RO" sz="2800" b="1" dirty="0">
                <a:solidFill>
                  <a:schemeClr val="tx1"/>
                </a:solidFill>
                <a:latin typeface="Times New Roman" pitchFamily="18" charset="0"/>
                <a:cs typeface="Times New Roman" pitchFamily="18" charset="0"/>
              </a:rPr>
              <a:t> trebuie să fie organizate în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iar </a:t>
            </a:r>
            <a:r>
              <a:rPr lang="ro-RO" sz="2800" b="1" i="1" u="sng" dirty="0">
                <a:solidFill>
                  <a:schemeClr val="tx1"/>
                </a:solidFill>
                <a:latin typeface="Times New Roman" pitchFamily="18" charset="0"/>
                <a:cs typeface="Times New Roman" pitchFamily="18" charset="0"/>
              </a:rPr>
              <a:t>clasele</a:t>
            </a:r>
            <a:r>
              <a:rPr lang="ro-RO" sz="2800" b="1" dirty="0">
                <a:solidFill>
                  <a:schemeClr val="tx1"/>
                </a:solidFill>
                <a:latin typeface="Times New Roman" pitchFamily="18" charset="0"/>
                <a:cs typeface="Times New Roman" pitchFamily="18" charset="0"/>
              </a:rPr>
              <a:t> trebuie să fie aranjate în cadrul unei </a:t>
            </a:r>
            <a:r>
              <a:rPr lang="ro-RO" sz="2800" b="1" i="1" u="sng" dirty="0">
                <a:solidFill>
                  <a:schemeClr val="tx1"/>
                </a:solidFill>
                <a:latin typeface="Times New Roman" pitchFamily="18" charset="0"/>
                <a:cs typeface="Times New Roman" pitchFamily="18" charset="0"/>
              </a:rPr>
              <a:t>ierarhii</a:t>
            </a:r>
            <a:r>
              <a:rPr lang="ro-RO" sz="2800" b="1" dirty="0">
                <a:solidFill>
                  <a:schemeClr val="tx1"/>
                </a:solidFill>
                <a:latin typeface="Times New Roman" pitchFamily="18" charset="0"/>
                <a:cs typeface="Times New Roman" pitchFamily="18" charset="0"/>
              </a:rPr>
              <a:t>.</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568385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fig. care urmează, sunt reprezentate cunoştinţe legate de jocul de fotbal, cunoştinţe organizate într-o structură de acest tip. În această reprezentare, </a:t>
            </a:r>
            <a:r>
              <a:rPr lang="ro-RO" sz="2800" b="1" u="sng" dirty="0">
                <a:solidFill>
                  <a:schemeClr val="tx1"/>
                </a:solidFill>
                <a:latin typeface="Times New Roman" pitchFamily="18" charset="0"/>
                <a:cs typeface="Times New Roman" pitchFamily="18" charset="0"/>
              </a:rPr>
              <a:t>liniile</a:t>
            </a:r>
            <a:r>
              <a:rPr lang="ro-RO" sz="2800" b="1" dirty="0">
                <a:solidFill>
                  <a:schemeClr val="tx1"/>
                </a:solidFill>
                <a:latin typeface="Times New Roman" pitchFamily="18" charset="0"/>
                <a:cs typeface="Times New Roman" pitchFamily="18" charset="0"/>
              </a:rPr>
              <a:t> desemnează </a:t>
            </a:r>
            <a:r>
              <a:rPr lang="ro-RO" sz="2800" b="1" u="sng" dirty="0">
                <a:solidFill>
                  <a:schemeClr val="tx1"/>
                </a:solidFill>
                <a:latin typeface="Times New Roman" pitchFamily="18" charset="0"/>
                <a:cs typeface="Times New Roman" pitchFamily="18" charset="0"/>
              </a:rPr>
              <a:t>atribute</a:t>
            </a:r>
            <a:r>
              <a:rPr lang="ro-RO" sz="2800" b="1" dirty="0">
                <a:solidFill>
                  <a:schemeClr val="tx1"/>
                </a:solidFill>
                <a:latin typeface="Times New Roman" pitchFamily="18" charset="0"/>
                <a:cs typeface="Times New Roman" pitchFamily="18" charset="0"/>
              </a:rPr>
              <a:t>. </a:t>
            </a:r>
            <a:r>
              <a:rPr lang="ro-RO" sz="2800" b="1" u="sng" dirty="0">
                <a:solidFill>
                  <a:schemeClr val="tx1"/>
                </a:solidFill>
                <a:latin typeface="Times New Roman" pitchFamily="18" charset="0"/>
                <a:cs typeface="Times New Roman" pitchFamily="18" charset="0"/>
              </a:rPr>
              <a:t>Nodurile</a:t>
            </a:r>
            <a:r>
              <a:rPr lang="ro-RO" sz="2800" b="1" dirty="0">
                <a:solidFill>
                  <a:schemeClr val="tx1"/>
                </a:solidFill>
                <a:latin typeface="Times New Roman" pitchFamily="18" charset="0"/>
                <a:cs typeface="Times New Roman" pitchFamily="18" charset="0"/>
              </a:rPr>
              <a:t> figurate prin dreptunghiuri reprezintă </a:t>
            </a:r>
            <a:r>
              <a:rPr lang="ro-RO" sz="2800" b="1" u="sng" dirty="0">
                <a:solidFill>
                  <a:schemeClr val="tx1"/>
                </a:solidFill>
                <a:latin typeface="Times New Roman" pitchFamily="18" charset="0"/>
                <a:cs typeface="Times New Roman" pitchFamily="18" charset="0"/>
              </a:rPr>
              <a:t>obiecte</a:t>
            </a:r>
            <a:r>
              <a:rPr lang="ro-RO" sz="2800" b="1" dirty="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valori ale atributelor obiectelor</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dirty="0">
                <a:solidFill>
                  <a:schemeClr val="tx1"/>
                </a:solidFill>
                <a:latin typeface="Times New Roman" pitchFamily="18" charset="0"/>
                <a:cs typeface="Times New Roman" pitchFamily="18" charset="0"/>
              </a:rPr>
              <a:t>Aceste </a:t>
            </a:r>
            <a:r>
              <a:rPr lang="ro-RO" sz="2800" b="1" u="sng" dirty="0">
                <a:solidFill>
                  <a:schemeClr val="tx1"/>
                </a:solidFill>
                <a:latin typeface="Times New Roman" pitchFamily="18" charset="0"/>
                <a:cs typeface="Times New Roman" pitchFamily="18" charset="0"/>
              </a:rPr>
              <a:t>valori</a:t>
            </a:r>
            <a:r>
              <a:rPr lang="ro-RO" sz="2800" b="1" dirty="0">
                <a:solidFill>
                  <a:schemeClr val="tx1"/>
                </a:solidFill>
                <a:latin typeface="Times New Roman" pitchFamily="18" charset="0"/>
                <a:cs typeface="Times New Roman" pitchFamily="18" charset="0"/>
              </a:rPr>
              <a:t> pot fi, la rândul lor, privite ca obiecte având atribute şi valori ş.a.m.d..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u="sng" dirty="0">
                <a:solidFill>
                  <a:schemeClr val="tx1"/>
                </a:solidFill>
                <a:latin typeface="Times New Roman" pitchFamily="18" charset="0"/>
                <a:cs typeface="Times New Roman" pitchFamily="18" charset="0"/>
              </a:rPr>
              <a:t>Săgeţile</a:t>
            </a:r>
            <a:r>
              <a:rPr lang="ro-RO" sz="2800" b="1" dirty="0">
                <a:solidFill>
                  <a:schemeClr val="tx1"/>
                </a:solidFill>
                <a:latin typeface="Times New Roman" pitchFamily="18" charset="0"/>
                <a:cs typeface="Times New Roman" pitchFamily="18" charset="0"/>
              </a:rPr>
              <a:t> corespunzătoare liniilor sunt orientate de la un obiect la valoarea lui (de-a lungul liniei desemnând atributul corespunzător).</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715314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exemplul din figura, toate obiectele şi majoritatea atributelor care intervin corespund domeniului sportiv al jocului de fotbal şi nu au o semnificaţie generală. Singurele două excepţii sunt atributul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 utilizat pentru a desemna </a:t>
            </a:r>
            <a:r>
              <a:rPr lang="ro-RO" sz="2800" b="1" i="1" dirty="0">
                <a:solidFill>
                  <a:schemeClr val="tx1"/>
                </a:solidFill>
                <a:latin typeface="Times New Roman" pitchFamily="18" charset="0"/>
                <a:cs typeface="Times New Roman" pitchFamily="18" charset="0"/>
              </a:rPr>
              <a:t>incluziunea între clase</a:t>
            </a:r>
            <a:r>
              <a:rPr lang="ro-RO" sz="2800" b="1" dirty="0">
                <a:solidFill>
                  <a:schemeClr val="tx1"/>
                </a:solidFill>
                <a:latin typeface="Times New Roman" pitchFamily="18" charset="0"/>
                <a:cs typeface="Times New Roman" pitchFamily="18" charset="0"/>
              </a:rPr>
              <a:t> şi atributul </a:t>
            </a:r>
            <a:r>
              <a:rPr lang="ro-RO" sz="2800" b="1" i="1" u="sng" dirty="0">
                <a:solidFill>
                  <a:schemeClr val="tx1"/>
                </a:solidFill>
                <a:latin typeface="Times New Roman" pitchFamily="18" charset="0"/>
                <a:cs typeface="Times New Roman" pitchFamily="18" charset="0"/>
              </a:rPr>
              <a:t>instanţiere</a:t>
            </a:r>
            <a:r>
              <a:rPr lang="ro-RO" sz="2800" b="1" dirty="0">
                <a:solidFill>
                  <a:schemeClr val="tx1"/>
                </a:solidFill>
                <a:latin typeface="Times New Roman" pitchFamily="18" charset="0"/>
                <a:cs typeface="Times New Roman" pitchFamily="18" charset="0"/>
              </a:rPr>
              <a:t>, folosit pentru a arăta </a:t>
            </a:r>
            <a:r>
              <a:rPr lang="ro-RO" sz="2800" b="1" i="1" dirty="0">
                <a:solidFill>
                  <a:schemeClr val="tx1"/>
                </a:solidFill>
                <a:latin typeface="Times New Roman" pitchFamily="18" charset="0"/>
                <a:cs typeface="Times New Roman" pitchFamily="18" charset="0"/>
              </a:rPr>
              <a:t>apartenenţa la o clasă</a:t>
            </a:r>
            <a:r>
              <a:rPr lang="ro-RO" sz="2800" b="1" dirty="0">
                <a:solidFill>
                  <a:schemeClr val="tx1"/>
                </a:solidFill>
                <a:latin typeface="Times New Roman" pitchFamily="18" charset="0"/>
                <a:cs typeface="Times New Roman" pitchFamily="18" charset="0"/>
              </a:rPr>
              <a:t>. Aceste două atribute, extrem de folosite, se află la baza </a:t>
            </a:r>
            <a:r>
              <a:rPr lang="ro-RO" sz="2800" b="1" i="1" dirty="0">
                <a:solidFill>
                  <a:schemeClr val="tx1"/>
                </a:solidFill>
                <a:latin typeface="Times New Roman" pitchFamily="18" charset="0"/>
                <a:cs typeface="Times New Roman" pitchFamily="18" charset="0"/>
              </a:rPr>
              <a:t>moştenirii proprietăţilor</a:t>
            </a:r>
            <a:r>
              <a:rPr lang="ro-RO" sz="2800" b="1" dirty="0">
                <a:solidFill>
                  <a:schemeClr val="tx1"/>
                </a:solidFill>
                <a:latin typeface="Times New Roman" pitchFamily="18" charset="0"/>
                <a:cs typeface="Times New Roman" pitchFamily="18" charset="0"/>
              </a:rPr>
              <a:t> ca tehnică de 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4813768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18" y="346599"/>
            <a:ext cx="6550965" cy="616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13210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sz="2800" b="1" dirty="0">
                <a:solidFill>
                  <a:schemeClr val="tx1"/>
                </a:solidFill>
                <a:latin typeface="Times New Roman" pitchFamily="18" charset="0"/>
                <a:cs typeface="Times New Roman" pitchFamily="18" charset="0"/>
              </a:rPr>
              <a:t>Utilizând această tehnică de inferenţă, </a:t>
            </a:r>
            <a:r>
              <a:rPr lang="ro-RO" sz="2800" b="1" i="1" u="sng" dirty="0">
                <a:solidFill>
                  <a:schemeClr val="tx1"/>
                </a:solidFill>
                <a:latin typeface="Times New Roman" pitchFamily="18" charset="0"/>
                <a:cs typeface="Times New Roman" pitchFamily="18" charset="0"/>
              </a:rPr>
              <a:t>baza de cunoştinţe</a:t>
            </a:r>
            <a:r>
              <a:rPr lang="ro-RO" sz="2800" b="1" dirty="0">
                <a:solidFill>
                  <a:schemeClr val="tx1"/>
                </a:solidFill>
                <a:latin typeface="Times New Roman" pitchFamily="18" charset="0"/>
                <a:cs typeface="Times New Roman" pitchFamily="18" charset="0"/>
              </a:rPr>
              <a:t> poate asigura atât regăsirea faptelor care au fost memorate în mod explicit, precum şi a faptelor care derivă din cele memorate în mod explicit, ca în următorul exemplu:</a:t>
            </a:r>
            <a:endParaRPr lang="en-US" sz="2800" dirty="0">
              <a:solidFill>
                <a:schemeClr val="tx1"/>
              </a:solidFill>
              <a:latin typeface="Times New Roman" pitchFamily="18" charset="0"/>
              <a:cs typeface="Times New Roman" pitchFamily="18" charset="0"/>
            </a:endParaRPr>
          </a:p>
          <a:p>
            <a:pPr>
              <a:lnSpc>
                <a:spcPct val="110000"/>
              </a:lnSpc>
            </a:pPr>
            <a:r>
              <a:rPr lang="ro-RO" sz="2800" b="1" dirty="0">
                <a:solidFill>
                  <a:schemeClr val="tx1"/>
                </a:solidFill>
                <a:latin typeface="Arial" pitchFamily="34" charset="0"/>
                <a:cs typeface="Arial" pitchFamily="34" charset="0"/>
              </a:rPr>
              <a:t>eficacitate(Adrian_Mutu) = 15/34</a:t>
            </a:r>
            <a:endParaRPr lang="en-US" sz="2800" dirty="0">
              <a:solidFill>
                <a:schemeClr val="tx1"/>
              </a:solidFill>
              <a:latin typeface="Arial" pitchFamily="34" charset="0"/>
              <a:cs typeface="Arial" pitchFamily="34"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Este una dintre cele mai folosite tehnici de 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331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acest exemplu, structura corespunzătoare reprezintă o </a:t>
            </a:r>
            <a:r>
              <a:rPr lang="ro-RO" sz="2800" b="1" i="1" dirty="0">
                <a:solidFill>
                  <a:schemeClr val="tx1"/>
                </a:solidFill>
                <a:latin typeface="Times New Roman" pitchFamily="18" charset="0"/>
                <a:cs typeface="Times New Roman" pitchFamily="18" charset="0"/>
              </a:rPr>
              <a:t>structură de tip</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slot-and-filler</a:t>
            </a:r>
            <a:r>
              <a:rPr lang="ro-RO" sz="2800" b="1" dirty="0">
                <a:solidFill>
                  <a:schemeClr val="tx1"/>
                </a:solidFill>
                <a:latin typeface="Times New Roman" pitchFamily="18" charset="0"/>
                <a:cs typeface="Times New Roman" pitchFamily="18" charset="0"/>
              </a:rPr>
              <a:t>”. Ea mai poate fi privită şi ca o </a:t>
            </a:r>
            <a:r>
              <a:rPr lang="ro-RO" sz="2800" b="1" i="1" u="sng" dirty="0">
                <a:solidFill>
                  <a:schemeClr val="tx1"/>
                </a:solidFill>
                <a:latin typeface="Times New Roman" pitchFamily="18" charset="0"/>
                <a:cs typeface="Times New Roman" pitchFamily="18" charset="0"/>
              </a:rPr>
              <a:t>reţea semantică</a:t>
            </a:r>
            <a:r>
              <a:rPr lang="ro-RO" sz="2800" b="1" dirty="0">
                <a:solidFill>
                  <a:schemeClr val="tx1"/>
                </a:solidFill>
                <a:latin typeface="Times New Roman" pitchFamily="18" charset="0"/>
                <a:cs typeface="Times New Roman" pitchFamily="18" charset="0"/>
              </a:rPr>
              <a:t> sau ca  o </a:t>
            </a:r>
            <a:r>
              <a:rPr lang="ro-RO" sz="2800" b="1" i="1" u="sng" dirty="0">
                <a:solidFill>
                  <a:schemeClr val="tx1"/>
                </a:solidFill>
                <a:latin typeface="Times New Roman" pitchFamily="18" charset="0"/>
                <a:cs typeface="Times New Roman" pitchFamily="18" charset="0"/>
              </a:rPr>
              <a:t>colecţie de</a:t>
            </a:r>
            <a:r>
              <a:rPr lang="ro-RO" sz="2800" b="1" u="sng" dirty="0">
                <a:solidFill>
                  <a:schemeClr val="tx1"/>
                </a:solidFill>
                <a:latin typeface="Times New Roman" pitchFamily="18" charset="0"/>
                <a:cs typeface="Times New Roman" pitchFamily="18" charset="0"/>
              </a:rPr>
              <a:t> </a:t>
            </a:r>
            <a:r>
              <a:rPr lang="ro-RO" sz="2800" b="1" i="1" u="sng" dirty="0">
                <a:solidFill>
                  <a:schemeClr val="tx1"/>
                </a:solidFill>
                <a:latin typeface="Times New Roman" pitchFamily="18" charset="0"/>
                <a:cs typeface="Times New Roman" pitchFamily="18" charset="0"/>
              </a:rPr>
              <a:t>cadre</a:t>
            </a:r>
            <a:r>
              <a:rPr lang="ro-RO" sz="2800" b="1" i="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cel din urmă caz (</a:t>
            </a:r>
            <a:r>
              <a:rPr lang="ro-RO" sz="2800" b="1" i="1" dirty="0">
                <a:solidFill>
                  <a:schemeClr val="tx1"/>
                </a:solidFill>
                <a:latin typeface="Times New Roman" pitchFamily="18" charset="0"/>
                <a:cs typeface="Times New Roman" pitchFamily="18" charset="0"/>
              </a:rPr>
              <a:t>colecţie de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cadre)</a:t>
            </a:r>
            <a:r>
              <a:rPr lang="ro-RO" sz="2800" b="1" dirty="0">
                <a:solidFill>
                  <a:schemeClr val="tx1"/>
                </a:solidFill>
                <a:latin typeface="Times New Roman" pitchFamily="18" charset="0"/>
                <a:cs typeface="Times New Roman" pitchFamily="18" charset="0"/>
              </a:rPr>
              <a:t>, fiecare cadru individual reprezintă colecţia atributelor şi a valorilor asociate cu un anumit nod.</a:t>
            </a:r>
          </a:p>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O diferenţiere exactă a acestor tipuri de reprezentări este greu de făcut. În general, termenul de </a:t>
            </a:r>
            <a:r>
              <a:rPr lang="ro-RO" sz="2800" b="1" u="sng" dirty="0">
                <a:solidFill>
                  <a:schemeClr val="tx1"/>
                </a:solidFill>
                <a:latin typeface="Times New Roman" pitchFamily="18" charset="0"/>
                <a:cs typeface="Times New Roman" pitchFamily="18" charset="0"/>
              </a:rPr>
              <a:t>sistem de cadre</a:t>
            </a:r>
            <a:r>
              <a:rPr lang="ro-RO" sz="2800" b="1" dirty="0">
                <a:solidFill>
                  <a:schemeClr val="tx1"/>
                </a:solidFill>
                <a:latin typeface="Times New Roman" pitchFamily="18" charset="0"/>
                <a:cs typeface="Times New Roman" pitchFamily="18" charset="0"/>
              </a:rPr>
              <a:t> implică existenţa unei mai mari structurări a </a:t>
            </a:r>
            <a:r>
              <a:rPr lang="ro-RO" sz="2800" b="1" u="sng" dirty="0">
                <a:solidFill>
                  <a:schemeClr val="tx1"/>
                </a:solidFill>
                <a:latin typeface="Times New Roman" pitchFamily="18" charset="0"/>
                <a:cs typeface="Times New Roman" pitchFamily="18" charset="0"/>
              </a:rPr>
              <a:t>atributelor</a:t>
            </a:r>
            <a:r>
              <a:rPr lang="ro-RO" sz="2800" b="1" dirty="0">
                <a:solidFill>
                  <a:schemeClr val="tx1"/>
                </a:solidFill>
                <a:latin typeface="Times New Roman" pitchFamily="18" charset="0"/>
                <a:cs typeface="Times New Roman" pitchFamily="18" charset="0"/>
              </a:rPr>
              <a:t> şi a </a:t>
            </a:r>
            <a:r>
              <a:rPr lang="ro-RO" sz="2800" b="1" u="sng" dirty="0">
                <a:solidFill>
                  <a:schemeClr val="tx1"/>
                </a:solidFill>
                <a:latin typeface="Times New Roman" pitchFamily="18" charset="0"/>
                <a:cs typeface="Times New Roman" pitchFamily="18" charset="0"/>
              </a:rPr>
              <a:t>mecanismelor de inferenţă</a:t>
            </a:r>
            <a:r>
              <a:rPr lang="ro-RO" sz="2800" b="1" dirty="0">
                <a:solidFill>
                  <a:schemeClr val="tx1"/>
                </a:solidFill>
                <a:latin typeface="Times New Roman" pitchFamily="18" charset="0"/>
                <a:cs typeface="Times New Roman" pitchFamily="18" charset="0"/>
              </a:rPr>
              <a:t> care le pot fi aplicate decât în cazul reţelelor semantice.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47608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sz="2800" b="1" u="sng" dirty="0">
                <a:solidFill>
                  <a:schemeClr val="tx1"/>
                </a:solidFill>
                <a:latin typeface="Times New Roman" pitchFamily="18" charset="0"/>
                <a:cs typeface="Times New Roman" pitchFamily="18" charset="0"/>
              </a:rPr>
              <a:t>Cunoştinţe inferenţiale</a:t>
            </a:r>
            <a:endParaRPr lang="en-US" sz="2800" b="1" u="sng" dirty="0">
              <a:solidFill>
                <a:schemeClr val="tx1"/>
              </a:solidFill>
              <a:latin typeface="Times New Roman" pitchFamily="18" charset="0"/>
              <a:cs typeface="Times New Roman" pitchFamily="18" charset="0"/>
            </a:endParaRPr>
          </a:p>
          <a:p>
            <a:pPr algn="just">
              <a:lnSpc>
                <a:spcPct val="120000"/>
              </a:lnSpc>
            </a:pP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a:cs typeface="Times New Roman"/>
              </a:rPr>
              <a:t>Puterea </a:t>
            </a:r>
            <a:r>
              <a:rPr lang="ro-RO" sz="2800" b="1" u="sng" dirty="0">
                <a:solidFill>
                  <a:schemeClr val="tx1"/>
                </a:solidFill>
                <a:latin typeface="Times New Roman"/>
                <a:cs typeface="Times New Roman"/>
              </a:rPr>
              <a:t>logicii tradiţionale</a:t>
            </a:r>
            <a:r>
              <a:rPr lang="ro-RO" sz="2800" b="1" dirty="0">
                <a:solidFill>
                  <a:schemeClr val="tx1"/>
                </a:solidFill>
                <a:latin typeface="Times New Roman"/>
                <a:cs typeface="Times New Roman"/>
              </a:rPr>
              <a:t> este adesea utilă pentru a se descrie toate </a:t>
            </a:r>
            <a:r>
              <a:rPr lang="ro-RO" sz="2800" b="1" dirty="0" err="1">
                <a:solidFill>
                  <a:schemeClr val="tx1"/>
                </a:solidFill>
                <a:latin typeface="Times New Roman"/>
                <a:cs typeface="Times New Roman"/>
              </a:rPr>
              <a:t>inferenţele</a:t>
            </a:r>
            <a:r>
              <a:rPr lang="ro-RO" sz="2800" b="1" dirty="0">
                <a:solidFill>
                  <a:schemeClr val="tx1"/>
                </a:solidFill>
                <a:latin typeface="Times New Roman"/>
                <a:cs typeface="Times New Roman"/>
              </a:rPr>
              <a:t> necesare.</a:t>
            </a:r>
            <a:endParaRPr lang="en-US" sz="2800" dirty="0">
              <a:solidFill>
                <a:schemeClr val="tx1"/>
              </a:solidFill>
              <a:latin typeface="Times New Roman"/>
              <a:cs typeface="Times New Roman"/>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Astfel de cunoştinţe nu sunt utile decât în prezenţa unei </a:t>
            </a:r>
            <a:r>
              <a:rPr lang="ro-RO" sz="2800" b="1" u="sng" dirty="0">
                <a:solidFill>
                  <a:schemeClr val="tx1"/>
                </a:solidFill>
                <a:latin typeface="Times New Roman" pitchFamily="18" charset="0"/>
                <a:cs typeface="Times New Roman" pitchFamily="18" charset="0"/>
              </a:rPr>
              <a:t>proceduri de inferenţă</a:t>
            </a:r>
            <a:r>
              <a:rPr lang="ro-RO" sz="2800" b="1" dirty="0">
                <a:solidFill>
                  <a:schemeClr val="tx1"/>
                </a:solidFill>
                <a:latin typeface="Times New Roman" pitchFamily="18" charset="0"/>
                <a:cs typeface="Times New Roman" pitchFamily="18" charset="0"/>
              </a:rPr>
              <a:t> care să le poată exploata.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Există multe asemenea proceduri, dintre care unele fac raţionamente de tipul </a:t>
            </a:r>
            <a:r>
              <a:rPr lang="en-US" sz="2800" b="1" dirty="0">
                <a:solidFill>
                  <a:schemeClr val="tx1"/>
                </a:solidFill>
                <a:latin typeface="Times New Roman" pitchFamily="18" charset="0"/>
                <a:cs typeface="Times New Roman" pitchFamily="18" charset="0"/>
              </a:rPr>
              <a:t>“</a:t>
            </a:r>
            <a:r>
              <a:rPr lang="en-US" sz="2800" b="1" i="1" u="sng" dirty="0" err="1">
                <a:solidFill>
                  <a:schemeClr val="tx1"/>
                </a:solidFill>
                <a:latin typeface="Times New Roman" pitchFamily="18" charset="0"/>
                <a:cs typeface="Times New Roman" pitchFamily="18" charset="0"/>
              </a:rPr>
              <a:t>înainte</a:t>
            </a:r>
            <a:r>
              <a:rPr lang="ro-RO" sz="2800" b="1" dirty="0">
                <a:solidFill>
                  <a:schemeClr val="tx1"/>
                </a:solidFill>
                <a:latin typeface="Times New Roman" pitchFamily="18" charset="0"/>
                <a:cs typeface="Times New Roman" pitchFamily="18" charset="0"/>
              </a:rPr>
              <a:t>”, de la fapte date către concluzii, iar altele raţionează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înapoi</a:t>
            </a:r>
            <a:r>
              <a:rPr lang="ro-RO" sz="2800" b="1" dirty="0">
                <a:solidFill>
                  <a:schemeClr val="tx1"/>
                </a:solidFill>
                <a:latin typeface="Times New Roman" pitchFamily="18" charset="0"/>
                <a:cs typeface="Times New Roman" pitchFamily="18" charset="0"/>
              </a:rPr>
              <a:t>”, de la concluziile dorite la faptele date. Una dintre procedurile cele mai folosite de acest tip este </a:t>
            </a:r>
            <a:r>
              <a:rPr lang="ro-RO" sz="2800" b="1" i="1" u="sng" dirty="0">
                <a:solidFill>
                  <a:schemeClr val="tx1"/>
                </a:solidFill>
                <a:latin typeface="Times New Roman" pitchFamily="18" charset="0"/>
                <a:cs typeface="Times New Roman" pitchFamily="18" charset="0"/>
              </a:rPr>
              <a:t>rezoluţia</a:t>
            </a:r>
            <a:r>
              <a:rPr lang="ro-RO" sz="2800" b="1" dirty="0">
                <a:solidFill>
                  <a:schemeClr val="tx1"/>
                </a:solidFill>
                <a:latin typeface="Times New Roman" pitchFamily="18" charset="0"/>
                <a:cs typeface="Times New Roman" pitchFamily="18" charset="0"/>
              </a:rPr>
              <a:t>, care foloseşte strategia contradicţiei.</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În general, </a:t>
            </a: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furnizează o structură puternică în cadrul căreia sunt descrise </a:t>
            </a:r>
            <a:r>
              <a:rPr lang="ro-RO" sz="2800" b="1" u="sng" dirty="0">
                <a:solidFill>
                  <a:schemeClr val="tx1"/>
                </a:solidFill>
                <a:latin typeface="Times New Roman" pitchFamily="18" charset="0"/>
                <a:cs typeface="Times New Roman" pitchFamily="18" charset="0"/>
              </a:rPr>
              <a:t>legăturile dintre valori</a:t>
            </a:r>
            <a:r>
              <a:rPr lang="ro-RO" sz="2800" b="1" dirty="0">
                <a:solidFill>
                  <a:schemeClr val="tx1"/>
                </a:solidFill>
                <a:latin typeface="Times New Roman" pitchFamily="18" charset="0"/>
                <a:cs typeface="Times New Roman" pitchFamily="18" charset="0"/>
              </a:rPr>
              <a:t>. Ea se </a:t>
            </a:r>
            <a:r>
              <a:rPr lang="ro-RO" sz="2800" b="1" u="sng" dirty="0">
                <a:solidFill>
                  <a:schemeClr val="tx1"/>
                </a:solidFill>
                <a:latin typeface="Times New Roman" pitchFamily="18" charset="0"/>
                <a:cs typeface="Times New Roman" pitchFamily="18" charset="0"/>
              </a:rPr>
              <a:t>combină</a:t>
            </a:r>
            <a:r>
              <a:rPr lang="ro-RO" sz="2800" b="1" dirty="0">
                <a:solidFill>
                  <a:schemeClr val="tx1"/>
                </a:solidFill>
                <a:latin typeface="Times New Roman" pitchFamily="18" charset="0"/>
                <a:cs typeface="Times New Roman" pitchFamily="18" charset="0"/>
              </a:rPr>
              <a:t> adesea cu un alt limbaj puternic de descriere, cum ar fi o </a:t>
            </a:r>
            <a:r>
              <a:rPr lang="ro-RO" sz="2800" b="1" u="sng" dirty="0">
                <a:solidFill>
                  <a:schemeClr val="tx1"/>
                </a:solidFill>
                <a:latin typeface="Times New Roman" pitchFamily="18" charset="0"/>
                <a:cs typeface="Times New Roman" pitchFamily="18" charset="0"/>
              </a:rPr>
              <a:t>ierarhie de tip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89390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400" b="1" u="sng" dirty="0">
                <a:solidFill>
                  <a:schemeClr val="tx1"/>
                </a:solidFill>
                <a:latin typeface="Times New Roman" pitchFamily="18" charset="0"/>
                <a:cs typeface="Times New Roman" pitchFamily="18" charset="0"/>
              </a:rPr>
              <a:t>Cunoştinţe procedurale</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Reprezentarea cunoştinţelor descrisă până în prezent s-a concentrat asupra </a:t>
            </a:r>
            <a:r>
              <a:rPr lang="ro-RO" sz="2400" b="1" u="sng" dirty="0">
                <a:solidFill>
                  <a:schemeClr val="tx1"/>
                </a:solidFill>
                <a:latin typeface="Times New Roman" pitchFamily="18" charset="0"/>
                <a:cs typeface="Times New Roman" pitchFamily="18" charset="0"/>
              </a:rPr>
              <a:t>faptelor statice</a:t>
            </a:r>
            <a:r>
              <a:rPr lang="ro-RO" sz="2400" b="1" dirty="0">
                <a:solidFill>
                  <a:schemeClr val="tx1"/>
                </a:solidFill>
                <a:latin typeface="Times New Roman" pitchFamily="18" charset="0"/>
                <a:cs typeface="Times New Roman" pitchFamily="18" charset="0"/>
              </a:rPr>
              <a:t>, </a:t>
            </a:r>
            <a:r>
              <a:rPr lang="ro-RO" sz="2400" b="1" u="sng" dirty="0">
                <a:solidFill>
                  <a:schemeClr val="tx1"/>
                </a:solidFill>
                <a:latin typeface="Times New Roman" pitchFamily="18" charset="0"/>
                <a:cs typeface="Times New Roman" pitchFamily="18" charset="0"/>
              </a:rPr>
              <a:t>declarative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alt tip de cunoştinţe extrem de utile sunt </a:t>
            </a:r>
            <a:r>
              <a:rPr lang="ro-RO" sz="2400" b="1" i="1" u="sng" dirty="0">
                <a:solidFill>
                  <a:schemeClr val="tx1"/>
                </a:solidFill>
                <a:latin typeface="Times New Roman" pitchFamily="18" charset="0"/>
                <a:cs typeface="Times New Roman" pitchFamily="18" charset="0"/>
              </a:rPr>
              <a:t>cunoştinţele procedurale sau operaţionale</a:t>
            </a:r>
            <a:r>
              <a:rPr lang="ro-RO" sz="2400" b="1" dirty="0">
                <a:solidFill>
                  <a:schemeClr val="tx1"/>
                </a:solidFill>
                <a:latin typeface="Times New Roman" pitchFamily="18" charset="0"/>
                <a:cs typeface="Times New Roman" pitchFamily="18" charset="0"/>
              </a:rPr>
              <a:t>, care specifică </a:t>
            </a:r>
            <a:r>
              <a:rPr lang="ro-RO" sz="2400" b="1" u="sng" dirty="0">
                <a:solidFill>
                  <a:schemeClr val="tx1"/>
                </a:solidFill>
                <a:latin typeface="Times New Roman" pitchFamily="18" charset="0"/>
                <a:cs typeface="Times New Roman" pitchFamily="18" charset="0"/>
              </a:rPr>
              <a:t>ce</a:t>
            </a:r>
            <a:r>
              <a:rPr lang="ro-RO" sz="2400" b="1" dirty="0">
                <a:solidFill>
                  <a:schemeClr val="tx1"/>
                </a:solidFill>
                <a:latin typeface="Times New Roman" pitchFamily="18" charset="0"/>
                <a:cs typeface="Times New Roman" pitchFamily="18" charset="0"/>
              </a:rPr>
              <a:t> anume trebuie făcut şi </a:t>
            </a:r>
            <a:r>
              <a:rPr lang="ro-RO" sz="2400" b="1" u="sng" dirty="0">
                <a:solidFill>
                  <a:schemeClr val="tx1"/>
                </a:solidFill>
                <a:latin typeface="Times New Roman" pitchFamily="18" charset="0"/>
                <a:cs typeface="Times New Roman" pitchFamily="18" charset="0"/>
              </a:rPr>
              <a:t>când</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Cea mai simplă modalitate de reprezentare a cunoştinţelor procedurale este cea sub formă de </a:t>
            </a:r>
            <a:r>
              <a:rPr lang="ro-RO" sz="2400" b="1" u="sng" dirty="0">
                <a:solidFill>
                  <a:schemeClr val="tx1"/>
                </a:solidFill>
                <a:latin typeface="Times New Roman" pitchFamily="18" charset="0"/>
                <a:cs typeface="Times New Roman" pitchFamily="18" charset="0"/>
              </a:rPr>
              <a:t>cod</a:t>
            </a:r>
            <a:r>
              <a:rPr lang="ro-RO" sz="2400" b="1" dirty="0">
                <a:solidFill>
                  <a:schemeClr val="tx1"/>
                </a:solidFill>
                <a:latin typeface="Times New Roman" pitchFamily="18" charset="0"/>
                <a:cs typeface="Times New Roman" pitchFamily="18" charset="0"/>
              </a:rPr>
              <a:t>, într-un anumit limbaj de programare.</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În acest caz, maşina foloseşte </a:t>
            </a:r>
            <a:r>
              <a:rPr lang="ro-RO" sz="2400" b="1" u="sng" dirty="0">
                <a:solidFill>
                  <a:schemeClr val="tx1"/>
                </a:solidFill>
                <a:latin typeface="Times New Roman" pitchFamily="18" charset="0"/>
                <a:cs typeface="Times New Roman" pitchFamily="18" charset="0"/>
              </a:rPr>
              <a:t>cunoştinţele</a:t>
            </a:r>
            <a:r>
              <a:rPr lang="ro-RO" sz="2400" b="1" dirty="0">
                <a:solidFill>
                  <a:schemeClr val="tx1"/>
                </a:solidFill>
                <a:latin typeface="Times New Roman" pitchFamily="18" charset="0"/>
                <a:cs typeface="Times New Roman" pitchFamily="18" charset="0"/>
              </a:rPr>
              <a:t> atunci când execută </a:t>
            </a:r>
            <a:r>
              <a:rPr lang="ro-RO" sz="2400" b="1" u="sng" dirty="0">
                <a:solidFill>
                  <a:schemeClr val="tx1"/>
                </a:solidFill>
                <a:latin typeface="Times New Roman" pitchFamily="18" charset="0"/>
                <a:cs typeface="Times New Roman" pitchFamily="18" charset="0"/>
              </a:rPr>
              <a:t>codul</a:t>
            </a:r>
            <a:r>
              <a:rPr lang="ro-RO" sz="2400" b="1" dirty="0">
                <a:solidFill>
                  <a:schemeClr val="tx1"/>
                </a:solidFill>
                <a:latin typeface="Times New Roman" pitchFamily="18" charset="0"/>
                <a:cs typeface="Times New Roman" pitchFamily="18" charset="0"/>
              </a:rPr>
              <a:t> pentru a efectua o anumită sarcină.</a:t>
            </a:r>
            <a:endParaRPr lang="en-US" sz="2400" dirty="0">
              <a:solidFill>
                <a:schemeClr val="tx1"/>
              </a:solidFill>
              <a:latin typeface="Times New Roman" pitchFamily="18" charset="0"/>
              <a:cs typeface="Times New Roman" pitchFamily="18" charset="0"/>
            </a:endParaRPr>
          </a:p>
          <a:p>
            <a:pPr marL="449263"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Acest mod de reprezentare a cunoştinţelor procedurale nu este însă cel mai fericit din punctul de vedere al </a:t>
            </a:r>
            <a:r>
              <a:rPr lang="ro-RO" sz="2400" b="1" u="sng" dirty="0">
                <a:solidFill>
                  <a:schemeClr val="tx1"/>
                </a:solidFill>
                <a:latin typeface="Times New Roman" pitchFamily="18" charset="0"/>
                <a:cs typeface="Times New Roman" pitchFamily="18" charset="0"/>
              </a:rPr>
              <a:t>adecvării inferenţiale</a:t>
            </a:r>
            <a:r>
              <a:rPr lang="ro-RO" sz="2400" b="1" dirty="0">
                <a:solidFill>
                  <a:schemeClr val="tx1"/>
                </a:solidFill>
                <a:latin typeface="Times New Roman" pitchFamily="18" charset="0"/>
                <a:cs typeface="Times New Roman" pitchFamily="18" charset="0"/>
              </a:rPr>
              <a:t>, precum şi al </a:t>
            </a:r>
            <a:r>
              <a:rPr lang="ro-RO" sz="2400" b="1" u="sng" dirty="0">
                <a:solidFill>
                  <a:schemeClr val="tx1"/>
                </a:solidFill>
                <a:latin typeface="Times New Roman" pitchFamily="18" charset="0"/>
                <a:cs typeface="Times New Roman" pitchFamily="18" charset="0"/>
              </a:rPr>
              <a:t>eficienţei în achiziţie</a:t>
            </a:r>
            <a:r>
              <a:rPr lang="ro-RO" sz="24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68845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CF56973E0EEC408CAD847378223082" ma:contentTypeVersion="8" ma:contentTypeDescription="Create a new document." ma:contentTypeScope="" ma:versionID="62769338aab45ebfc46cf42bc5ab2c0f">
  <xsd:schema xmlns:xsd="http://www.w3.org/2001/XMLSchema" xmlns:xs="http://www.w3.org/2001/XMLSchema" xmlns:p="http://schemas.microsoft.com/office/2006/metadata/properties" xmlns:ns2="193b0210-761b-4e09-bc6b-41b516b7d0d6" targetNamespace="http://schemas.microsoft.com/office/2006/metadata/properties" ma:root="true" ma:fieldsID="00c68bd2a4260490d92d7b50e534abbb" ns2:_="">
    <xsd:import namespace="193b0210-761b-4e09-bc6b-41b516b7d0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3b0210-761b-4e09-bc6b-41b516b7d0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4F13A6-2C32-4EAD-97E3-34AFFC225B5D}">
  <ds:schemaRefs>
    <ds:schemaRef ds:uri="http://schemas.microsoft.com/sharepoint/v3/contenttype/forms"/>
  </ds:schemaRefs>
</ds:datastoreItem>
</file>

<file path=customXml/itemProps2.xml><?xml version="1.0" encoding="utf-8"?>
<ds:datastoreItem xmlns:ds="http://schemas.openxmlformats.org/officeDocument/2006/customXml" ds:itemID="{85CFA996-8567-483D-9008-DD4343BEC6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3b0210-761b-4e09-bc6b-41b516b7d0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262363-45AE-4D0C-BC51-4B040683C0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Austin</Template>
  <TotalTime>1170</TotalTime>
  <Words>883</Words>
  <Application>Microsoft Office PowerPoint</Application>
  <PresentationFormat>On-screen Show (4:3)</PresentationFormat>
  <Paragraphs>115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FLORENTINA HRISTEA</cp:lastModifiedBy>
  <cp:revision>226</cp:revision>
  <cp:lastPrinted>2021-03-04T16:39:35Z</cp:lastPrinted>
  <dcterms:created xsi:type="dcterms:W3CDTF">2021-02-04T13:39:53Z</dcterms:created>
  <dcterms:modified xsi:type="dcterms:W3CDTF">2024-03-23T07:04:54Z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0x0101008CCF56973E0EEC408CAD847378223082</vt:lpwstr>
  </property>
</Properties>
</file>