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5143500" cx="9144000"/>
  <p:notesSz cx="6858000" cy="9144000"/>
  <p:embeddedFontLst>
    <p:embeddedFont>
      <p:font typeface="Robot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Robot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Roboto-bold.fntdata"/><Relationship Id="rId23" Type="http://schemas.openxmlformats.org/officeDocument/2006/relationships/slide" Target="slides/slide18.xml"/><Relationship Id="rId67" Type="http://schemas.openxmlformats.org/officeDocument/2006/relationships/font" Target="fonts/Roboto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6c5dbb4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6c5dbb4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67c1de03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67c1de03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6c5dbb4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6c5dbb4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67c1de03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67c1de03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67c1de03d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67c1de03d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67c1de03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67c1de03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67c1de03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67c1de03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67c1de03d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67c1de03d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67c1de03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67c1de03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67c1de03d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67c1de03d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67c1de03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67c1de03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67c1de03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967c1de03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67c1de03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67c1de03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67c1de03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967c1de03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67c1de03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67c1de03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67c1de03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967c1de03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67c1de03d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967c1de03d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67c1de03d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967c1de03d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967c1de03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967c1de03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67c1de03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67c1de03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67c1de03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67c1de03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67c1de03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67c1de03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967c1de03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967c1de03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67c1de03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967c1de03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67c1de03d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967c1de03d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967c1de03d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967c1de03d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67c1de03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967c1de03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967c1de03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967c1de03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67c1de03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967c1de03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967c1de03d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967c1de03d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967c1de03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967c1de03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967c1de03d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967c1de03d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67c1de03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67c1de03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967c1de03d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967c1de03d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967c1de03d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967c1de03d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967c1de03d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967c1de03d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967c1de03d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967c1de03d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967c1de03d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967c1de03d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967c1de03d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967c1de03d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967c1de03d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967c1de03d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967c1de03d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967c1de03d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967c1de03d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967c1de03d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967c1de03d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967c1de03d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67c1de0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67c1de0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967c1de03d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967c1de03d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967c1de03d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967c1de03d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967c1de03d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967c1de03d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967c1de03d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967c1de03d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67c1de03d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67c1de03d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967c1de03d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967c1de03d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967c1de03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967c1de03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967c1de03d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967c1de03d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967c1de03d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967c1de03d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967c1de03d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967c1de03d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67c1de03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67c1de03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967c1de03d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967c1de03d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967c1de03d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967c1de03d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67c1de03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67c1de03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67c1de03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67c1de03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67c1de03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67c1de03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5" Type="http://schemas.openxmlformats.org/officeDocument/2006/relationships/image" Target="../media/image7.png"/><Relationship Id="rId6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tnet.microsoft.com/en-us/download/dotnet/7.0" TargetMode="External"/><Relationship Id="rId4" Type="http://schemas.openxmlformats.org/officeDocument/2006/relationships/hyperlink" Target="https://visualstudio.microsoft.com/vs/community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DAW</a:t>
            </a:r>
            <a:endParaRPr sz="6000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925" y="4622575"/>
            <a:ext cx="1454825" cy="4232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598100" y="4259575"/>
            <a:ext cx="32439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mihaela.tudor@softbinator.com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Alta metoda de adaugare a unei clase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Introducere in c#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017800"/>
            <a:ext cx="7379700" cy="32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Pentru a rula </a:t>
            </a:r>
            <a:r>
              <a:rPr lang="en-GB"/>
              <a:t>aplicația</a:t>
            </a:r>
            <a:r>
              <a:rPr lang="en-GB"/>
              <a:t> apasam butonul: 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00" y="1586883"/>
            <a:ext cx="5353949" cy="19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Rebuild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Clean app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Introducere in c#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017800"/>
            <a:ext cx="7379700" cy="32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Apoi un terminal cu mesajele adaugate de noi se deschide:</a:t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87" y="1859651"/>
            <a:ext cx="8306625" cy="24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Introducere in c#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229875"/>
            <a:ext cx="85206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Cateva notiuni: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Ce este un </a:t>
            </a:r>
            <a:r>
              <a:rPr b="1" lang="en-GB"/>
              <a:t>namespace</a:t>
            </a:r>
            <a:r>
              <a:rPr lang="en-GB"/>
              <a:t>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 container (o grupare) ce cuprinde mai multe clase care au un scop (context) comun; nu au nici un fel de functionalitate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Ce este o </a:t>
            </a:r>
            <a:r>
              <a:rPr b="1" lang="en-GB"/>
              <a:t>solutie</a:t>
            </a:r>
            <a:r>
              <a:rPr lang="en-GB"/>
              <a:t>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 container ce cuprinde toate proiectele; este creata automat atunci cand selectam un console app, web api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Cum facem </a:t>
            </a:r>
            <a:r>
              <a:rPr b="1" lang="en-GB"/>
              <a:t>debug</a:t>
            </a:r>
            <a:r>
              <a:rPr lang="en-GB"/>
              <a:t>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 sa adaugam un breakpoint  apasam tasta </a:t>
            </a:r>
            <a:r>
              <a:rPr b="1" lang="en-GB"/>
              <a:t>f9</a:t>
            </a:r>
            <a:r>
              <a:rPr lang="en-GB"/>
              <a:t> pe linia pe care dorim sa se opreasca  executia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Pentru a sari la urmatoare linie dar care nu are breakpoint apasam </a:t>
            </a:r>
            <a:r>
              <a:rPr b="1" lang="en-GB"/>
              <a:t>f10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Pentru a intra intr-o metoda apasam </a:t>
            </a:r>
            <a:r>
              <a:rPr b="1" lang="en-GB"/>
              <a:t>f11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Pentru a sari la urmatorul breakpoint apasam </a:t>
            </a:r>
            <a:r>
              <a:rPr b="1" lang="en-GB"/>
              <a:t>f5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Aplicatia trebuie sa ruleze pentru a face debug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Introducere in c#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017800"/>
            <a:ext cx="7379700" cy="32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Crearea de obiecte </a:t>
            </a:r>
            <a:r>
              <a:rPr lang="en-GB"/>
              <a:t>fără</a:t>
            </a:r>
            <a:r>
              <a:rPr lang="en-GB"/>
              <a:t> o clasa </a:t>
            </a:r>
            <a:r>
              <a:rPr lang="en-GB"/>
              <a:t>definită</a:t>
            </a:r>
            <a:r>
              <a:rPr lang="en-GB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25" y="1668125"/>
            <a:ext cx="7631675" cy="14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Introducere in c#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017800"/>
            <a:ext cx="8007300" cy="26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825"/>
              <a:t>Tipuri de date:</a:t>
            </a:r>
            <a:endParaRPr sz="1825"/>
          </a:p>
          <a:p>
            <a:pPr indent="-3444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25"/>
              <a:buChar char="●"/>
            </a:pPr>
            <a:r>
              <a:rPr lang="en-GB" sz="1825"/>
              <a:t>Value Types: </a:t>
            </a:r>
            <a:endParaRPr sz="1825"/>
          </a:p>
          <a:p>
            <a:pPr indent="-3286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5"/>
              <a:buChar char="○"/>
            </a:pPr>
            <a:r>
              <a:rPr lang="en-GB" sz="1575"/>
              <a:t>Short</a:t>
            </a:r>
            <a:endParaRPr sz="1575"/>
          </a:p>
          <a:p>
            <a:pPr indent="-3286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5"/>
              <a:buChar char="○"/>
            </a:pPr>
            <a:r>
              <a:rPr lang="en-GB" sz="1575"/>
              <a:t>Int</a:t>
            </a:r>
            <a:endParaRPr sz="1575"/>
          </a:p>
          <a:p>
            <a:pPr indent="-3286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5"/>
              <a:buChar char="○"/>
            </a:pPr>
            <a:r>
              <a:rPr lang="en-GB" sz="1575"/>
              <a:t>Long</a:t>
            </a:r>
            <a:endParaRPr sz="1575"/>
          </a:p>
          <a:p>
            <a:pPr indent="-3286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5"/>
              <a:buChar char="○"/>
            </a:pPr>
            <a:r>
              <a:rPr lang="en-GB" sz="1575"/>
              <a:t>Char</a:t>
            </a:r>
            <a:endParaRPr sz="1575"/>
          </a:p>
          <a:p>
            <a:pPr indent="-3286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5"/>
              <a:buChar char="○"/>
            </a:pPr>
            <a:r>
              <a:rPr lang="en-GB" sz="1575"/>
              <a:t>Float </a:t>
            </a:r>
            <a:endParaRPr sz="1575"/>
          </a:p>
          <a:p>
            <a:pPr indent="-3286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5"/>
              <a:buChar char="○"/>
            </a:pPr>
            <a:r>
              <a:rPr lang="en-GB" sz="1575"/>
              <a:t>Double</a:t>
            </a:r>
            <a:endParaRPr sz="1575"/>
          </a:p>
          <a:p>
            <a:pPr indent="-3286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5"/>
              <a:buChar char="○"/>
            </a:pPr>
            <a:r>
              <a:rPr lang="en-GB" sz="1575"/>
              <a:t>b</a:t>
            </a:r>
            <a:r>
              <a:rPr lang="en-GB" sz="1575"/>
              <a:t>ool</a:t>
            </a:r>
            <a:endParaRPr sz="1575"/>
          </a:p>
          <a:p>
            <a:pPr indent="-3286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5"/>
              <a:buChar char="○"/>
            </a:pPr>
            <a:r>
              <a:rPr lang="en-GB" sz="1575"/>
              <a:t>Enum</a:t>
            </a:r>
            <a:endParaRPr sz="1575"/>
          </a:p>
          <a:p>
            <a:pPr indent="-3286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5"/>
              <a:buChar char="○"/>
            </a:pPr>
            <a:r>
              <a:rPr lang="en-GB" sz="1575"/>
              <a:t>Struct</a:t>
            </a:r>
            <a:endParaRPr sz="1575"/>
          </a:p>
          <a:p>
            <a:pPr indent="-3286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5"/>
              <a:buChar char="○"/>
            </a:pPr>
            <a:r>
              <a:rPr lang="en-GB" sz="1575"/>
              <a:t>Tuple</a:t>
            </a:r>
            <a:endParaRPr sz="15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825"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575" y="1953238"/>
            <a:ext cx="26384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575" y="2655225"/>
            <a:ext cx="1350784" cy="1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5550" y="1959072"/>
            <a:ext cx="3162025" cy="191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5550" y="3871825"/>
            <a:ext cx="66484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Introducere in c#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017800"/>
            <a:ext cx="8007300" cy="26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825"/>
              <a:t>Tipuri de date:</a:t>
            </a:r>
            <a:endParaRPr sz="1825"/>
          </a:p>
          <a:p>
            <a:pPr indent="-3444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25"/>
              <a:buChar char="●"/>
            </a:pPr>
            <a:r>
              <a:rPr lang="en-GB" sz="1825"/>
              <a:t>GUID - Globally unique identifier; </a:t>
            </a:r>
            <a:r>
              <a:rPr lang="en-GB" sz="1825"/>
              <a:t>Îl</a:t>
            </a:r>
            <a:r>
              <a:rPr lang="en-GB" sz="1825"/>
              <a:t> vom folosi pentru id-urile </a:t>
            </a:r>
            <a:r>
              <a:rPr lang="en-GB" sz="1825"/>
              <a:t>entităților</a:t>
            </a:r>
            <a:r>
              <a:rPr lang="en-GB" sz="1825"/>
              <a:t> noastre;  este un string de 128 biti format din numere </a:t>
            </a:r>
            <a:r>
              <a:rPr lang="en-GB" sz="1825"/>
              <a:t>și</a:t>
            </a:r>
            <a:r>
              <a:rPr lang="en-GB" sz="1825"/>
              <a:t> litere de forma: </a:t>
            </a:r>
            <a:r>
              <a:rPr lang="en-GB" sz="13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XXXXXXXX-XXXX-XXXX-XXXX-XXXXXXXXXXXX</a:t>
            </a:r>
            <a:endParaRPr sz="15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825"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63" y="2676038"/>
            <a:ext cx="47910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Introducere in c#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017800"/>
            <a:ext cx="8007300" cy="26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825"/>
              <a:t>Tipuri de date:</a:t>
            </a:r>
            <a:endParaRPr sz="1825"/>
          </a:p>
          <a:p>
            <a:pPr indent="-3444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25"/>
              <a:buChar char="●"/>
            </a:pPr>
            <a:r>
              <a:rPr lang="en-GB" sz="1825"/>
              <a:t>Reference types:</a:t>
            </a:r>
            <a:endParaRPr sz="1825"/>
          </a:p>
          <a:p>
            <a:pPr indent="-34448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5"/>
              <a:buChar char="○"/>
            </a:pPr>
            <a:r>
              <a:rPr lang="en-GB" sz="1825"/>
              <a:t>Class</a:t>
            </a:r>
            <a:endParaRPr sz="1825"/>
          </a:p>
          <a:p>
            <a:pPr indent="-34448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5"/>
              <a:buChar char="○"/>
            </a:pPr>
            <a:r>
              <a:rPr lang="en-GB" sz="1825"/>
              <a:t>Interface</a:t>
            </a:r>
            <a:endParaRPr sz="1825"/>
          </a:p>
          <a:p>
            <a:pPr indent="-34448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5"/>
              <a:buChar char="○"/>
            </a:pPr>
            <a:r>
              <a:rPr lang="en-GB" sz="1825"/>
              <a:t>Array</a:t>
            </a:r>
            <a:endParaRPr sz="1825"/>
          </a:p>
          <a:p>
            <a:pPr indent="-34448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5"/>
              <a:buChar char="○"/>
            </a:pPr>
            <a:r>
              <a:rPr lang="en-GB" sz="1825"/>
              <a:t>Delegate</a:t>
            </a:r>
            <a:endParaRPr sz="18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825"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938" y="611650"/>
            <a:ext cx="37052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5675" y="2475463"/>
            <a:ext cx="34099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 vom folosi?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.NET 7: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https://dotnet.microsoft.com/en-us/download/dotnet/7.0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Visual Studio Community: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https://visualstudio.microsoft.com/vs/community/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SSMS: https://learn.microsoft.com/en-us/sql/ssms/download-sql-server-management-studio-ssms?view=sql-server-ver16#download-ssms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Angular 16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Node JS 20: https://nodejs.org/en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Introducere in c#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017800"/>
            <a:ext cx="8007300" cy="26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825"/>
              <a:t>Tipuri de date:</a:t>
            </a:r>
            <a:endParaRPr sz="1825"/>
          </a:p>
          <a:p>
            <a:pPr indent="-3444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25"/>
              <a:buChar char="●"/>
            </a:pPr>
            <a:r>
              <a:rPr lang="en-GB" sz="1825"/>
              <a:t>Dynamic - un tip static, nu se verifica tipul de date al obiectului. </a:t>
            </a:r>
            <a:endParaRPr sz="18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825"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50" y="2077063"/>
            <a:ext cx="49815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Introducere in c#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Parcurgerea unei liste: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59" y="1699050"/>
            <a:ext cx="4443000" cy="31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Introducere in c#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Asignarea unor valori </a:t>
            </a:r>
            <a:r>
              <a:rPr lang="en-GB"/>
              <a:t>în</a:t>
            </a:r>
            <a:r>
              <a:rPr lang="en-GB"/>
              <a:t> lista sau </a:t>
            </a:r>
            <a:r>
              <a:rPr lang="en-GB"/>
              <a:t>într-un</a:t>
            </a:r>
            <a:r>
              <a:rPr lang="en-GB"/>
              <a:t> obiect: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82" y="1633525"/>
            <a:ext cx="4574378" cy="29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550" y="1661750"/>
            <a:ext cx="4288450" cy="21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Introducere in c#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Functii, transmiterea obiectelor prin referinta, operatorul out.</a:t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75" y="1736125"/>
            <a:ext cx="30670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1700" y="1736113"/>
            <a:ext cx="29337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5400" y="1755163"/>
            <a:ext cx="29622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/>
        </p:nvSpPr>
        <p:spPr>
          <a:xfrm>
            <a:off x="226400" y="3455425"/>
            <a:ext cx="61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Diferente dintre operatorul out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și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ref: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cazul folosirii ref, argumentul trebuie mai intai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inițializat.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cazul operatorului out obiectul trebuie sa fie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neapărat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modificat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în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cadrul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funcției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Introducere in c#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 generice: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În</a:t>
            </a:r>
            <a:r>
              <a:rPr lang="en-GB"/>
              <a:t> locul tipului de Date “T” putem pune orice alt tip de date/clasa etc:</a:t>
            </a:r>
            <a:endParaRPr/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425" y="1229863"/>
            <a:ext cx="34290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588" y="3128325"/>
            <a:ext cx="34385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 ceva despre .NET</a:t>
            </a:r>
            <a:endParaRPr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311700" y="1229875"/>
            <a:ext cx="86031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Funcționează ca o aplicație de consola; motiv pentru care are un </a:t>
            </a:r>
            <a:r>
              <a:rPr lang="en-GB"/>
              <a:t>fișier</a:t>
            </a:r>
            <a:r>
              <a:rPr lang="en-GB"/>
              <a:t> </a:t>
            </a:r>
            <a:r>
              <a:rPr b="1" lang="en-GB"/>
              <a:t>Program.cs cu un simplu console.writeline()</a:t>
            </a:r>
            <a:r>
              <a:rPr lang="en-GB"/>
              <a:t>. Aceasta clasa o vom folosi in laborator pentru configurari; </a:t>
            </a:r>
            <a:r>
              <a:rPr lang="en-GB"/>
              <a:t>isi face treaba out-of-the-box, nu avem treaba cu ea. Se pot scrie in ea si metode simple, clase etc cum am făcut în primele laboratoare.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NET 7</a:t>
            </a:r>
            <a:r>
              <a:rPr lang="en-GB"/>
              <a:t>, fata de invechitul Framework, este mai lightweight, si portabil pe Linux / Mac. Asta datorită faptului ca toate dependintele (inclusiv cele din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librariile de Windows) au fost puse intr-un dll(librarie care contine cod), toate la un loc, si apoi acel dll spart in mai multe dll-uri mai mici. Astfel, aplicația vine din cutie cu minimul necesar pentru a rula, iar fiecare nevoie individuala se gaseste in alt dll, il alta librarie, pe care ti-o poti descarca cand e necesar. Astfel, apar </a:t>
            </a:r>
            <a:r>
              <a:rPr b="1" lang="en-GB"/>
              <a:t>NuGet-urile</a:t>
            </a:r>
            <a:r>
              <a:rPr lang="en-GB"/>
              <a:t>, si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NuGet Package Manager.</a:t>
            </a:r>
            <a:endParaRPr b="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 ceva despre .NET</a:t>
            </a:r>
            <a:endParaRPr/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270450" y="1017800"/>
            <a:ext cx="86031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NuGet = librarie (basically); continue mai multe DLL-uri (Dynamic Link Library),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care au și ele niște dependinte în spate, etc. Iar NuGet Package Manager este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sistemul prin care se gestionează librării în ecosistemul .NET; sort of npm (prin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NuGet Package Manager vom lua librarii pe care le vom adauga in Startup-ul 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care vorbeam mai sus). Pentru a accesa, avem in bara de sus Tools -&gt; NuGet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Package Manager.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/>
          </a:p>
        </p:txBody>
      </p:sp>
      <p:pic>
        <p:nvPicPr>
          <p:cNvPr id="278" name="Google Shape;2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738" y="2477413"/>
            <a:ext cx="53244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 ceva despre .NET</a:t>
            </a:r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270450" y="1017800"/>
            <a:ext cx="86031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/>
          </a:p>
        </p:txBody>
      </p:sp>
      <p:pic>
        <p:nvPicPr>
          <p:cNvPr id="285" name="Google Shape;2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Informatii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Toate detaliile despre notare, resurse etc le </a:t>
            </a:r>
            <a:r>
              <a:rPr lang="en-GB"/>
              <a:t>primiți</a:t>
            </a:r>
            <a:r>
              <a:rPr lang="en-GB"/>
              <a:t> pe discord.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 este o aplicatie web?</a:t>
            </a:r>
            <a:endParaRPr/>
          </a:p>
        </p:txBody>
      </p:sp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311700" y="1229875"/>
            <a:ext cx="4057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Este un program care </a:t>
            </a:r>
            <a:r>
              <a:rPr lang="en-GB"/>
              <a:t>rulează</a:t>
            </a:r>
            <a:r>
              <a:rPr lang="en-GB"/>
              <a:t> </a:t>
            </a:r>
            <a:r>
              <a:rPr lang="en-GB"/>
              <a:t>într-o</a:t>
            </a:r>
            <a:r>
              <a:rPr lang="en-GB"/>
              <a:t> arhitectura client - server folosind tehnologiile WWW.</a:t>
            </a:r>
            <a:endParaRPr/>
          </a:p>
        </p:txBody>
      </p:sp>
      <p:pic>
        <p:nvPicPr>
          <p:cNvPr id="292" name="Google Shape;29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6" y="1234213"/>
            <a:ext cx="4415474" cy="26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si aplicatiile noastre de toate zilele</a:t>
            </a:r>
            <a:endParaRPr/>
          </a:p>
        </p:txBody>
      </p:sp>
      <p:sp>
        <p:nvSpPr>
          <p:cNvPr id="298" name="Google Shape;298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pattern-ul de Model View Controller, popular mai peste tot într-o forma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sau alta (MVVM - model view-viewmodel; in aplicatii complexe, MVP – android, etc). Impartirea pe 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(model), cum sunt ele afisate (view) si logica lor de manipulare (controller) este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destul de intuitiva si aplicabila peste tot.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si aplicatiile noastre de toate zilele</a:t>
            </a:r>
            <a:endParaRPr/>
          </a:p>
        </p:txBody>
      </p:sp>
      <p:sp>
        <p:nvSpPr>
          <p:cNvPr id="304" name="Google Shape;304;p44"/>
          <p:cNvSpPr txBox="1"/>
          <p:nvPr>
            <p:ph idx="1" type="body"/>
          </p:nvPr>
        </p:nvSpPr>
        <p:spPr>
          <a:xfrm>
            <a:off x="311700" y="1229875"/>
            <a:ext cx="3264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Noi vom face o mica adaptare: cum vom folosi un client-server arhitecture, controller-ul va fi pe server, modelul pe amandoua (fiind „contractul” intre cele doua), iar view-ul pe client. Dar mai usor, tineti minte doar schema asta: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900" y="1608291"/>
            <a:ext cx="5567400" cy="3263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</a:t>
            </a:r>
            <a:r>
              <a:rPr lang="en-GB"/>
              <a:t>și</a:t>
            </a:r>
            <a:r>
              <a:rPr lang="en-GB"/>
              <a:t> </a:t>
            </a:r>
            <a:r>
              <a:rPr lang="en-GB"/>
              <a:t>aplicațiile</a:t>
            </a:r>
            <a:r>
              <a:rPr lang="en-GB"/>
              <a:t> noastre de toate zilele</a:t>
            </a:r>
            <a:endParaRPr/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Schema de mai sus o sa ne fie de folos mai tot laboratorul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Pare mai complicata decat este, va asigur.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Poveste / Teorie: In .NET MVC clasic, Controller-ul returna direct View-ul,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randat pe server </a:t>
            </a:r>
            <a:r>
              <a:rPr lang="en-GB"/>
              <a:t>în</a:t>
            </a:r>
            <a:r>
              <a:rPr lang="en-GB"/>
              <a:t> </a:t>
            </a:r>
            <a:r>
              <a:rPr lang="en-GB"/>
              <a:t>funcție</a:t>
            </a:r>
            <a:r>
              <a:rPr lang="en-GB"/>
              <a:t> de model-ul respectiv (returna un cod html care 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punea pe pagina de client).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si aplicatiile noastre de toate zilele</a:t>
            </a:r>
            <a:endParaRPr/>
          </a:p>
        </p:txBody>
      </p:sp>
      <p:sp>
        <p:nvSpPr>
          <p:cNvPr id="317" name="Google Shape;317;p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Cum, in a noastra utilizare, avem codul de client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separat de cel de server, aceasta abordare nu mai functioneaza, motiv pentru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care Controller-ul va returna direct Modelul, datele, sub format JSON; el 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avea rolul unui Web API.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Ce trebuie sa stiti despre ideea de API: este o interfata (din punctul de vedere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clientului) ce ofera un set de operatii catre alte programatori.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si aplicatiile noastre de toate zilele</a:t>
            </a:r>
            <a:endParaRPr/>
          </a:p>
        </p:txBody>
      </p:sp>
      <p:sp>
        <p:nvSpPr>
          <p:cNvPr id="323" name="Google Shape;323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Controllere noastre, vor avea un rol de Web API, pentru ca ele vor oferi anumite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operatii, de care partea de client se va folosi. Termenul pentru aceste operatii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cazul unui API Controller este de API endpoint. Endpoint, cu sensul de punct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 capat al unei comunicari (pentru client, este capatul de final unde poate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merge pentru date, pentru server, este capatul de inceput pentru a oferi date).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type="title"/>
          </p:nvPr>
        </p:nvSpPr>
        <p:spPr>
          <a:xfrm>
            <a:off x="311700" y="410000"/>
            <a:ext cx="21249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si aplicatiile noastre de toate zilele</a:t>
            </a:r>
            <a:endParaRPr/>
          </a:p>
        </p:txBody>
      </p:sp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254225" y="2871550"/>
            <a:ext cx="2475600" cy="17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Un exemplu ar fi chiar Controller-ul implicit pe care ni-l da Template-ul:</a:t>
            </a:r>
            <a:endParaRPr/>
          </a:p>
        </p:txBody>
      </p:sp>
      <p:pic>
        <p:nvPicPr>
          <p:cNvPr id="330" name="Google Shape;3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799" y="0"/>
            <a:ext cx="63582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si aplicatiile noastre de toate zilele</a:t>
            </a:r>
            <a:endParaRPr/>
          </a:p>
        </p:txBody>
      </p:sp>
      <p:sp>
        <p:nvSpPr>
          <p:cNvPr id="336" name="Google Shape;336;p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Acesta poate fi accesat din afara, și este calea de comunicare cu server-ul. Asa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 pot deschide căi de comunicare (date de endpoint-uri) din partea aplicației.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Pentru a test API-uri, recomand Postman. Cand rulăm proiectul, putem lua url-ul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din browser, il punem in postman, completam cu ruta catre endpoint-ul nostru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(/controller/actionName de obicei – actionName este dat in paranteze langa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verb-ul endpoint-ului, de ex HttpGet(„weatherForecast”) 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0"/>
          <p:cNvSpPr txBox="1"/>
          <p:nvPr>
            <p:ph type="title"/>
          </p:nvPr>
        </p:nvSpPr>
        <p:spPr>
          <a:xfrm>
            <a:off x="311700" y="410000"/>
            <a:ext cx="2597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si aplicatiile noastre de toate zilele</a:t>
            </a:r>
            <a:endParaRPr/>
          </a:p>
        </p:txBody>
      </p:sp>
      <p:sp>
        <p:nvSpPr>
          <p:cNvPr id="342" name="Google Shape;342;p50"/>
          <p:cNvSpPr txBox="1"/>
          <p:nvPr>
            <p:ph idx="1" type="body"/>
          </p:nvPr>
        </p:nvSpPr>
        <p:spPr>
          <a:xfrm>
            <a:off x="311700" y="2328175"/>
            <a:ext cx="23751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exemplu de request si response-ul venit din aplicatia noastra ar fi: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600" y="0"/>
            <a:ext cx="6152401" cy="392807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0"/>
          <p:cNvSpPr txBox="1"/>
          <p:nvPr/>
        </p:nvSpPr>
        <p:spPr>
          <a:xfrm>
            <a:off x="184725" y="3997575"/>
            <a:ext cx="800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Acesta poate fi accesat din afara, si este calea de comunicare cu serverul. Așa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se pot deschide căi de comunicare (date de endpoint-uri) din partea aplicație.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si aplicatiile noastre de toate zilele</a:t>
            </a:r>
            <a:endParaRPr/>
          </a:p>
        </p:txBody>
      </p:sp>
      <p:sp>
        <p:nvSpPr>
          <p:cNvPr id="350" name="Google Shape;350;p5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 ar mai fi de specificat: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● CRUD: Create, read, update, delete folosit pentru manipularea bazei de date. Similar, exista Http Verbs din arhitectura REST (Representational State Transfer); cele mai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populare sunt POST, GET, PUT, PATCH, DELETE, care s-ar traduce ca Create,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Read, Update, Partial update, Delete(surprise); fiecarui endpoint ii este atasat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un Verb, iar requestul din client va trebui sa corespunda.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Introducere in c#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Vom deschide visual studio dupa instalare si selectam create new project: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375" y="1814950"/>
            <a:ext cx="5663244" cy="29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si aplicatiile noastre de toate zilele</a:t>
            </a:r>
            <a:endParaRPr/>
          </a:p>
        </p:txBody>
      </p:sp>
      <p:sp>
        <p:nvSpPr>
          <p:cNvPr id="356" name="Google Shape;356;p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Atributul necesar creării unui endpoint de tipul get este [HttpGet]. În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interiorul sau se declara ruta acțiunii (endpointul).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A. Get simplu (fără “numele endpontului în atribut”; fara parametri):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88" y="3171300"/>
            <a:ext cx="36861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si aplicatiile noastre de toate zilele</a:t>
            </a:r>
            <a:endParaRPr/>
          </a:p>
        </p:txBody>
      </p:sp>
      <p:sp>
        <p:nvSpPr>
          <p:cNvPr id="363" name="Google Shape;363;p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B. Get cu parametri in rute: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Atunci cand se face un req aplicația redirectioneaza cererea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către endpointul/controllerul din link împreuna cu parametrii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transmiși.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si aplicatiile noastre de toate zilele</a:t>
            </a:r>
            <a:endParaRPr/>
          </a:p>
        </p:txBody>
      </p:sp>
      <p:sp>
        <p:nvSpPr>
          <p:cNvPr id="369" name="Google Shape;369;p54"/>
          <p:cNvSpPr txBox="1"/>
          <p:nvPr>
            <p:ph idx="1" type="body"/>
          </p:nvPr>
        </p:nvSpPr>
        <p:spPr>
          <a:xfrm>
            <a:off x="311700" y="1229875"/>
            <a:ext cx="8832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Pentru a trimite id ca parametru în link vom folosi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următoarele url-uri în postman: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❖ https://localhost:44367/api/students/1 (1 este id-ul)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❖ https://localhost:44367/api/students/withFilters/Ma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ria/23 (Maria este parametru name si 23 age)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❖ https://localhost:44367/api/students/fromRouteWit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hId/2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5"/>
          <p:cNvSpPr txBox="1"/>
          <p:nvPr>
            <p:ph type="title"/>
          </p:nvPr>
        </p:nvSpPr>
        <p:spPr>
          <a:xfrm>
            <a:off x="311700" y="410000"/>
            <a:ext cx="1956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si aplicatiile noastre de toate zilele</a:t>
            </a:r>
            <a:endParaRPr/>
          </a:p>
        </p:txBody>
      </p:sp>
      <p:sp>
        <p:nvSpPr>
          <p:cNvPr id="375" name="Google Shape;375;p55"/>
          <p:cNvSpPr txBox="1"/>
          <p:nvPr>
            <p:ph idx="1" type="body"/>
          </p:nvPr>
        </p:nvSpPr>
        <p:spPr>
          <a:xfrm>
            <a:off x="311700" y="2920550"/>
            <a:ext cx="1763100" cy="1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- [FromRoute] - Specifică parametrul ce va fi transmis in ruta</a:t>
            </a:r>
            <a:endParaRPr/>
          </a:p>
        </p:txBody>
      </p:sp>
      <p:pic>
        <p:nvPicPr>
          <p:cNvPr id="376" name="Google Shape;37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813" y="82838"/>
            <a:ext cx="6734175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si aplicatiile noastre de toate zilele</a:t>
            </a:r>
            <a:endParaRPr/>
          </a:p>
        </p:txBody>
      </p:sp>
      <p:sp>
        <p:nvSpPr>
          <p:cNvPr id="382" name="Google Shape;382;p56"/>
          <p:cNvSpPr txBox="1"/>
          <p:nvPr>
            <p:ph idx="1" type="body"/>
          </p:nvPr>
        </p:nvSpPr>
        <p:spPr>
          <a:xfrm>
            <a:off x="311700" y="1229875"/>
            <a:ext cx="8832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C. Get cu parametri Header: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Un Header (Http header) este un field din req sau răspunsul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primit în urma unui req în care se transmit date aditionale.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[FromHeader] - atributul anunța ca id-ul va fi transmis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header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si aplicatiile noastre de toate zilele</a:t>
            </a:r>
            <a:endParaRPr/>
          </a:p>
        </p:txBody>
      </p:sp>
      <p:sp>
        <p:nvSpPr>
          <p:cNvPr id="393" name="Google Shape;393;p58"/>
          <p:cNvSpPr txBox="1"/>
          <p:nvPr>
            <p:ph idx="1" type="body"/>
          </p:nvPr>
        </p:nvSpPr>
        <p:spPr>
          <a:xfrm>
            <a:off x="311700" y="1229875"/>
            <a:ext cx="8832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D. Get cu query params: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Un Query param reprezinta o informatie transmisa in url sub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forma: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api/controller/endpoint?title=Query_string&amp;action=edit.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[FromQuery] - atributul anunța ca id-ul va fi transmis 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query param.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75" y="1588050"/>
            <a:ext cx="56864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si aplicatiile noastre de toate zilele</a:t>
            </a:r>
            <a:endParaRPr/>
          </a:p>
        </p:txBody>
      </p:sp>
      <p:sp>
        <p:nvSpPr>
          <p:cNvPr id="404" name="Google Shape;404;p60"/>
          <p:cNvSpPr txBox="1"/>
          <p:nvPr>
            <p:ph idx="1" type="body"/>
          </p:nvPr>
        </p:nvSpPr>
        <p:spPr>
          <a:xfrm>
            <a:off x="311700" y="1229875"/>
            <a:ext cx="8832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POST: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Atributul necesar creării unui endpoint de tipul post este [HttpPost]. În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interiorul sau se declara ruta acțiunii (endpointul).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A. Post cu body: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Un body este un obiect din req în care se transmit date aditionale.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[FromBody] - atributul anunța ca datele vor fi transmise in body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si aplicatiile noastre de toate zilele</a:t>
            </a:r>
            <a:endParaRPr/>
          </a:p>
        </p:txBody>
      </p:sp>
      <p:sp>
        <p:nvSpPr>
          <p:cNvPr id="410" name="Google Shape;410;p61"/>
          <p:cNvSpPr txBox="1"/>
          <p:nvPr>
            <p:ph idx="1" type="body"/>
          </p:nvPr>
        </p:nvSpPr>
        <p:spPr>
          <a:xfrm>
            <a:off x="311700" y="1229875"/>
            <a:ext cx="8832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POST: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Atributul necesar creării unui endpoint de tipul post este [HttpPost]. În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interiorul sau se declara ruta acțiunii (endpointul).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A. Post cu body: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Un body este un obiect din req în care se transmit date aditionale.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[FromBody] - atributul anunța ca datele vor fi transmise in body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50" y="0"/>
            <a:ext cx="85911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Introducere in c#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017800"/>
            <a:ext cx="85206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Din lista din dreapta alegem template-ul pentru Console App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558" y="1540500"/>
            <a:ext cx="6445441" cy="34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si aplicatiile noastre de toate zilele</a:t>
            </a:r>
            <a:endParaRPr/>
          </a:p>
        </p:txBody>
      </p:sp>
      <p:sp>
        <p:nvSpPr>
          <p:cNvPr id="417" name="Google Shape;417;p62"/>
          <p:cNvSpPr txBox="1"/>
          <p:nvPr>
            <p:ph idx="1" type="body"/>
          </p:nvPr>
        </p:nvSpPr>
        <p:spPr>
          <a:xfrm>
            <a:off x="311700" y="1229875"/>
            <a:ext cx="8832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B. Post cu form: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Un form este un obiect din req în care se transmit date aditionale.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[FromForm] - atributul anunța ca datele vor fi transmise in body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si aplicatiile noastre de toate zilele</a:t>
            </a:r>
            <a:endParaRPr/>
          </a:p>
        </p:txBody>
      </p:sp>
      <p:pic>
        <p:nvPicPr>
          <p:cNvPr id="423" name="Google Shape;42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25"/>
            <a:ext cx="7672375" cy="563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si aplicatiile noastre de toate zilele</a:t>
            </a:r>
            <a:endParaRPr/>
          </a:p>
        </p:txBody>
      </p:sp>
      <p:sp>
        <p:nvSpPr>
          <p:cNvPr id="429" name="Google Shape;429;p64"/>
          <p:cNvSpPr txBox="1"/>
          <p:nvPr>
            <p:ph idx="1" type="body"/>
          </p:nvPr>
        </p:nvSpPr>
        <p:spPr>
          <a:xfrm>
            <a:off x="311700" y="1229875"/>
            <a:ext cx="8832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</a:t>
            </a:r>
            <a:r>
              <a:rPr lang="en-GB"/>
              <a:t>Put: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Atributul necesar creării unui endpoint de tipul put este [HttpPut]. În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interiorul sau se declara ruta acțiunii (endpointul).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Este folosit pentru update total.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394775"/>
            <a:ext cx="73914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si aplicatiile noastre de toate zilele</a:t>
            </a:r>
            <a:endParaRPr/>
          </a:p>
        </p:txBody>
      </p:sp>
      <p:sp>
        <p:nvSpPr>
          <p:cNvPr id="440" name="Google Shape;440;p66"/>
          <p:cNvSpPr txBox="1"/>
          <p:nvPr>
            <p:ph idx="1" type="body"/>
          </p:nvPr>
        </p:nvSpPr>
        <p:spPr>
          <a:xfrm>
            <a:off x="311700" y="1229875"/>
            <a:ext cx="8832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Patch: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Atributul necesar creării unui endpoint de tipul patch este [HttpPatch].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În interiorul sau se declara ruta acțiunii (endpointul).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Este folosit pentru update parțial.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7265299" cy="35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7575" y="2073275"/>
            <a:ext cx="6416417" cy="30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si aplicatiile noastre de toate zilele</a:t>
            </a:r>
            <a:endParaRPr/>
          </a:p>
        </p:txBody>
      </p:sp>
      <p:sp>
        <p:nvSpPr>
          <p:cNvPr id="452" name="Google Shape;452;p68"/>
          <p:cNvSpPr txBox="1"/>
          <p:nvPr>
            <p:ph idx="1" type="body"/>
          </p:nvPr>
        </p:nvSpPr>
        <p:spPr>
          <a:xfrm>
            <a:off x="311700" y="1229875"/>
            <a:ext cx="8832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Delete: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Atributul necesar creării unui endpoint de tipul delete este [HttpDelete].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În interiorul sau se declara ruta acțiunii (endpointul).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625" y="1436200"/>
            <a:ext cx="44672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si aplicatiile noastre de toate zilele</a:t>
            </a:r>
            <a:endParaRPr/>
          </a:p>
        </p:txBody>
      </p:sp>
      <p:sp>
        <p:nvSpPr>
          <p:cNvPr id="463" name="Google Shape;463;p70"/>
          <p:cNvSpPr txBox="1"/>
          <p:nvPr/>
        </p:nvSpPr>
        <p:spPr>
          <a:xfrm>
            <a:off x="528500" y="1305450"/>
            <a:ext cx="76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70"/>
          <p:cNvSpPr txBox="1"/>
          <p:nvPr/>
        </p:nvSpPr>
        <p:spPr>
          <a:xfrm>
            <a:off x="528500" y="1498700"/>
            <a:ext cx="42243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Roboto"/>
                <a:ea typeface="Roboto"/>
                <a:cs typeface="Roboto"/>
                <a:sym typeface="Roboto"/>
              </a:rPr>
              <a:t>Cand folosim Post Put Patch?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Post - pentru creare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Put - pentru update total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Patch - pentru update partial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si aplicatiile noastre de toate zilele</a:t>
            </a:r>
            <a:endParaRPr/>
          </a:p>
        </p:txBody>
      </p:sp>
      <p:sp>
        <p:nvSpPr>
          <p:cNvPr id="470" name="Google Shape;470;p71"/>
          <p:cNvSpPr txBox="1"/>
          <p:nvPr>
            <p:ph idx="1" type="body"/>
          </p:nvPr>
        </p:nvSpPr>
        <p:spPr>
          <a:xfrm>
            <a:off x="311700" y="1229875"/>
            <a:ext cx="8832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Endpoint-urile vor returna un status code; pe langa obiectul / mesajul 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care este nevoie, un endpoint va returna si un status code, ce va indica ce s-a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intamplat cu respectivul request; cele mai intalnite sunt: 200 (Ok), 404(Not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Found), 400(Bad Request), 401(Unauthorized), 405 (Method not allowed – asta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este legat de HttpVerb pus gresit) si 500 (Internal Server Error); pentru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simplitate, in .NET cand dam return, ne putem folosi de niște metode venite din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ControllerBase, intuitive (ex: return Ok(model), return NotFound(model) etc).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Introducere in c#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017800"/>
            <a:ext cx="85206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Îi</a:t>
            </a:r>
            <a:r>
              <a:rPr lang="en-GB"/>
              <a:t> punem un nume </a:t>
            </a:r>
            <a:r>
              <a:rPr lang="en-GB"/>
              <a:t>aplicației</a:t>
            </a:r>
            <a:r>
              <a:rPr lang="en-GB"/>
              <a:t>, apoi alegem versiunea de .Net si apasam la final Create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66500"/>
            <a:ext cx="5210007" cy="31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807" y="1866500"/>
            <a:ext cx="3476793" cy="1801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si aplicatiile noastre de toate zilele</a:t>
            </a:r>
            <a:endParaRPr/>
          </a:p>
        </p:txBody>
      </p:sp>
      <p:pic>
        <p:nvPicPr>
          <p:cNvPr id="476" name="Google Shape;47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3013"/>
            <a:ext cx="40576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</a:t>
            </a:r>
            <a:r>
              <a:rPr lang="en-GB"/>
              <a:t>și</a:t>
            </a:r>
            <a:r>
              <a:rPr lang="en-GB"/>
              <a:t> </a:t>
            </a:r>
            <a:r>
              <a:rPr lang="en-GB"/>
              <a:t>aplicațiile</a:t>
            </a:r>
            <a:r>
              <a:rPr lang="en-GB"/>
              <a:t> noastre de toate zilele</a:t>
            </a:r>
            <a:endParaRPr/>
          </a:p>
        </p:txBody>
      </p:sp>
      <p:sp>
        <p:nvSpPr>
          <p:cNvPr id="482" name="Google Shape;482;p73"/>
          <p:cNvSpPr txBox="1"/>
          <p:nvPr/>
        </p:nvSpPr>
        <p:spPr>
          <a:xfrm>
            <a:off x="528500" y="1305450"/>
            <a:ext cx="76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73"/>
          <p:cNvSpPr txBox="1"/>
          <p:nvPr/>
        </p:nvSpPr>
        <p:spPr>
          <a:xfrm>
            <a:off x="528500" y="1498700"/>
            <a:ext cx="42243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Roboto"/>
                <a:ea typeface="Roboto"/>
                <a:cs typeface="Roboto"/>
                <a:sym typeface="Roboto"/>
              </a:rPr>
              <a:t>Cand folosim route si cand query params?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Route - cand vrem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luăm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un singur obiect cu un anumit id, de ex: student/1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Query params - cand vrem sa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luăm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un element cu anumite detalii de ex: /student?nationality=romanian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Introducere in c#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017800"/>
            <a:ext cx="85206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Aplicatia nostra este creata.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00" y="1436050"/>
            <a:ext cx="5258891" cy="312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Introducere in c#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017800"/>
            <a:ext cx="85206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În</a:t>
            </a:r>
            <a:r>
              <a:rPr lang="en-GB"/>
              <a:t> partea dreapta avem codul pe care o sa </a:t>
            </a:r>
            <a:r>
              <a:rPr lang="en-GB"/>
              <a:t>îl</a:t>
            </a:r>
            <a:r>
              <a:rPr lang="en-GB"/>
              <a:t> </a:t>
            </a:r>
            <a:r>
              <a:rPr lang="en-GB"/>
              <a:t>modificăm</a:t>
            </a:r>
            <a:r>
              <a:rPr lang="en-GB"/>
              <a:t>/scriem iar </a:t>
            </a:r>
            <a:r>
              <a:rPr lang="en-GB"/>
              <a:t>în</a:t>
            </a:r>
            <a:r>
              <a:rPr lang="en-GB"/>
              <a:t> partea stanga avem </a:t>
            </a:r>
            <a:r>
              <a:rPr lang="en-GB"/>
              <a:t>fișierele</a:t>
            </a:r>
            <a:r>
              <a:rPr lang="en-GB"/>
              <a:t> </a:t>
            </a:r>
            <a:r>
              <a:rPr lang="en-GB"/>
              <a:t>aplicației</a:t>
            </a:r>
            <a:r>
              <a:rPr lang="en-GB"/>
              <a:t>.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966" y="1714100"/>
            <a:ext cx="2741316" cy="31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295" y="1714100"/>
            <a:ext cx="4937231" cy="31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Introducere in c#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017800"/>
            <a:ext cx="2820000" cy="32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Pentru a adauga o clasa noua, dam click dreapta pe proiect apoi Add iar mai apoi selectam Class.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652" y="326338"/>
            <a:ext cx="5885299" cy="46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