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7" r:id="rId5"/>
    <p:sldId id="285" r:id="rId6"/>
    <p:sldId id="286" r:id="rId7"/>
    <p:sldId id="287" r:id="rId8"/>
    <p:sldId id="261" r:id="rId9"/>
    <p:sldId id="274" r:id="rId10"/>
    <p:sldId id="275" r:id="rId11"/>
    <p:sldId id="281" r:id="rId12"/>
    <p:sldId id="276" r:id="rId13"/>
    <p:sldId id="277" r:id="rId14"/>
    <p:sldId id="278" r:id="rId15"/>
    <p:sldId id="279" r:id="rId16"/>
    <p:sldId id="280" r:id="rId17"/>
    <p:sldId id="282" r:id="rId18"/>
    <p:sldId id="284" r:id="rId19"/>
    <p:sldId id="283"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8"/>
  </p:normalViewPr>
  <p:slideViewPr>
    <p:cSldViewPr snapToGrid="0" snapToObjects="1">
      <p:cViewPr>
        <p:scale>
          <a:sx n="66" d="100"/>
          <a:sy n="66" d="100"/>
        </p:scale>
        <p:origin x="174" y="240"/>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5/12/2023</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12</a:t>
            </a:fld>
            <a:endParaRPr lang="en-US" dirty="0"/>
          </a:p>
        </p:txBody>
      </p:sp>
    </p:spTree>
    <p:extLst>
      <p:ext uri="{BB962C8B-B14F-4D97-AF65-F5344CB8AC3E}">
        <p14:creationId xmlns:p14="http://schemas.microsoft.com/office/powerpoint/2010/main" val="359615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13</a:t>
            </a:fld>
            <a:endParaRPr lang="en-US" dirty="0"/>
          </a:p>
        </p:txBody>
      </p:sp>
    </p:spTree>
    <p:extLst>
      <p:ext uri="{BB962C8B-B14F-4D97-AF65-F5344CB8AC3E}">
        <p14:creationId xmlns:p14="http://schemas.microsoft.com/office/powerpoint/2010/main" val="40017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14</a:t>
            </a:fld>
            <a:endParaRPr lang="en-US" dirty="0"/>
          </a:p>
        </p:txBody>
      </p:sp>
    </p:spTree>
    <p:extLst>
      <p:ext uri="{BB962C8B-B14F-4D97-AF65-F5344CB8AC3E}">
        <p14:creationId xmlns:p14="http://schemas.microsoft.com/office/powerpoint/2010/main" val="222425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15</a:t>
            </a:fld>
            <a:endParaRPr lang="en-US" dirty="0"/>
          </a:p>
        </p:txBody>
      </p:sp>
    </p:spTree>
    <p:extLst>
      <p:ext uri="{BB962C8B-B14F-4D97-AF65-F5344CB8AC3E}">
        <p14:creationId xmlns:p14="http://schemas.microsoft.com/office/powerpoint/2010/main" val="330413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16</a:t>
            </a:fld>
            <a:endParaRPr lang="en-US" dirty="0"/>
          </a:p>
        </p:txBody>
      </p:sp>
    </p:spTree>
    <p:extLst>
      <p:ext uri="{BB962C8B-B14F-4D97-AF65-F5344CB8AC3E}">
        <p14:creationId xmlns:p14="http://schemas.microsoft.com/office/powerpoint/2010/main" val="839416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17</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1657783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2105303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31300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331172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85430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10</a:t>
            </a:fld>
            <a:endParaRPr lang="en-US" dirty="0"/>
          </a:p>
        </p:txBody>
      </p:sp>
    </p:spTree>
    <p:extLst>
      <p:ext uri="{BB962C8B-B14F-4D97-AF65-F5344CB8AC3E}">
        <p14:creationId xmlns:p14="http://schemas.microsoft.com/office/powerpoint/2010/main" val="751096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3366087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8306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3261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9537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1988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80779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42526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59381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DE6118-2437-4B30-8E3C-4D2BE6020583}"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86092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DE6118-2437-4B30-8E3C-4D2BE6020583}"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925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890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3015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1748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3011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3497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4764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5072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9188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1177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211287" y="66554"/>
            <a:ext cx="8857583" cy="3400239"/>
          </a:xfrm>
        </p:spPr>
        <p:txBody>
          <a:bodyPr>
            <a:normAutofit/>
          </a:bodyPr>
          <a:lstStyle/>
          <a:p>
            <a:r>
              <a:rPr lang="en-US" dirty="0">
                <a:solidFill>
                  <a:schemeClr val="accent5">
                    <a:lumMod val="75000"/>
                  </a:schemeClr>
                </a:solidFill>
              </a:rPr>
              <a:t>Provide Insights</a:t>
            </a:r>
            <a:br>
              <a:rPr lang="en-US" dirty="0">
                <a:solidFill>
                  <a:schemeClr val="bg2"/>
                </a:solidFill>
              </a:rPr>
            </a:br>
            <a:r>
              <a:rPr lang="en-US" dirty="0">
                <a:solidFill>
                  <a:schemeClr val="bg2"/>
                </a:solidFill>
              </a:rPr>
              <a:t>For Telangana Govt</a:t>
            </a:r>
            <a:br>
              <a:rPr lang="en-US" dirty="0">
                <a:solidFill>
                  <a:schemeClr val="bg2"/>
                </a:solidFill>
              </a:rPr>
            </a:br>
            <a:r>
              <a:rPr lang="en-US" dirty="0">
                <a:solidFill>
                  <a:schemeClr val="bg2"/>
                </a:solidFill>
              </a:rPr>
              <a:t>Tourism Department</a:t>
            </a: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fontScale="90000"/>
          </a:bodyPr>
          <a:lstStyle/>
          <a:p>
            <a:r>
              <a:rPr lang="en-US" sz="2400" dirty="0">
                <a:solidFill>
                  <a:schemeClr val="bg1"/>
                </a:solidFill>
              </a:rPr>
              <a:t>Q6. </a:t>
            </a:r>
            <a:r>
              <a:rPr lang="en-GB" sz="2400" dirty="0">
                <a:solidFill>
                  <a:schemeClr val="bg1"/>
                </a:solidFill>
              </a:rPr>
              <a:t>List the top &amp; bottom 5 districts based on ‘population to tourist footfall ratio* ratio in 2019 ( * ratio: Total Visitors / Total Residents Population in the given year)</a:t>
            </a:r>
            <a:endParaRPr lang="en-US" sz="2400" dirty="0">
              <a:solidFill>
                <a:schemeClr val="bg1"/>
              </a:solidFill>
            </a:endParaRPr>
          </a:p>
        </p:txBody>
      </p:sp>
      <p:pic>
        <p:nvPicPr>
          <p:cNvPr id="4" name="Picture 3">
            <a:extLst>
              <a:ext uri="{FF2B5EF4-FFF2-40B4-BE49-F238E27FC236}">
                <a16:creationId xmlns:a16="http://schemas.microsoft.com/office/drawing/2014/main" id="{B1CA29F0-9698-918B-F62D-2D9C77B944AF}"/>
              </a:ext>
            </a:extLst>
          </p:cNvPr>
          <p:cNvPicPr>
            <a:picLocks noChangeAspect="1"/>
          </p:cNvPicPr>
          <p:nvPr/>
        </p:nvPicPr>
        <p:blipFill>
          <a:blip r:embed="rId3"/>
          <a:stretch>
            <a:fillRect/>
          </a:stretch>
        </p:blipFill>
        <p:spPr>
          <a:xfrm>
            <a:off x="4965895" y="1339774"/>
            <a:ext cx="7200004" cy="1880970"/>
          </a:xfrm>
          <a:prstGeom prst="rect">
            <a:avLst/>
          </a:prstGeom>
        </p:spPr>
      </p:pic>
      <p:pic>
        <p:nvPicPr>
          <p:cNvPr id="6" name="Picture 5">
            <a:extLst>
              <a:ext uri="{FF2B5EF4-FFF2-40B4-BE49-F238E27FC236}">
                <a16:creationId xmlns:a16="http://schemas.microsoft.com/office/drawing/2014/main" id="{00B5DB4C-DFF4-ADD8-4EA9-8823D521C02B}"/>
              </a:ext>
            </a:extLst>
          </p:cNvPr>
          <p:cNvPicPr>
            <a:picLocks noChangeAspect="1"/>
          </p:cNvPicPr>
          <p:nvPr/>
        </p:nvPicPr>
        <p:blipFill>
          <a:blip r:embed="rId4"/>
          <a:stretch>
            <a:fillRect/>
          </a:stretch>
        </p:blipFill>
        <p:spPr>
          <a:xfrm>
            <a:off x="4991996" y="3929260"/>
            <a:ext cx="7200004" cy="1588966"/>
          </a:xfrm>
          <a:prstGeom prst="rect">
            <a:avLst/>
          </a:prstGeom>
        </p:spPr>
      </p:pic>
      <p:sp>
        <p:nvSpPr>
          <p:cNvPr id="10" name="Text Placeholder 6">
            <a:extLst>
              <a:ext uri="{FF2B5EF4-FFF2-40B4-BE49-F238E27FC236}">
                <a16:creationId xmlns:a16="http://schemas.microsoft.com/office/drawing/2014/main" id="{6F021F71-1316-9F46-0C09-B512FCC427AB}"/>
              </a:ext>
            </a:extLst>
          </p:cNvPr>
          <p:cNvSpPr>
            <a:spLocks noGrp="1"/>
          </p:cNvSpPr>
          <p:nvPr>
            <p:ph type="body" sz="half" idx="2"/>
          </p:nvPr>
        </p:nvSpPr>
        <p:spPr>
          <a:xfrm>
            <a:off x="623673" y="3429000"/>
            <a:ext cx="3873528" cy="2895599"/>
          </a:xfrm>
        </p:spPr>
        <p:txBody>
          <a:bodyPr/>
          <a:lstStyle/>
          <a:p>
            <a:r>
              <a:rPr lang="en-GB" dirty="0"/>
              <a:t>Insights : </a:t>
            </a:r>
          </a:p>
          <a:p>
            <a:pPr marL="285750" indent="-285750">
              <a:buFont typeface="Arial" panose="020B0604020202020204" pitchFamily="34" charset="0"/>
              <a:buChar char="•"/>
            </a:pPr>
            <a:r>
              <a:rPr lang="en-IN" dirty="0"/>
              <a:t>Proper Advertisement of Bottom district with the places to visit must be done.</a:t>
            </a:r>
          </a:p>
          <a:p>
            <a:pPr marL="285750" indent="-285750">
              <a:buFont typeface="Arial" panose="020B0604020202020204" pitchFamily="34" charset="0"/>
              <a:buChar char="•"/>
            </a:pPr>
            <a:r>
              <a:rPr lang="en-IN" dirty="0"/>
              <a:t> The basic facilities in these areas like transportation, Hotels, etc must be compared with top perfuming districts and necessary actions must be done to improve them if its needed.</a:t>
            </a:r>
          </a:p>
        </p:txBody>
      </p:sp>
    </p:spTree>
    <p:extLst>
      <p:ext uri="{BB962C8B-B14F-4D97-AF65-F5344CB8AC3E}">
        <p14:creationId xmlns:p14="http://schemas.microsoft.com/office/powerpoint/2010/main" val="420503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fontScale="90000"/>
          </a:bodyPr>
          <a:lstStyle/>
          <a:p>
            <a:r>
              <a:rPr lang="en-US" sz="2400" dirty="0">
                <a:solidFill>
                  <a:schemeClr val="bg1"/>
                </a:solidFill>
                <a:latin typeface="Arial" panose="020B0604020202020204" pitchFamily="34" charset="0"/>
                <a:cs typeface="Arial" panose="020B0604020202020204" pitchFamily="34" charset="0"/>
              </a:rPr>
              <a:t>Q7. </a:t>
            </a:r>
            <a:r>
              <a:rPr lang="en-GB" sz="2400" dirty="0">
                <a:solidFill>
                  <a:schemeClr val="bg1"/>
                </a:solidFill>
                <a:latin typeface="Arial" panose="020B0604020202020204" pitchFamily="34" charset="0"/>
                <a:cs typeface="Arial" panose="020B0604020202020204" pitchFamily="34" charset="0"/>
              </a:rPr>
              <a:t>What will be the projected number of domestic and foreign tourists in Hyderabad in 2025 based on the growth rate from previous years?</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309257"/>
            <a:ext cx="4004598" cy="2715622"/>
          </a:xfrm>
        </p:spPr>
        <p:txBody>
          <a:bodyPr/>
          <a:lstStyle/>
          <a:p>
            <a:r>
              <a:rPr lang="en-GB" dirty="0"/>
              <a:t>Insights :</a:t>
            </a:r>
          </a:p>
          <a:p>
            <a:r>
              <a:rPr lang="en-GB" dirty="0"/>
              <a:t>As by CGAR:</a:t>
            </a:r>
          </a:p>
          <a:p>
            <a:pPr marL="285750" indent="-285750">
              <a:buFont typeface="Arial" panose="020B0604020202020204" pitchFamily="34" charset="0"/>
              <a:buChar char="•"/>
            </a:pPr>
            <a:r>
              <a:rPr lang="en-GB" dirty="0"/>
              <a:t>Domestic Tourist in Hyderabad will be 62,354,710</a:t>
            </a:r>
          </a:p>
          <a:p>
            <a:pPr marL="285750" indent="-285750">
              <a:buFont typeface="Arial" panose="020B0604020202020204" pitchFamily="34" charset="0"/>
              <a:buChar char="•"/>
            </a:pPr>
            <a:r>
              <a:rPr lang="en-GB" dirty="0"/>
              <a:t>Foreign Tourist in Hyderabad will be 870360.</a:t>
            </a:r>
          </a:p>
          <a:p>
            <a:pPr marL="285750" indent="-285750">
              <a:buFont typeface="Arial" panose="020B0604020202020204" pitchFamily="34" charset="0"/>
              <a:buChar char="•"/>
            </a:pPr>
            <a:r>
              <a:rPr lang="en-GB" dirty="0"/>
              <a:t>So to better facilitate these tourist government must ensure planning better infrastructure for them.</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50A3E31A-AADE-741A-CA59-1BF5645D6E1D}"/>
              </a:ext>
            </a:extLst>
          </p:cNvPr>
          <p:cNvPicPr>
            <a:picLocks noChangeAspect="1"/>
          </p:cNvPicPr>
          <p:nvPr/>
        </p:nvPicPr>
        <p:blipFill>
          <a:blip r:embed="rId3"/>
          <a:stretch>
            <a:fillRect/>
          </a:stretch>
        </p:blipFill>
        <p:spPr>
          <a:xfrm>
            <a:off x="5705477" y="2000542"/>
            <a:ext cx="5076825" cy="4210050"/>
          </a:xfrm>
          <a:prstGeom prst="rect">
            <a:avLst/>
          </a:prstGeom>
        </p:spPr>
      </p:pic>
    </p:spTree>
    <p:extLst>
      <p:ext uri="{BB962C8B-B14F-4D97-AF65-F5344CB8AC3E}">
        <p14:creationId xmlns:p14="http://schemas.microsoft.com/office/powerpoint/2010/main" val="357070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a:bodyPr>
          <a:lstStyle/>
          <a:p>
            <a:r>
              <a:rPr lang="en-US" sz="2400" dirty="0">
                <a:solidFill>
                  <a:schemeClr val="bg1"/>
                </a:solidFill>
                <a:latin typeface="Arial" panose="020B0604020202020204" pitchFamily="34" charset="0"/>
                <a:cs typeface="Arial" panose="020B0604020202020204" pitchFamily="34" charset="0"/>
              </a:rPr>
              <a:t>Q8. </a:t>
            </a:r>
            <a:r>
              <a:rPr lang="en-GB" sz="2400" dirty="0">
                <a:solidFill>
                  <a:schemeClr val="bg1"/>
                </a:solidFill>
                <a:latin typeface="Arial" panose="020B0604020202020204" pitchFamily="34" charset="0"/>
                <a:cs typeface="Arial" panose="020B0604020202020204" pitchFamily="34" charset="0"/>
              </a:rPr>
              <a:t>Estimate the projected revenue for Hyderabad in 2025 based on average spend per tourist (approximate data)</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129280"/>
            <a:ext cx="4004598" cy="2895599"/>
          </a:xfrm>
        </p:spPr>
        <p:txBody>
          <a:bodyPr/>
          <a:lstStyle/>
          <a:p>
            <a:r>
              <a:rPr lang="en-GB" dirty="0"/>
              <a:t>Insights:</a:t>
            </a:r>
          </a:p>
          <a:p>
            <a:pPr marL="285750" indent="-285750">
              <a:buFont typeface="Arial" panose="020B0604020202020204" pitchFamily="34" charset="0"/>
              <a:buChar char="•"/>
            </a:pPr>
            <a:r>
              <a:rPr lang="en-GB" dirty="0"/>
              <a:t>In 2025 Domestic and Foreign Tourist Both will bring 45 Billion INR</a:t>
            </a:r>
          </a:p>
          <a:p>
            <a:pPr marL="285750" indent="-285750">
              <a:buFont typeface="Arial" panose="020B0604020202020204" pitchFamily="34" charset="0"/>
              <a:buChar char="•"/>
            </a:pPr>
            <a:r>
              <a:rPr lang="en-GB" dirty="0"/>
              <a:t>So Proper planning to provide better experience to tourist must be done.</a:t>
            </a:r>
            <a:endParaRPr lang="en-IN" dirty="0"/>
          </a:p>
        </p:txBody>
      </p:sp>
      <p:pic>
        <p:nvPicPr>
          <p:cNvPr id="4" name="Picture 3">
            <a:extLst>
              <a:ext uri="{FF2B5EF4-FFF2-40B4-BE49-F238E27FC236}">
                <a16:creationId xmlns:a16="http://schemas.microsoft.com/office/drawing/2014/main" id="{439519C8-FF77-3409-0B41-07865736ED46}"/>
              </a:ext>
            </a:extLst>
          </p:cNvPr>
          <p:cNvPicPr>
            <a:picLocks noChangeAspect="1"/>
          </p:cNvPicPr>
          <p:nvPr/>
        </p:nvPicPr>
        <p:blipFill>
          <a:blip r:embed="rId3"/>
          <a:stretch>
            <a:fillRect/>
          </a:stretch>
        </p:blipFill>
        <p:spPr>
          <a:xfrm>
            <a:off x="5442658" y="2238375"/>
            <a:ext cx="5076825" cy="4210050"/>
          </a:xfrm>
          <a:prstGeom prst="rect">
            <a:avLst/>
          </a:prstGeom>
        </p:spPr>
      </p:pic>
      <p:pic>
        <p:nvPicPr>
          <p:cNvPr id="6" name="Picture 5">
            <a:extLst>
              <a:ext uri="{FF2B5EF4-FFF2-40B4-BE49-F238E27FC236}">
                <a16:creationId xmlns:a16="http://schemas.microsoft.com/office/drawing/2014/main" id="{0446D557-2331-5B38-B22A-0EC9EE418F8B}"/>
              </a:ext>
            </a:extLst>
          </p:cNvPr>
          <p:cNvPicPr>
            <a:picLocks noChangeAspect="1"/>
          </p:cNvPicPr>
          <p:nvPr/>
        </p:nvPicPr>
        <p:blipFill>
          <a:blip r:embed="rId4"/>
          <a:stretch>
            <a:fillRect/>
          </a:stretch>
        </p:blipFill>
        <p:spPr>
          <a:xfrm>
            <a:off x="6096000" y="133642"/>
            <a:ext cx="3467100" cy="1866900"/>
          </a:xfrm>
          <a:prstGeom prst="rect">
            <a:avLst/>
          </a:prstGeom>
        </p:spPr>
      </p:pic>
    </p:spTree>
    <p:extLst>
      <p:ext uri="{BB962C8B-B14F-4D97-AF65-F5344CB8AC3E}">
        <p14:creationId xmlns:p14="http://schemas.microsoft.com/office/powerpoint/2010/main" val="386630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fontScale="90000"/>
          </a:bodyPr>
          <a:lstStyle/>
          <a:p>
            <a:r>
              <a:rPr lang="en-US" sz="2400" dirty="0">
                <a:solidFill>
                  <a:schemeClr val="bg1"/>
                </a:solidFill>
                <a:latin typeface="Arial" panose="020B0604020202020204" pitchFamily="34" charset="0"/>
                <a:cs typeface="Arial" panose="020B0604020202020204" pitchFamily="34" charset="0"/>
              </a:rPr>
              <a:t>Q</a:t>
            </a:r>
            <a:r>
              <a:rPr lang="en-GB" sz="2400" dirty="0">
                <a:solidFill>
                  <a:schemeClr val="bg1"/>
                </a:solidFill>
                <a:latin typeface="Arial" panose="020B0604020202020204" pitchFamily="34" charset="0"/>
                <a:cs typeface="Arial" panose="020B0604020202020204" pitchFamily="34" charset="0"/>
              </a:rPr>
              <a:t>9. Districts with highest potentials. </a:t>
            </a:r>
            <a:br>
              <a:rPr lang="en-GB" sz="2400" dirty="0">
                <a:solidFill>
                  <a:schemeClr val="bg1"/>
                </a:solidFill>
                <a:latin typeface="Arial" panose="020B0604020202020204" pitchFamily="34" charset="0"/>
                <a:cs typeface="Arial" panose="020B0604020202020204" pitchFamily="34" charset="0"/>
              </a:rPr>
            </a:br>
            <a:r>
              <a:rPr lang="en-GB" sz="2400" dirty="0">
                <a:solidFill>
                  <a:schemeClr val="bg1"/>
                </a:solidFill>
                <a:latin typeface="Arial" panose="020B0604020202020204" pitchFamily="34" charset="0"/>
                <a:cs typeface="Arial" panose="020B0604020202020204" pitchFamily="34" charset="0"/>
              </a:rPr>
              <a:t>	A. Which districts has the highest potential for tourism growth and what actions government can take?</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129280"/>
            <a:ext cx="4004598" cy="2895599"/>
          </a:xfrm>
        </p:spPr>
        <p:txBody>
          <a:bodyPr/>
          <a:lstStyle/>
          <a:p>
            <a:r>
              <a:rPr lang="en-GB" dirty="0"/>
              <a:t>Insights :</a:t>
            </a:r>
          </a:p>
          <a:p>
            <a:r>
              <a:rPr lang="en-GB" dirty="0"/>
              <a:t>Districts shown in right have very good CAGR and Population to Tourist ratio.  Proper Planning can further boost the Tourism in these areas. </a:t>
            </a:r>
            <a:endParaRPr lang="en-IN" dirty="0"/>
          </a:p>
        </p:txBody>
      </p:sp>
      <p:pic>
        <p:nvPicPr>
          <p:cNvPr id="4" name="Picture 3">
            <a:extLst>
              <a:ext uri="{FF2B5EF4-FFF2-40B4-BE49-F238E27FC236}">
                <a16:creationId xmlns:a16="http://schemas.microsoft.com/office/drawing/2014/main" id="{BFC20070-696D-3CB0-6D9A-988699D76D1A}"/>
              </a:ext>
            </a:extLst>
          </p:cNvPr>
          <p:cNvPicPr>
            <a:picLocks noChangeAspect="1"/>
          </p:cNvPicPr>
          <p:nvPr/>
        </p:nvPicPr>
        <p:blipFill>
          <a:blip r:embed="rId3"/>
          <a:stretch>
            <a:fillRect/>
          </a:stretch>
        </p:blipFill>
        <p:spPr>
          <a:xfrm>
            <a:off x="5036456" y="2050371"/>
            <a:ext cx="7155543" cy="2303914"/>
          </a:xfrm>
          <a:prstGeom prst="rect">
            <a:avLst/>
          </a:prstGeom>
        </p:spPr>
      </p:pic>
    </p:spTree>
    <p:extLst>
      <p:ext uri="{BB962C8B-B14F-4D97-AF65-F5344CB8AC3E}">
        <p14:creationId xmlns:p14="http://schemas.microsoft.com/office/powerpoint/2010/main" val="103090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fontScale="90000"/>
          </a:bodyPr>
          <a:lstStyle/>
          <a:p>
            <a:r>
              <a:rPr lang="en-US" sz="2400" dirty="0">
                <a:solidFill>
                  <a:schemeClr val="bg1"/>
                </a:solidFill>
                <a:latin typeface="Arial" panose="020B0604020202020204" pitchFamily="34" charset="0"/>
                <a:cs typeface="Arial" panose="020B0604020202020204" pitchFamily="34" charset="0"/>
              </a:rPr>
              <a:t>Q</a:t>
            </a:r>
            <a:r>
              <a:rPr lang="en-GB" sz="2400" dirty="0">
                <a:solidFill>
                  <a:schemeClr val="bg1"/>
                </a:solidFill>
                <a:latin typeface="Arial" panose="020B0604020202020204" pitchFamily="34" charset="0"/>
                <a:cs typeface="Arial" panose="020B0604020202020204" pitchFamily="34" charset="0"/>
              </a:rPr>
              <a:t>10. Cultural / Corporate Events to boost tourism. </a:t>
            </a:r>
            <a:br>
              <a:rPr lang="en-GB" sz="2400" dirty="0">
                <a:solidFill>
                  <a:schemeClr val="bg1"/>
                </a:solidFill>
                <a:latin typeface="Arial" panose="020B0604020202020204" pitchFamily="34" charset="0"/>
                <a:cs typeface="Arial" panose="020B0604020202020204" pitchFamily="34" charset="0"/>
              </a:rPr>
            </a:br>
            <a:br>
              <a:rPr lang="en-GB" sz="2400" dirty="0">
                <a:solidFill>
                  <a:schemeClr val="bg1"/>
                </a:solidFill>
                <a:latin typeface="Arial" panose="020B0604020202020204" pitchFamily="34" charset="0"/>
                <a:cs typeface="Arial" panose="020B0604020202020204" pitchFamily="34" charset="0"/>
              </a:rPr>
            </a:br>
            <a:r>
              <a:rPr lang="en-GB" sz="2400" dirty="0">
                <a:solidFill>
                  <a:schemeClr val="bg1"/>
                </a:solidFill>
                <a:latin typeface="Arial" panose="020B0604020202020204" pitchFamily="34" charset="0"/>
                <a:cs typeface="Arial" panose="020B0604020202020204" pitchFamily="34" charset="0"/>
              </a:rPr>
              <a:t>	A. What kind of events the government can conduct. 	B. Which month(s)? </a:t>
            </a:r>
            <a:br>
              <a:rPr lang="en-GB" sz="2400" dirty="0">
                <a:solidFill>
                  <a:schemeClr val="bg1"/>
                </a:solidFill>
                <a:latin typeface="Arial" panose="020B0604020202020204" pitchFamily="34" charset="0"/>
                <a:cs typeface="Arial" panose="020B0604020202020204" pitchFamily="34" charset="0"/>
              </a:rPr>
            </a:br>
            <a:r>
              <a:rPr lang="en-GB" sz="2400" dirty="0">
                <a:solidFill>
                  <a:schemeClr val="bg1"/>
                </a:solidFill>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C. </a:t>
            </a:r>
            <a:r>
              <a:rPr lang="en-GB" sz="2400" dirty="0">
                <a:solidFill>
                  <a:schemeClr val="bg1"/>
                </a:solidFill>
                <a:latin typeface="Arial" panose="020B0604020202020204" pitchFamily="34" charset="0"/>
                <a:cs typeface="Arial" panose="020B0604020202020204" pitchFamily="34" charset="0"/>
              </a:rPr>
              <a:t>Which districts?</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196045"/>
            <a:ext cx="3846727" cy="2895599"/>
          </a:xfrm>
        </p:spPr>
        <p:txBody>
          <a:bodyPr>
            <a:normAutofit fontScale="92500"/>
          </a:bodyPr>
          <a:lstStyle/>
          <a:p>
            <a:r>
              <a:rPr lang="en-GB" dirty="0"/>
              <a:t>Insights : </a:t>
            </a:r>
          </a:p>
          <a:p>
            <a:r>
              <a:rPr lang="en-GB" dirty="0"/>
              <a:t>Events </a:t>
            </a:r>
          </a:p>
          <a:p>
            <a:pPr marL="342900" indent="-342900">
              <a:buAutoNum type="arabicPeriod"/>
            </a:pPr>
            <a:r>
              <a:rPr lang="en-GB" dirty="0"/>
              <a:t>Telangana Food Festival, Handicraft and Handloom exhibition are great ideas to showcase Telangana rich culture and attract Tourist.</a:t>
            </a:r>
          </a:p>
          <a:p>
            <a:pPr marL="342900" indent="-342900">
              <a:buAutoNum type="arabicPeriod"/>
            </a:pPr>
            <a:r>
              <a:rPr lang="en-GB" dirty="0"/>
              <a:t>Startup Conclave, Adventure Sports like climbing, Trekking and water sports </a:t>
            </a:r>
          </a:p>
          <a:p>
            <a:r>
              <a:rPr lang="en-GB" dirty="0"/>
              <a:t>Hyderabad, Rajanna Sircilla and Wrangal (Urban) will be good choice for such events in the month of June And December</a:t>
            </a:r>
            <a:endParaRPr lang="en-IN" dirty="0"/>
          </a:p>
        </p:txBody>
      </p:sp>
      <p:pic>
        <p:nvPicPr>
          <p:cNvPr id="5" name="Picture 4">
            <a:extLst>
              <a:ext uri="{FF2B5EF4-FFF2-40B4-BE49-F238E27FC236}">
                <a16:creationId xmlns:a16="http://schemas.microsoft.com/office/drawing/2014/main" id="{F321E668-A093-238C-148F-F1A021377BFC}"/>
              </a:ext>
            </a:extLst>
          </p:cNvPr>
          <p:cNvPicPr>
            <a:picLocks noChangeAspect="1"/>
          </p:cNvPicPr>
          <p:nvPr/>
        </p:nvPicPr>
        <p:blipFill>
          <a:blip r:embed="rId3"/>
          <a:stretch>
            <a:fillRect/>
          </a:stretch>
        </p:blipFill>
        <p:spPr>
          <a:xfrm>
            <a:off x="8394929" y="1262742"/>
            <a:ext cx="3521299" cy="2938879"/>
          </a:xfrm>
          <a:prstGeom prst="rect">
            <a:avLst/>
          </a:prstGeom>
        </p:spPr>
      </p:pic>
      <p:pic>
        <p:nvPicPr>
          <p:cNvPr id="8" name="Picture 7">
            <a:extLst>
              <a:ext uri="{FF2B5EF4-FFF2-40B4-BE49-F238E27FC236}">
                <a16:creationId xmlns:a16="http://schemas.microsoft.com/office/drawing/2014/main" id="{F025D1D3-011D-3F8E-2D69-0800214707ED}"/>
              </a:ext>
            </a:extLst>
          </p:cNvPr>
          <p:cNvPicPr>
            <a:picLocks noChangeAspect="1"/>
          </p:cNvPicPr>
          <p:nvPr/>
        </p:nvPicPr>
        <p:blipFill>
          <a:blip r:embed="rId4"/>
          <a:stretch>
            <a:fillRect/>
          </a:stretch>
        </p:blipFill>
        <p:spPr>
          <a:xfrm>
            <a:off x="4853201" y="1262741"/>
            <a:ext cx="3541727" cy="2938880"/>
          </a:xfrm>
          <a:prstGeom prst="rect">
            <a:avLst/>
          </a:prstGeom>
        </p:spPr>
      </p:pic>
    </p:spTree>
    <p:extLst>
      <p:ext uri="{BB962C8B-B14F-4D97-AF65-F5344CB8AC3E}">
        <p14:creationId xmlns:p14="http://schemas.microsoft.com/office/powerpoint/2010/main" val="303683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fontScale="90000"/>
          </a:bodyPr>
          <a:lstStyle/>
          <a:p>
            <a:r>
              <a:rPr lang="en-US" sz="2400" dirty="0">
                <a:solidFill>
                  <a:schemeClr val="bg1"/>
                </a:solidFill>
                <a:latin typeface="Arial" panose="020B0604020202020204" pitchFamily="34" charset="0"/>
                <a:cs typeface="Arial" panose="020B0604020202020204" pitchFamily="34" charset="0"/>
              </a:rPr>
              <a:t>Q</a:t>
            </a:r>
            <a:r>
              <a:rPr lang="en-GB" sz="2400" dirty="0">
                <a:solidFill>
                  <a:schemeClr val="bg1"/>
                </a:solidFill>
                <a:latin typeface="Arial" panose="020B0604020202020204" pitchFamily="34" charset="0"/>
                <a:cs typeface="Arial" panose="020B0604020202020204" pitchFamily="34" charset="0"/>
              </a:rPr>
              <a:t>11. Dubai has made itself a business hub and enjoys massive business tourism. Can Hyderabad emulate the Dubai model? Provide insights based on your research.</a:t>
            </a:r>
            <a:endParaRPr lang="en-US" sz="24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5A7FF2-6465-E4FD-BC6E-08ED0E5ABEAE}"/>
              </a:ext>
            </a:extLst>
          </p:cNvPr>
          <p:cNvSpPr txBox="1"/>
          <p:nvPr/>
        </p:nvSpPr>
        <p:spPr>
          <a:xfrm>
            <a:off x="5036457" y="1426251"/>
            <a:ext cx="6720114" cy="4801314"/>
          </a:xfrm>
          <a:prstGeom prst="rect">
            <a:avLst/>
          </a:prstGeom>
          <a:noFill/>
        </p:spPr>
        <p:txBody>
          <a:bodyPr wrap="square" rtlCol="0">
            <a:spAutoFit/>
          </a:bodyPr>
          <a:lstStyle/>
          <a:p>
            <a:r>
              <a:rPr lang="en-GB" b="1" dirty="0"/>
              <a:t>Insights : </a:t>
            </a:r>
          </a:p>
          <a:p>
            <a:endParaRPr lang="en-GB" b="1" dirty="0"/>
          </a:p>
          <a:p>
            <a:r>
              <a:rPr lang="en-IN" dirty="0"/>
              <a:t>Yes, Hyderabad has The potential to Emulate Dubai Model. </a:t>
            </a:r>
          </a:p>
          <a:p>
            <a:pPr marL="342900" indent="-342900">
              <a:buFont typeface="+mj-lt"/>
              <a:buAutoNum type="arabicPeriod"/>
            </a:pPr>
            <a:r>
              <a:rPr lang="en-IN" b="1" dirty="0"/>
              <a:t>Developing Infrastructure : </a:t>
            </a:r>
            <a:r>
              <a:rPr lang="en-IN" dirty="0"/>
              <a:t>Dubai has very well developed  infrastructure which helps business in doing and by improving the infrastructure in Hyderabad it can attract more business tourists.</a:t>
            </a:r>
          </a:p>
          <a:p>
            <a:pPr marL="342900" indent="-342900">
              <a:buFont typeface="+mj-lt"/>
              <a:buAutoNum type="arabicPeriod"/>
            </a:pPr>
            <a:r>
              <a:rPr lang="en-IN" b="1" dirty="0"/>
              <a:t>Business friendly Environment : </a:t>
            </a:r>
            <a:r>
              <a:rPr lang="en-IN" dirty="0"/>
              <a:t>Its very convenient to  business in Dubai, because of the business friendly environment and by simplifying the regulations in Hyderabad and introducing tax incentives can help in achieving the same in Hyderabad.</a:t>
            </a:r>
          </a:p>
          <a:p>
            <a:pPr marL="342900" indent="-342900">
              <a:buFont typeface="+mj-lt"/>
              <a:buAutoNum type="arabicPeriod"/>
            </a:pPr>
            <a:r>
              <a:rPr lang="en-IN" b="1" dirty="0"/>
              <a:t>Key Industries : </a:t>
            </a:r>
            <a:r>
              <a:rPr lang="en-IN" dirty="0"/>
              <a:t>Dubai has focused on key industries and identifying the key industries and focusing on its strengths like IT, biotech and pharma can attract more business and tourists.</a:t>
            </a:r>
          </a:p>
        </p:txBody>
      </p:sp>
    </p:spTree>
    <p:extLst>
      <p:ext uri="{BB962C8B-B14F-4D97-AF65-F5344CB8AC3E}">
        <p14:creationId xmlns:p14="http://schemas.microsoft.com/office/powerpoint/2010/main" val="19157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a:bodyPr>
          <a:lstStyle/>
          <a:p>
            <a:r>
              <a:rPr lang="en-US" sz="2400" dirty="0">
                <a:solidFill>
                  <a:schemeClr val="bg1"/>
                </a:solidFill>
              </a:rPr>
              <a:t>Q</a:t>
            </a:r>
            <a:r>
              <a:rPr lang="en-GB" sz="2400" dirty="0">
                <a:solidFill>
                  <a:schemeClr val="bg1"/>
                </a:solidFill>
              </a:rPr>
              <a:t>12. Provide all other recommendations that can boost the Telangana tourism, particularly Hyderabad.</a:t>
            </a:r>
            <a:endParaRPr lang="en-US" sz="2400" dirty="0">
              <a:solidFill>
                <a:schemeClr val="bg1"/>
              </a:solidFill>
            </a:endParaRPr>
          </a:p>
        </p:txBody>
      </p:sp>
      <p:sp>
        <p:nvSpPr>
          <p:cNvPr id="5" name="TextBox 4">
            <a:extLst>
              <a:ext uri="{FF2B5EF4-FFF2-40B4-BE49-F238E27FC236}">
                <a16:creationId xmlns:a16="http://schemas.microsoft.com/office/drawing/2014/main" id="{4C9F5B33-E2F1-47CD-DD00-462E4EF80189}"/>
              </a:ext>
            </a:extLst>
          </p:cNvPr>
          <p:cNvSpPr txBox="1"/>
          <p:nvPr/>
        </p:nvSpPr>
        <p:spPr>
          <a:xfrm>
            <a:off x="5036457" y="1426251"/>
            <a:ext cx="6720114" cy="3693319"/>
          </a:xfrm>
          <a:prstGeom prst="rect">
            <a:avLst/>
          </a:prstGeom>
          <a:noFill/>
        </p:spPr>
        <p:txBody>
          <a:bodyPr wrap="square" rtlCol="0">
            <a:spAutoFit/>
          </a:bodyPr>
          <a:lstStyle/>
          <a:p>
            <a:r>
              <a:rPr lang="en-GB" b="1" dirty="0"/>
              <a:t>Insights : </a:t>
            </a:r>
          </a:p>
          <a:p>
            <a:endParaRPr lang="en-GB" b="1" dirty="0"/>
          </a:p>
          <a:p>
            <a:pPr marL="342900" indent="-342900">
              <a:buAutoNum type="arabicPeriod"/>
            </a:pPr>
            <a:r>
              <a:rPr lang="en-GB" dirty="0"/>
              <a:t>Highlighting Hyderabad rich history and cultural heritage through campaigns and social Media can attract Tourists.</a:t>
            </a:r>
          </a:p>
          <a:p>
            <a:pPr marL="342900" indent="-342900">
              <a:buAutoNum type="arabicPeriod"/>
            </a:pPr>
            <a:r>
              <a:rPr lang="en-GB" dirty="0"/>
              <a:t>Restoring and preserving Hyderabad historic Monuments, Buildings and landmarks can help in showing Hyderabad rich heritage.</a:t>
            </a:r>
          </a:p>
          <a:p>
            <a:pPr marL="342900" indent="-342900">
              <a:buAutoNum type="arabicPeriod"/>
            </a:pPr>
            <a:r>
              <a:rPr lang="en-GB" dirty="0"/>
              <a:t>Collaborating with international organizations and tourism boards to promote Hyderabad's heritage to a global audience can attract tourists from around the world.</a:t>
            </a:r>
          </a:p>
          <a:p>
            <a:endParaRPr lang="en-IN" dirty="0"/>
          </a:p>
        </p:txBody>
      </p:sp>
    </p:spTree>
    <p:extLst>
      <p:ext uri="{BB962C8B-B14F-4D97-AF65-F5344CB8AC3E}">
        <p14:creationId xmlns:p14="http://schemas.microsoft.com/office/powerpoint/2010/main" val="41518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D3C7200-9419-53A7-2E79-8F497EFDA12D}"/>
              </a:ext>
            </a:extLst>
          </p:cNvPr>
          <p:cNvSpPr txBox="1">
            <a:spLocks/>
          </p:cNvSpPr>
          <p:nvPr/>
        </p:nvSpPr>
        <p:spPr bwMode="gray">
          <a:xfrm>
            <a:off x="1575870" y="1736876"/>
            <a:ext cx="8825658" cy="267764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chemeClr val="tx1"/>
                </a:solidFill>
              </a:rPr>
              <a:t>Thank you</a:t>
            </a:r>
          </a:p>
        </p:txBody>
      </p:sp>
      <p:sp>
        <p:nvSpPr>
          <p:cNvPr id="10" name="Subtitle 2">
            <a:extLst>
              <a:ext uri="{FF2B5EF4-FFF2-40B4-BE49-F238E27FC236}">
                <a16:creationId xmlns:a16="http://schemas.microsoft.com/office/drawing/2014/main" id="{81BD0BE5-1EC8-7C4B-22B5-E2177453E676}"/>
              </a:ext>
            </a:extLst>
          </p:cNvPr>
          <p:cNvSpPr txBox="1">
            <a:spLocks/>
          </p:cNvSpPr>
          <p:nvPr/>
        </p:nvSpPr>
        <p:spPr>
          <a:xfrm>
            <a:off x="2362735" y="3429000"/>
            <a:ext cx="7251928" cy="861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rPr>
              <a:t>Sanjay Kumar Prasad</a:t>
            </a:r>
          </a:p>
        </p:txBody>
      </p:sp>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0911B-17C6-3DF8-F61F-9377FEFA3EA2}"/>
              </a:ext>
            </a:extLst>
          </p:cNvPr>
          <p:cNvSpPr>
            <a:spLocks noGrp="1"/>
          </p:cNvSpPr>
          <p:nvPr>
            <p:ph type="ctrTitle"/>
          </p:nvPr>
        </p:nvSpPr>
        <p:spPr>
          <a:xfrm>
            <a:off x="530839" y="609600"/>
            <a:ext cx="11124131" cy="885372"/>
          </a:xfrm>
        </p:spPr>
        <p:txBody>
          <a:bodyPr/>
          <a:lstStyle/>
          <a:p>
            <a:pPr algn="ctr"/>
            <a:r>
              <a:rPr lang="en-GB" dirty="0"/>
              <a:t>Objectives</a:t>
            </a:r>
            <a:endParaRPr lang="en-IN" dirty="0"/>
          </a:p>
        </p:txBody>
      </p:sp>
      <p:sp>
        <p:nvSpPr>
          <p:cNvPr id="5" name="TextBox 4">
            <a:extLst>
              <a:ext uri="{FF2B5EF4-FFF2-40B4-BE49-F238E27FC236}">
                <a16:creationId xmlns:a16="http://schemas.microsoft.com/office/drawing/2014/main" id="{49108EA4-68D3-9C78-F66D-C0C534C97447}"/>
              </a:ext>
            </a:extLst>
          </p:cNvPr>
          <p:cNvSpPr txBox="1"/>
          <p:nvPr/>
        </p:nvSpPr>
        <p:spPr>
          <a:xfrm>
            <a:off x="972457" y="2305615"/>
            <a:ext cx="10392229" cy="2246769"/>
          </a:xfrm>
          <a:prstGeom prst="rect">
            <a:avLst/>
          </a:prstGeom>
          <a:noFill/>
        </p:spPr>
        <p:txBody>
          <a:bodyPr wrap="square" rtlCol="0">
            <a:spAutoFit/>
          </a:bodyPr>
          <a:lstStyle/>
          <a:p>
            <a:pPr marL="285750" indent="-285750" algn="l">
              <a:buFont typeface="Arial" panose="020B0604020202020204" pitchFamily="34" charset="0"/>
              <a:buChar char="•"/>
            </a:pPr>
            <a:r>
              <a:rPr lang="en-GB" sz="2000" b="0" i="0" dirty="0">
                <a:solidFill>
                  <a:schemeClr val="bg1"/>
                </a:solidFill>
                <a:effectLst/>
                <a:latin typeface="Manrope"/>
              </a:rPr>
              <a:t>Telangana is one of India’s leading states and has published its tourism data under its open data policy.</a:t>
            </a:r>
          </a:p>
          <a:p>
            <a:pPr marL="285750" indent="-285750" algn="l">
              <a:buFont typeface="Arial" panose="020B0604020202020204" pitchFamily="34" charset="0"/>
              <a:buChar char="•"/>
            </a:pPr>
            <a:r>
              <a:rPr lang="en-GB" sz="2000" b="0" i="0" dirty="0">
                <a:solidFill>
                  <a:schemeClr val="bg1"/>
                </a:solidFill>
                <a:effectLst/>
                <a:latin typeface="Manrope"/>
              </a:rPr>
              <a:t>As a data analyst, Peter Pandey saw this as an opportunity to expand his skills and show his work on a bigger scale.</a:t>
            </a:r>
          </a:p>
          <a:p>
            <a:pPr marL="285750" indent="-285750" algn="l">
              <a:buFont typeface="Arial" panose="020B0604020202020204" pitchFamily="34" charset="0"/>
              <a:buChar char="•"/>
            </a:pPr>
            <a:r>
              <a:rPr lang="en-GB" sz="2000" b="0" i="0" dirty="0">
                <a:solidFill>
                  <a:schemeClr val="bg1"/>
                </a:solidFill>
                <a:effectLst/>
                <a:latin typeface="Manrope"/>
              </a:rPr>
              <a:t> Peter Pandey’s idea is to find the patterns in the given data, do additional research, and give data-informed recommendations to the Telangana government which can be used to increase their revenue by improving administrative operations.</a:t>
            </a:r>
          </a:p>
        </p:txBody>
      </p:sp>
    </p:spTree>
    <p:extLst>
      <p:ext uri="{BB962C8B-B14F-4D97-AF65-F5344CB8AC3E}">
        <p14:creationId xmlns:p14="http://schemas.microsoft.com/office/powerpoint/2010/main" val="135986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8B12-B5D7-8989-CC3A-C11BE29D4EDE}"/>
              </a:ext>
            </a:extLst>
          </p:cNvPr>
          <p:cNvSpPr>
            <a:spLocks noGrp="1"/>
          </p:cNvSpPr>
          <p:nvPr>
            <p:ph type="title"/>
          </p:nvPr>
        </p:nvSpPr>
        <p:spPr>
          <a:xfrm>
            <a:off x="420914" y="973668"/>
            <a:ext cx="11263086" cy="706964"/>
          </a:xfrm>
        </p:spPr>
        <p:txBody>
          <a:bodyPr/>
          <a:lstStyle/>
          <a:p>
            <a:pPr algn="ctr"/>
            <a:r>
              <a:rPr lang="en-GB" dirty="0"/>
              <a:t>Data and Tools</a:t>
            </a:r>
            <a:endParaRPr lang="en-IN" dirty="0"/>
          </a:p>
        </p:txBody>
      </p:sp>
      <p:pic>
        <p:nvPicPr>
          <p:cNvPr id="7" name="Picture 6">
            <a:extLst>
              <a:ext uri="{FF2B5EF4-FFF2-40B4-BE49-F238E27FC236}">
                <a16:creationId xmlns:a16="http://schemas.microsoft.com/office/drawing/2014/main" id="{291250FA-EB8B-B471-1CFB-F3CC376E0BAB}"/>
              </a:ext>
            </a:extLst>
          </p:cNvPr>
          <p:cNvPicPr>
            <a:picLocks noChangeAspect="1"/>
          </p:cNvPicPr>
          <p:nvPr/>
        </p:nvPicPr>
        <p:blipFill>
          <a:blip r:embed="rId2"/>
          <a:stretch>
            <a:fillRect/>
          </a:stretch>
        </p:blipFill>
        <p:spPr>
          <a:xfrm>
            <a:off x="6152819" y="3429000"/>
            <a:ext cx="5850267" cy="3275466"/>
          </a:xfrm>
          <a:prstGeom prst="rect">
            <a:avLst/>
          </a:prstGeom>
        </p:spPr>
      </p:pic>
      <p:pic>
        <p:nvPicPr>
          <p:cNvPr id="9" name="Picture 8">
            <a:extLst>
              <a:ext uri="{FF2B5EF4-FFF2-40B4-BE49-F238E27FC236}">
                <a16:creationId xmlns:a16="http://schemas.microsoft.com/office/drawing/2014/main" id="{8220E237-E8F6-593B-B8DF-0D212CA18667}"/>
              </a:ext>
            </a:extLst>
          </p:cNvPr>
          <p:cNvPicPr>
            <a:picLocks noChangeAspect="1"/>
          </p:cNvPicPr>
          <p:nvPr/>
        </p:nvPicPr>
        <p:blipFill>
          <a:blip r:embed="rId3"/>
          <a:stretch>
            <a:fillRect/>
          </a:stretch>
        </p:blipFill>
        <p:spPr>
          <a:xfrm>
            <a:off x="219686" y="2356183"/>
            <a:ext cx="5907086" cy="2942248"/>
          </a:xfrm>
          <a:prstGeom prst="rect">
            <a:avLst/>
          </a:prstGeom>
        </p:spPr>
      </p:pic>
      <p:sp>
        <p:nvSpPr>
          <p:cNvPr id="13" name="Content Placeholder 2">
            <a:extLst>
              <a:ext uri="{FF2B5EF4-FFF2-40B4-BE49-F238E27FC236}">
                <a16:creationId xmlns:a16="http://schemas.microsoft.com/office/drawing/2014/main" id="{70F4C72F-EFF4-5A88-DF0A-B9E654B0CE5D}"/>
              </a:ext>
            </a:extLst>
          </p:cNvPr>
          <p:cNvSpPr>
            <a:spLocks noGrp="1"/>
          </p:cNvSpPr>
          <p:nvPr>
            <p:ph idx="1"/>
          </p:nvPr>
        </p:nvSpPr>
        <p:spPr>
          <a:xfrm>
            <a:off x="6271181" y="2398795"/>
            <a:ext cx="5731905" cy="526737"/>
          </a:xfrm>
        </p:spPr>
        <p:txBody>
          <a:bodyPr/>
          <a:lstStyle/>
          <a:p>
            <a:r>
              <a:rPr lang="en-GB" dirty="0"/>
              <a:t>For Analysis and Visualization </a:t>
            </a:r>
            <a:r>
              <a:rPr lang="en-GB" b="1" dirty="0"/>
              <a:t>Power BI</a:t>
            </a:r>
            <a:r>
              <a:rPr lang="en-GB" dirty="0"/>
              <a:t> is used</a:t>
            </a:r>
          </a:p>
        </p:txBody>
      </p:sp>
      <p:sp>
        <p:nvSpPr>
          <p:cNvPr id="14" name="Content Placeholder 2">
            <a:extLst>
              <a:ext uri="{FF2B5EF4-FFF2-40B4-BE49-F238E27FC236}">
                <a16:creationId xmlns:a16="http://schemas.microsoft.com/office/drawing/2014/main" id="{40EAF9AA-B14E-D83E-B3D5-ED4EE40F4ACA}"/>
              </a:ext>
            </a:extLst>
          </p:cNvPr>
          <p:cNvSpPr txBox="1">
            <a:spLocks/>
          </p:cNvSpPr>
          <p:nvPr/>
        </p:nvSpPr>
        <p:spPr>
          <a:xfrm>
            <a:off x="188914" y="5479591"/>
            <a:ext cx="5731905" cy="98878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The provided data was in separate 8 files which is merged into two files Domestic and Foreigner using Python.</a:t>
            </a:r>
          </a:p>
          <a:p>
            <a:r>
              <a:rPr lang="en-GB" dirty="0"/>
              <a:t>Which is further merged as Combined in Power BI.</a:t>
            </a:r>
          </a:p>
          <a:p>
            <a:endParaRPr lang="en-GB" dirty="0"/>
          </a:p>
        </p:txBody>
      </p:sp>
    </p:spTree>
    <p:extLst>
      <p:ext uri="{BB962C8B-B14F-4D97-AF65-F5344CB8AC3E}">
        <p14:creationId xmlns:p14="http://schemas.microsoft.com/office/powerpoint/2010/main" val="2662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8B12-B5D7-8989-CC3A-C11BE29D4EDE}"/>
              </a:ext>
            </a:extLst>
          </p:cNvPr>
          <p:cNvSpPr>
            <a:spLocks noGrp="1"/>
          </p:cNvSpPr>
          <p:nvPr>
            <p:ph type="title"/>
          </p:nvPr>
        </p:nvSpPr>
        <p:spPr>
          <a:xfrm>
            <a:off x="420914" y="973668"/>
            <a:ext cx="11263086" cy="706964"/>
          </a:xfrm>
        </p:spPr>
        <p:txBody>
          <a:bodyPr/>
          <a:lstStyle/>
          <a:p>
            <a:pPr algn="ctr"/>
            <a:r>
              <a:rPr lang="en-GB" dirty="0"/>
              <a:t>Assumptions</a:t>
            </a:r>
            <a:endParaRPr lang="en-IN" dirty="0"/>
          </a:p>
        </p:txBody>
      </p:sp>
      <p:sp>
        <p:nvSpPr>
          <p:cNvPr id="3" name="Content Placeholder 2">
            <a:extLst>
              <a:ext uri="{FF2B5EF4-FFF2-40B4-BE49-F238E27FC236}">
                <a16:creationId xmlns:a16="http://schemas.microsoft.com/office/drawing/2014/main" id="{1CBD64C9-3869-911A-F3B5-700D53B36CFD}"/>
              </a:ext>
            </a:extLst>
          </p:cNvPr>
          <p:cNvSpPr>
            <a:spLocks noGrp="1"/>
          </p:cNvSpPr>
          <p:nvPr>
            <p:ph idx="1"/>
          </p:nvPr>
        </p:nvSpPr>
        <p:spPr>
          <a:xfrm>
            <a:off x="420914" y="2293257"/>
            <a:ext cx="11263086" cy="3726543"/>
          </a:xfrm>
        </p:spPr>
        <p:txBody>
          <a:bodyPr/>
          <a:lstStyle/>
          <a:p>
            <a:r>
              <a:rPr lang="en-GB" dirty="0"/>
              <a:t>For Getting the Population in any year there are two methods</a:t>
            </a:r>
          </a:p>
          <a:p>
            <a:pPr lvl="1"/>
            <a:r>
              <a:rPr lang="en-IN" dirty="0"/>
              <a:t>Estimation :  If want to know the population in a year between two Census.</a:t>
            </a:r>
          </a:p>
          <a:p>
            <a:pPr lvl="1"/>
            <a:r>
              <a:rPr lang="en-IN" dirty="0"/>
              <a:t>Forecasting : Forecasting The population based on estimates like birth rate, death rate, migration rate, occupied houses etc.</a:t>
            </a:r>
          </a:p>
          <a:p>
            <a:r>
              <a:rPr lang="en-IN" dirty="0"/>
              <a:t>In our case we want to known the district wise population of Telangana in 2019. </a:t>
            </a:r>
          </a:p>
          <a:p>
            <a:pPr lvl="1"/>
            <a:r>
              <a:rPr lang="en-IN" dirty="0"/>
              <a:t>There were no Census conducted in 2021.</a:t>
            </a:r>
          </a:p>
          <a:p>
            <a:pPr lvl="1"/>
            <a:r>
              <a:rPr lang="en-IN" dirty="0"/>
              <a:t>Later method require lots of data and research, which will deviate the project.</a:t>
            </a:r>
          </a:p>
          <a:p>
            <a:r>
              <a:rPr lang="en-IN" dirty="0"/>
              <a:t>So to estimate the Population in 2019, first method is used with considering 2023 population forecast data from unofficial source as Correct data and on this basis Estimating the 2019 population of Telangana districts.</a:t>
            </a:r>
          </a:p>
        </p:txBody>
      </p:sp>
    </p:spTree>
    <p:extLst>
      <p:ext uri="{BB962C8B-B14F-4D97-AF65-F5344CB8AC3E}">
        <p14:creationId xmlns:p14="http://schemas.microsoft.com/office/powerpoint/2010/main" val="189842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a:bodyPr>
          <a:lstStyle/>
          <a:p>
            <a:r>
              <a:rPr lang="en-US" sz="2400" dirty="0">
                <a:solidFill>
                  <a:schemeClr val="bg1"/>
                </a:solidFill>
                <a:latin typeface="Arial" panose="020B0604020202020204" pitchFamily="34" charset="0"/>
                <a:cs typeface="Arial" panose="020B0604020202020204" pitchFamily="34" charset="0"/>
              </a:rPr>
              <a:t>Q1. </a:t>
            </a:r>
            <a:r>
              <a:rPr lang="en-GB" sz="2400" dirty="0">
                <a:solidFill>
                  <a:schemeClr val="bg1"/>
                </a:solidFill>
                <a:latin typeface="Arial" panose="020B0604020202020204" pitchFamily="34" charset="0"/>
                <a:cs typeface="Arial" panose="020B0604020202020204" pitchFamily="34" charset="0"/>
              </a:rPr>
              <a:t>List down the top 10 districts that have the highest number of domestic visitors overall (2016 - 2019)?</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129280"/>
            <a:ext cx="4004598" cy="2895599"/>
          </a:xfrm>
        </p:spPr>
        <p:txBody>
          <a:bodyPr/>
          <a:lstStyle/>
          <a:p>
            <a:r>
              <a:rPr lang="en-GB" dirty="0"/>
              <a:t>Insights : </a:t>
            </a:r>
          </a:p>
          <a:p>
            <a:r>
              <a:rPr lang="en-GB" dirty="0"/>
              <a:t>Out of top 10 districts as per Domestic Visitors  These 4 Districts are performing very well and have Good CAGR(Domestic and Foreigner).</a:t>
            </a:r>
          </a:p>
          <a:p>
            <a:pPr marL="285750" indent="-285750">
              <a:buFont typeface="Arial" panose="020B0604020202020204" pitchFamily="34" charset="0"/>
              <a:buChar char="•"/>
            </a:pPr>
            <a:r>
              <a:rPr lang="en-GB" dirty="0"/>
              <a:t>Bhadradri Kothagudem - 94.86 %</a:t>
            </a:r>
          </a:p>
          <a:p>
            <a:pPr marL="285750" indent="-285750">
              <a:buFont typeface="Arial" panose="020B0604020202020204" pitchFamily="34" charset="0"/>
              <a:buChar char="•"/>
            </a:pPr>
            <a:r>
              <a:rPr lang="en-GB" dirty="0"/>
              <a:t>Rajanna Sircilla – 66.76%</a:t>
            </a:r>
          </a:p>
          <a:p>
            <a:pPr marL="285750" indent="-285750">
              <a:buFont typeface="Arial" panose="020B0604020202020204" pitchFamily="34" charset="0"/>
              <a:buChar char="•"/>
            </a:pPr>
            <a:r>
              <a:rPr lang="en-GB" dirty="0"/>
              <a:t>Jagtial – 49.18%</a:t>
            </a:r>
          </a:p>
          <a:p>
            <a:pPr marL="285750" indent="-285750">
              <a:buFont typeface="Arial" panose="020B0604020202020204" pitchFamily="34" charset="0"/>
              <a:buChar char="•"/>
            </a:pPr>
            <a:r>
              <a:rPr lang="en-GB" dirty="0"/>
              <a:t>Nirmal – 42.85%</a:t>
            </a:r>
          </a:p>
        </p:txBody>
      </p:sp>
      <p:pic>
        <p:nvPicPr>
          <p:cNvPr id="14" name="Picture 13">
            <a:extLst>
              <a:ext uri="{FF2B5EF4-FFF2-40B4-BE49-F238E27FC236}">
                <a16:creationId xmlns:a16="http://schemas.microsoft.com/office/drawing/2014/main" id="{F5958BEA-128C-BB1E-460A-AFBC439BD544}"/>
              </a:ext>
            </a:extLst>
          </p:cNvPr>
          <p:cNvPicPr>
            <a:picLocks noChangeAspect="1"/>
          </p:cNvPicPr>
          <p:nvPr/>
        </p:nvPicPr>
        <p:blipFill>
          <a:blip r:embed="rId3"/>
          <a:srcRect/>
          <a:stretch/>
        </p:blipFill>
        <p:spPr>
          <a:xfrm>
            <a:off x="5653857" y="321746"/>
            <a:ext cx="3414352" cy="2826937"/>
          </a:xfrm>
          <a:prstGeom prst="rect">
            <a:avLst/>
          </a:prstGeom>
        </p:spPr>
      </p:pic>
      <p:pic>
        <p:nvPicPr>
          <p:cNvPr id="17" name="Picture 16">
            <a:extLst>
              <a:ext uri="{FF2B5EF4-FFF2-40B4-BE49-F238E27FC236}">
                <a16:creationId xmlns:a16="http://schemas.microsoft.com/office/drawing/2014/main" id="{8F9C6861-A13D-F575-F4D1-11990D8B4208}"/>
              </a:ext>
            </a:extLst>
          </p:cNvPr>
          <p:cNvPicPr>
            <a:picLocks noChangeAspect="1"/>
          </p:cNvPicPr>
          <p:nvPr/>
        </p:nvPicPr>
        <p:blipFill>
          <a:blip r:embed="rId4"/>
          <a:stretch>
            <a:fillRect/>
          </a:stretch>
        </p:blipFill>
        <p:spPr>
          <a:xfrm>
            <a:off x="5474446" y="3291204"/>
            <a:ext cx="5562600" cy="2571750"/>
          </a:xfrm>
          <a:prstGeom prst="rect">
            <a:avLst/>
          </a:prstGeom>
        </p:spPr>
      </p:pic>
      <p:sp>
        <p:nvSpPr>
          <p:cNvPr id="19" name="Arrow: Curved Right 18">
            <a:extLst>
              <a:ext uri="{FF2B5EF4-FFF2-40B4-BE49-F238E27FC236}">
                <a16:creationId xmlns:a16="http://schemas.microsoft.com/office/drawing/2014/main" id="{E4CCACE8-98B0-A422-9D40-F64D0122F664}"/>
              </a:ext>
            </a:extLst>
          </p:cNvPr>
          <p:cNvSpPr/>
          <p:nvPr/>
        </p:nvSpPr>
        <p:spPr>
          <a:xfrm>
            <a:off x="4312686" y="2460306"/>
            <a:ext cx="1066510" cy="1257300"/>
          </a:xfrm>
          <a:prstGeom prst="curvedRightArrow">
            <a:avLst>
              <a:gd name="adj1" fmla="val 25000"/>
              <a:gd name="adj2" fmla="val 50000"/>
              <a:gd name="adj3" fmla="val 380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0767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a:bodyPr>
          <a:lstStyle/>
          <a:p>
            <a:r>
              <a:rPr lang="en-US" sz="2400" dirty="0">
                <a:solidFill>
                  <a:schemeClr val="bg1"/>
                </a:solidFill>
                <a:latin typeface="Arial" panose="020B0604020202020204" pitchFamily="34" charset="0"/>
                <a:cs typeface="Arial" panose="020B0604020202020204" pitchFamily="34" charset="0"/>
              </a:rPr>
              <a:t>Q2. </a:t>
            </a:r>
            <a:r>
              <a:rPr lang="en-GB" sz="2400" dirty="0">
                <a:solidFill>
                  <a:schemeClr val="bg1"/>
                </a:solidFill>
                <a:latin typeface="Arial" panose="020B0604020202020204" pitchFamily="34" charset="0"/>
                <a:cs typeface="Arial" panose="020B0604020202020204" pitchFamily="34" charset="0"/>
              </a:rPr>
              <a:t>List down the top 3 districts based on compounded annual growth rate(CAGR) of visitors between (2016 - 2019)?</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129280"/>
            <a:ext cx="3807650" cy="2895599"/>
          </a:xfrm>
        </p:spPr>
        <p:txBody>
          <a:bodyPr/>
          <a:lstStyle/>
          <a:p>
            <a:r>
              <a:rPr lang="en-GB" dirty="0"/>
              <a:t>Insights : </a:t>
            </a:r>
          </a:p>
          <a:p>
            <a:r>
              <a:rPr lang="en-GB" dirty="0"/>
              <a:t>Mancherial, Wrangal (Rural), and Bhadradri Kothagudem are performing very well.</a:t>
            </a:r>
          </a:p>
          <a:p>
            <a:endParaRPr lang="en-IN" dirty="0"/>
          </a:p>
        </p:txBody>
      </p:sp>
      <p:pic>
        <p:nvPicPr>
          <p:cNvPr id="4" name="Picture 3">
            <a:extLst>
              <a:ext uri="{FF2B5EF4-FFF2-40B4-BE49-F238E27FC236}">
                <a16:creationId xmlns:a16="http://schemas.microsoft.com/office/drawing/2014/main" id="{9F321BE5-A5B3-B6E5-3261-4F7856AB851C}"/>
              </a:ext>
            </a:extLst>
          </p:cNvPr>
          <p:cNvPicPr>
            <a:picLocks noChangeAspect="1"/>
          </p:cNvPicPr>
          <p:nvPr/>
        </p:nvPicPr>
        <p:blipFill>
          <a:blip r:embed="rId3"/>
          <a:srcRect/>
          <a:stretch/>
        </p:blipFill>
        <p:spPr>
          <a:xfrm>
            <a:off x="5094799" y="1879601"/>
            <a:ext cx="3178150" cy="3581400"/>
          </a:xfrm>
          <a:prstGeom prst="rect">
            <a:avLst/>
          </a:prstGeom>
        </p:spPr>
      </p:pic>
      <p:pic>
        <p:nvPicPr>
          <p:cNvPr id="6" name="Picture 5">
            <a:extLst>
              <a:ext uri="{FF2B5EF4-FFF2-40B4-BE49-F238E27FC236}">
                <a16:creationId xmlns:a16="http://schemas.microsoft.com/office/drawing/2014/main" id="{C05C3E5E-7AC9-7E99-64F0-6AFFE3AAB1C7}"/>
              </a:ext>
            </a:extLst>
          </p:cNvPr>
          <p:cNvPicPr>
            <a:picLocks noChangeAspect="1"/>
          </p:cNvPicPr>
          <p:nvPr/>
        </p:nvPicPr>
        <p:blipFill>
          <a:blip r:embed="rId4"/>
          <a:srcRect/>
          <a:stretch/>
        </p:blipFill>
        <p:spPr>
          <a:xfrm>
            <a:off x="9661211" y="2211082"/>
            <a:ext cx="2014464" cy="2823693"/>
          </a:xfrm>
          <a:prstGeom prst="rect">
            <a:avLst/>
          </a:prstGeom>
        </p:spPr>
      </p:pic>
      <p:sp>
        <p:nvSpPr>
          <p:cNvPr id="8" name="Arrow: Curved Up 7">
            <a:extLst>
              <a:ext uri="{FF2B5EF4-FFF2-40B4-BE49-F238E27FC236}">
                <a16:creationId xmlns:a16="http://schemas.microsoft.com/office/drawing/2014/main" id="{EFA79530-1C99-045C-FDAD-1AAF3127603C}"/>
              </a:ext>
            </a:extLst>
          </p:cNvPr>
          <p:cNvSpPr/>
          <p:nvPr/>
        </p:nvSpPr>
        <p:spPr>
          <a:xfrm>
            <a:off x="5631543" y="5312229"/>
            <a:ext cx="4775200" cy="1219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0258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a:bodyPr>
          <a:lstStyle/>
          <a:p>
            <a:r>
              <a:rPr lang="en-US" sz="2400" dirty="0">
                <a:solidFill>
                  <a:schemeClr val="bg1"/>
                </a:solidFill>
                <a:latin typeface="Arial" panose="020B0604020202020204" pitchFamily="34" charset="0"/>
                <a:cs typeface="Arial" panose="020B0604020202020204" pitchFamily="34" charset="0"/>
              </a:rPr>
              <a:t>Q3. </a:t>
            </a:r>
            <a:r>
              <a:rPr lang="en-GB" sz="2400" dirty="0">
                <a:solidFill>
                  <a:schemeClr val="bg1"/>
                </a:solidFill>
                <a:latin typeface="Arial" panose="020B0604020202020204" pitchFamily="34" charset="0"/>
                <a:cs typeface="Arial" panose="020B0604020202020204" pitchFamily="34" charset="0"/>
              </a:rPr>
              <a:t>List down the bottom 3 districts based on compounded annual growth rate(CAGR) of visitors between (2016 – 2019?</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129280"/>
            <a:ext cx="3832213" cy="2895599"/>
          </a:xfrm>
        </p:spPr>
        <p:txBody>
          <a:bodyPr/>
          <a:lstStyle/>
          <a:p>
            <a:r>
              <a:rPr lang="en-GB" dirty="0"/>
              <a:t>Insights:</a:t>
            </a:r>
          </a:p>
          <a:p>
            <a:pPr marL="285750" indent="-285750">
              <a:buFont typeface="Arial" panose="020B0604020202020204" pitchFamily="34" charset="0"/>
              <a:buChar char="•"/>
            </a:pPr>
            <a:r>
              <a:rPr lang="en-GB" dirty="0"/>
              <a:t>Wrangal(Urban), Nalgonda and Karimnagar are performing very low.</a:t>
            </a:r>
          </a:p>
          <a:p>
            <a:pPr marL="285750" indent="-285750">
              <a:buFont typeface="Arial" panose="020B0604020202020204" pitchFamily="34" charset="0"/>
              <a:buChar char="•"/>
            </a:pPr>
            <a:r>
              <a:rPr lang="en-GB" dirty="0"/>
              <a:t>Tourism in these areas are declining at very faster rate. Special Attention must be given to these places so they can perform well.</a:t>
            </a:r>
          </a:p>
          <a:p>
            <a:endParaRPr lang="en-IN" dirty="0"/>
          </a:p>
        </p:txBody>
      </p:sp>
      <p:pic>
        <p:nvPicPr>
          <p:cNvPr id="6" name="Picture 5">
            <a:extLst>
              <a:ext uri="{FF2B5EF4-FFF2-40B4-BE49-F238E27FC236}">
                <a16:creationId xmlns:a16="http://schemas.microsoft.com/office/drawing/2014/main" id="{8D94FC7F-0D85-A934-73FF-1877B26F5E89}"/>
              </a:ext>
            </a:extLst>
          </p:cNvPr>
          <p:cNvPicPr>
            <a:picLocks noChangeAspect="1"/>
          </p:cNvPicPr>
          <p:nvPr/>
        </p:nvPicPr>
        <p:blipFill>
          <a:blip r:embed="rId3"/>
          <a:srcRect/>
          <a:stretch/>
        </p:blipFill>
        <p:spPr>
          <a:xfrm>
            <a:off x="5094799" y="1879601"/>
            <a:ext cx="3178150" cy="3581400"/>
          </a:xfrm>
          <a:prstGeom prst="rect">
            <a:avLst/>
          </a:prstGeom>
        </p:spPr>
      </p:pic>
      <p:pic>
        <p:nvPicPr>
          <p:cNvPr id="8" name="Picture 7">
            <a:extLst>
              <a:ext uri="{FF2B5EF4-FFF2-40B4-BE49-F238E27FC236}">
                <a16:creationId xmlns:a16="http://schemas.microsoft.com/office/drawing/2014/main" id="{4B77A5CB-4259-A959-16A0-63EF47FA5E7F}"/>
              </a:ext>
            </a:extLst>
          </p:cNvPr>
          <p:cNvPicPr>
            <a:picLocks noChangeAspect="1"/>
          </p:cNvPicPr>
          <p:nvPr/>
        </p:nvPicPr>
        <p:blipFill>
          <a:blip r:embed="rId4"/>
          <a:srcRect/>
          <a:stretch/>
        </p:blipFill>
        <p:spPr>
          <a:xfrm>
            <a:off x="9856492" y="2211082"/>
            <a:ext cx="1623902" cy="2823693"/>
          </a:xfrm>
          <a:prstGeom prst="rect">
            <a:avLst/>
          </a:prstGeom>
        </p:spPr>
      </p:pic>
      <p:sp>
        <p:nvSpPr>
          <p:cNvPr id="9" name="Arrow: Curved Up 8">
            <a:extLst>
              <a:ext uri="{FF2B5EF4-FFF2-40B4-BE49-F238E27FC236}">
                <a16:creationId xmlns:a16="http://schemas.microsoft.com/office/drawing/2014/main" id="{753BF2D8-F100-B428-EEA5-9E698A751E1B}"/>
              </a:ext>
            </a:extLst>
          </p:cNvPr>
          <p:cNvSpPr/>
          <p:nvPr/>
        </p:nvSpPr>
        <p:spPr>
          <a:xfrm>
            <a:off x="7228591" y="5312229"/>
            <a:ext cx="3178151" cy="1219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01481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159342" cy="2257473"/>
          </a:xfrm>
        </p:spPr>
        <p:txBody>
          <a:bodyPr vert="horz" lIns="91440" tIns="45720" rIns="91440" bIns="45720" rtlCol="0" anchor="t">
            <a:normAutofit/>
          </a:bodyPr>
          <a:lstStyle/>
          <a:p>
            <a:r>
              <a:rPr lang="en-US" sz="2400" dirty="0">
                <a:solidFill>
                  <a:schemeClr val="bg1"/>
                </a:solidFill>
                <a:latin typeface="Arial" panose="020B0604020202020204" pitchFamily="34" charset="0"/>
                <a:cs typeface="Arial" panose="020B0604020202020204" pitchFamily="34" charset="0"/>
              </a:rPr>
              <a:t>Q4. </a:t>
            </a:r>
            <a:r>
              <a:rPr lang="en-GB" sz="2400" dirty="0">
                <a:solidFill>
                  <a:schemeClr val="bg1"/>
                </a:solidFill>
                <a:latin typeface="Arial" panose="020B0604020202020204" pitchFamily="34" charset="0"/>
                <a:cs typeface="Arial" panose="020B0604020202020204" pitchFamily="34" charset="0"/>
              </a:rPr>
              <a:t>What are the peak and low season months for Hyderabad based on the data from 2016 to 2019 for Hyderabad district?</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23673" y="3172823"/>
            <a:ext cx="4020898" cy="2895599"/>
          </a:xfrm>
        </p:spPr>
        <p:txBody>
          <a:bodyPr/>
          <a:lstStyle/>
          <a:p>
            <a:r>
              <a:rPr lang="en-GB" dirty="0"/>
              <a:t>Insights: </a:t>
            </a:r>
          </a:p>
          <a:p>
            <a:pPr marL="285750" indent="-285750">
              <a:buFont typeface="Arial" panose="020B0604020202020204" pitchFamily="34" charset="0"/>
              <a:buChar char="•"/>
            </a:pPr>
            <a:r>
              <a:rPr lang="en-GB" dirty="0"/>
              <a:t>June, December and October are peak months out of which June and December are attractive lots of tourist.</a:t>
            </a:r>
          </a:p>
          <a:p>
            <a:pPr marL="285750" indent="-285750">
              <a:buFont typeface="Arial" panose="020B0604020202020204" pitchFamily="34" charset="0"/>
              <a:buChar char="•"/>
            </a:pPr>
            <a:r>
              <a:rPr lang="en-GB" dirty="0"/>
              <a:t>February, March and September are low seasons and by introducing activities and events can attract the tourist.</a:t>
            </a:r>
            <a:endParaRPr lang="en-IN" dirty="0"/>
          </a:p>
        </p:txBody>
      </p:sp>
      <p:pic>
        <p:nvPicPr>
          <p:cNvPr id="4" name="Picture 3">
            <a:extLst>
              <a:ext uri="{FF2B5EF4-FFF2-40B4-BE49-F238E27FC236}">
                <a16:creationId xmlns:a16="http://schemas.microsoft.com/office/drawing/2014/main" id="{3D7E96E0-EEF9-E8D1-FAB9-2396134DD242}"/>
              </a:ext>
            </a:extLst>
          </p:cNvPr>
          <p:cNvPicPr>
            <a:picLocks noChangeAspect="1"/>
          </p:cNvPicPr>
          <p:nvPr/>
        </p:nvPicPr>
        <p:blipFill>
          <a:blip r:embed="rId3"/>
          <a:stretch>
            <a:fillRect/>
          </a:stretch>
        </p:blipFill>
        <p:spPr>
          <a:xfrm>
            <a:off x="5738815" y="1247335"/>
            <a:ext cx="5010150" cy="4181475"/>
          </a:xfrm>
          <a:prstGeom prst="rect">
            <a:avLst/>
          </a:prstGeom>
        </p:spPr>
      </p:pic>
    </p:spTree>
    <p:extLst>
      <p:ext uri="{BB962C8B-B14F-4D97-AF65-F5344CB8AC3E}">
        <p14:creationId xmlns:p14="http://schemas.microsoft.com/office/powerpoint/2010/main" val="427056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23673" y="871806"/>
            <a:ext cx="4004598" cy="2257473"/>
          </a:xfrm>
        </p:spPr>
        <p:txBody>
          <a:bodyPr vert="horz" lIns="91440" tIns="45720" rIns="91440" bIns="45720" rtlCol="0" anchor="t">
            <a:normAutofit/>
          </a:bodyPr>
          <a:lstStyle/>
          <a:p>
            <a:r>
              <a:rPr lang="en-US" sz="2400" dirty="0">
                <a:solidFill>
                  <a:schemeClr val="bg1"/>
                </a:solidFill>
                <a:latin typeface="Arial" panose="020B0604020202020204" pitchFamily="34" charset="0"/>
                <a:cs typeface="Arial" panose="020B0604020202020204" pitchFamily="34" charset="0"/>
              </a:rPr>
              <a:t>Q5. </a:t>
            </a:r>
            <a:r>
              <a:rPr lang="en-GB" sz="2400" dirty="0">
                <a:solidFill>
                  <a:schemeClr val="bg1"/>
                </a:solidFill>
                <a:latin typeface="Arial" panose="020B0604020202020204" pitchFamily="34" charset="0"/>
                <a:cs typeface="Arial" panose="020B0604020202020204" pitchFamily="34" charset="0"/>
              </a:rPr>
              <a:t>Show the top &amp; bottom 3 districts with high domestic to foreign tourist ratio?</a:t>
            </a:r>
            <a:endParaRPr lang="en-US" sz="2400" dirty="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2CFBF4F3-218E-AE87-EB52-9E6A57D71B64}"/>
              </a:ext>
            </a:extLst>
          </p:cNvPr>
          <p:cNvSpPr>
            <a:spLocks noGrp="1"/>
          </p:cNvSpPr>
          <p:nvPr>
            <p:ph type="body" sz="half" idx="2"/>
          </p:nvPr>
        </p:nvSpPr>
        <p:spPr>
          <a:xfrm>
            <a:off x="689208" y="2897051"/>
            <a:ext cx="3873528" cy="2895599"/>
          </a:xfrm>
        </p:spPr>
        <p:txBody>
          <a:bodyPr/>
          <a:lstStyle/>
          <a:p>
            <a:r>
              <a:rPr lang="en-GB" dirty="0"/>
              <a:t>Insights : </a:t>
            </a:r>
          </a:p>
          <a:p>
            <a:pPr marL="285750" indent="-285750">
              <a:buFont typeface="Arial" panose="020B0604020202020204" pitchFamily="34" charset="0"/>
              <a:buChar char="•"/>
            </a:pPr>
            <a:r>
              <a:rPr lang="en-IN" dirty="0"/>
              <a:t>Nirmal, jangaon and Adilabad are having higher Domestic to Tourist Ratio.</a:t>
            </a:r>
          </a:p>
          <a:p>
            <a:pPr marL="285750" indent="-285750">
              <a:buFont typeface="Arial" panose="020B0604020202020204" pitchFamily="34" charset="0"/>
              <a:buChar char="•"/>
            </a:pPr>
            <a:r>
              <a:rPr lang="en-IN" dirty="0"/>
              <a:t>Observing the top performing district and Replicating them in bottom Districts can attract the foreign tourist which will bring more revenue.</a:t>
            </a:r>
          </a:p>
        </p:txBody>
      </p:sp>
      <p:pic>
        <p:nvPicPr>
          <p:cNvPr id="6" name="Picture 5">
            <a:extLst>
              <a:ext uri="{FF2B5EF4-FFF2-40B4-BE49-F238E27FC236}">
                <a16:creationId xmlns:a16="http://schemas.microsoft.com/office/drawing/2014/main" id="{7BF12FEC-9540-0F0A-C179-BA98BF91B552}"/>
              </a:ext>
            </a:extLst>
          </p:cNvPr>
          <p:cNvPicPr>
            <a:picLocks noChangeAspect="1"/>
          </p:cNvPicPr>
          <p:nvPr/>
        </p:nvPicPr>
        <p:blipFill>
          <a:blip r:embed="rId3"/>
          <a:srcRect/>
          <a:stretch/>
        </p:blipFill>
        <p:spPr>
          <a:xfrm>
            <a:off x="6132175" y="1129029"/>
            <a:ext cx="3461425" cy="4000500"/>
          </a:xfrm>
          <a:prstGeom prst="rect">
            <a:avLst/>
          </a:prstGeom>
        </p:spPr>
      </p:pic>
    </p:spTree>
    <p:extLst>
      <p:ext uri="{BB962C8B-B14F-4D97-AF65-F5344CB8AC3E}">
        <p14:creationId xmlns:p14="http://schemas.microsoft.com/office/powerpoint/2010/main" val="2805412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245</TotalTime>
  <Words>1133</Words>
  <Application>Microsoft Office PowerPoint</Application>
  <PresentationFormat>Widescreen</PresentationFormat>
  <Paragraphs>92</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Manrope</vt:lpstr>
      <vt:lpstr>Wingdings 3</vt:lpstr>
      <vt:lpstr>Ion Boardroom</vt:lpstr>
      <vt:lpstr>Provide Insights For Telangana Govt Tourism Department</vt:lpstr>
      <vt:lpstr>Objectives</vt:lpstr>
      <vt:lpstr>Data and Tools</vt:lpstr>
      <vt:lpstr>Assumptions</vt:lpstr>
      <vt:lpstr>Q1. List down the top 10 districts that have the highest number of domestic visitors overall (2016 - 2019)?</vt:lpstr>
      <vt:lpstr>Q2. List down the top 3 districts based on compounded annual growth rate(CAGR) of visitors between (2016 - 2019)?</vt:lpstr>
      <vt:lpstr>Q3. List down the bottom 3 districts based on compounded annual growth rate(CAGR) of visitors between (2016 – 2019?</vt:lpstr>
      <vt:lpstr>Q4. What are the peak and low season months for Hyderabad based on the data from 2016 to 2019 for Hyderabad district?</vt:lpstr>
      <vt:lpstr>Q5. Show the top &amp; bottom 3 districts with high domestic to foreign tourist ratio?</vt:lpstr>
      <vt:lpstr>Q6. List the top &amp; bottom 5 districts based on ‘population to tourist footfall ratio* ratio in 2019 ( * ratio: Total Visitors / Total Residents Population in the given year)</vt:lpstr>
      <vt:lpstr>Q7. What will be the projected number of domestic and foreign tourists in Hyderabad in 2025 based on the growth rate from previous years?</vt:lpstr>
      <vt:lpstr>Q8. Estimate the projected revenue for Hyderabad in 2025 based on average spend per tourist (approximate data)</vt:lpstr>
      <vt:lpstr>Q9. Districts with highest potentials.   A. Which districts has the highest potential for tourism growth and what actions government can take?</vt:lpstr>
      <vt:lpstr>Q10. Cultural / Corporate Events to boost tourism.    A. What kind of events the government can conduct.  B. Which month(s)?   C. Which districts?</vt:lpstr>
      <vt:lpstr>Q11. Dubai has made itself a business hub and enjoys massive business tourism. Can Hyderabad emulate the Dubai model? Provide insights based on your research.</vt:lpstr>
      <vt:lpstr>Q12. Provide all other recommendations that can boost the Telangana tourism, particularly Hyderabad.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For Telangana Govt Tourism Department</dc:title>
  <dc:creator>sanjay prasad</dc:creator>
  <cp:lastModifiedBy>sanjay prasad</cp:lastModifiedBy>
  <cp:revision>1</cp:revision>
  <dcterms:created xsi:type="dcterms:W3CDTF">2023-05-12T13:32:27Z</dcterms:created>
  <dcterms:modified xsi:type="dcterms:W3CDTF">2023-05-12T17:38:06Z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