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4" r:id="rId3"/>
    <p:sldId id="261" r:id="rId4"/>
    <p:sldId id="263" r:id="rId5"/>
    <p:sldId id="259" r:id="rId6"/>
    <p:sldId id="256" r:id="rId7"/>
    <p:sldId id="258" r:id="rId8"/>
    <p:sldId id="257" r:id="rId9"/>
    <p:sldId id="266" r:id="rId10"/>
    <p:sldId id="260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DABC-3DA0-AD76-607D-BD03F94A3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CFC09-C447-08F6-FC48-ED46640F8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C65B9-186F-C6A6-4BAE-9CE781A3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BC666-C4A1-CBF9-8B18-3B859C91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210F-C58F-77D0-852A-B5AA17D5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427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08C8-D57A-0713-397F-58460A47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F66C3-0B1E-FCA2-22A6-D846C0DA0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6E5F-CDF2-58C4-032B-24D335B6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A4CAC-8FBD-67F7-4AB2-C820BFBA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32AF0-89DC-B1ED-0E13-716F089E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566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2320E-FE68-2564-37D6-6B09164E1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064F6-05E4-D94F-BDC1-8F9CF2993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6228-FDD0-739F-585C-CE8EDCFD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1CB8-B3FA-844B-E6C3-383A4CD8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7A171-C8FC-D93F-6CD8-FCD58FB6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008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61B8-51C1-E065-D98D-B502CB60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5C671-5A32-280B-81CD-99744BAF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509EE-74C3-8F18-FCCA-B143DF11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87536-44E1-D574-47D3-3ED23E49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1F453-5974-5358-ECA0-541088A4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265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D8CA-1C05-EC8C-9639-D4662A67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66DAB-0E22-7D2A-9DD4-622E5A4A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6C6C6-337E-DDAF-44A6-D8600347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311E8-9378-5118-F914-3ABE0133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3C75B-25A6-6084-0068-6F26831B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20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8923-555E-7FF0-2C8E-5DCF8188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45B5-C01C-2787-B52A-A05C9C8BB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4BD8E-F0B7-BFE8-8373-9DDEFE40F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FDD6-5F79-B295-9A40-1A763FDA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16CB3-B7B9-F468-5FFF-C834F09A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5EC97-BF47-5BB3-4F87-4FC1A5CF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022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EFB3-50AC-ECE3-F1E6-5358B46E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E1542-2DEB-B2C4-C895-6A436F9D6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227F5-77FC-45EA-4071-B269BE1E1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C2FFD-F216-B4E9-ECE2-5AD4719FF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EE949-9DC8-FE89-1885-D52DCE31F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1D68B-948E-424F-9A56-36DB697D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3E2D9-BA72-5959-BB4D-12F8D0B3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978F8-E900-F48D-E9CE-65C2436B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214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34DC-4683-86B2-55BD-E5A55892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C2DF8-DC5F-713A-6E00-90B70D69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8A288-870D-2A91-E843-3F4B493A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3538F-35A3-A068-81D2-D2DAEEB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92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8F9ED-5C59-00FE-CF76-F4C7497A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B75B5-3822-F925-3EC2-FC577420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B9006-87F2-3CD3-F3A3-D33C6DCE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029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B3D1-7270-DBB6-2409-D7DFD786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952A8-263D-94A4-7B28-B8B1F0863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717F6-003A-60F4-43D7-8C470EB8D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3EB40-4513-3178-8DBA-B3456760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F70AA-421A-4433-0589-D0951E69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7BABE-860B-E25A-831F-5B6277D7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902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C67-18A5-08EB-0693-BCADC069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1E443-ADF0-B893-E06F-B962FF245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8D772-5DD4-6C78-1982-A7756373B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A968F-4875-58E4-B99A-AFD281A1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D6076-1185-7F37-360E-768AEEAD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7760E-A8A2-301B-7462-8739C64F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245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D9C96-7A81-BD1A-093B-64E8ECB6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E582E-CA1D-B45F-ED57-AC409399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E980-7987-7CB1-A7B5-C40CD90BD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DBE0-89F9-475D-9F38-A6869BF92F0D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15F2-6F61-A779-18A2-7652ADF41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A303-C8AD-F531-531A-403C28ECB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DDD9-F66B-412B-A4EA-B44F901419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611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A4ACB9-7C8A-82B1-0384-FA81C13066CD}"/>
              </a:ext>
            </a:extLst>
          </p:cNvPr>
          <p:cNvSpPr txBox="1"/>
          <p:nvPr/>
        </p:nvSpPr>
        <p:spPr>
          <a:xfrm>
            <a:off x="3951855" y="2957804"/>
            <a:ext cx="428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Wiring diagram for Obstacle Avoiding Robot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706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2956EAF-D80E-EFA0-F326-ADA8121AF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82" y="781824"/>
            <a:ext cx="7178220" cy="56128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C3912F-FDC4-DD5A-B713-C1F40289FB0D}"/>
              </a:ext>
            </a:extLst>
          </p:cNvPr>
          <p:cNvSpPr txBox="1"/>
          <p:nvPr/>
        </p:nvSpPr>
        <p:spPr>
          <a:xfrm>
            <a:off x="5578540" y="463327"/>
            <a:ext cx="442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accuracy of HCSR04 Ultrasonic Sensor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7D119-CFA9-052D-1AB6-BDD2F67FF00D}"/>
              </a:ext>
            </a:extLst>
          </p:cNvPr>
          <p:cNvSpPr txBox="1"/>
          <p:nvPr/>
        </p:nvSpPr>
        <p:spPr>
          <a:xfrm>
            <a:off x="6827677" y="832659"/>
            <a:ext cx="2111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calibratehcsr04.py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E359D-A860-C944-41B6-295566D1F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881" y="1252826"/>
            <a:ext cx="4179468" cy="297898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A86F216-812B-4B22-35DE-751F512E414A}"/>
              </a:ext>
            </a:extLst>
          </p:cNvPr>
          <p:cNvGrpSpPr/>
          <p:nvPr/>
        </p:nvGrpSpPr>
        <p:grpSpPr>
          <a:xfrm>
            <a:off x="3858937" y="1904301"/>
            <a:ext cx="4084097" cy="1524699"/>
            <a:chOff x="3858937" y="1904301"/>
            <a:chExt cx="4084097" cy="1524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EAE75-11B3-3623-2626-121ADE9350A6}"/>
                </a:ext>
              </a:extLst>
            </p:cNvPr>
            <p:cNvSpPr txBox="1"/>
            <p:nvPr/>
          </p:nvSpPr>
          <p:spPr>
            <a:xfrm>
              <a:off x="3858937" y="1904301"/>
              <a:ext cx="301686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6A5333-A592-E17D-F078-892658AB116B}"/>
                </a:ext>
              </a:extLst>
            </p:cNvPr>
            <p:cNvSpPr txBox="1"/>
            <p:nvPr/>
          </p:nvSpPr>
          <p:spPr>
            <a:xfrm>
              <a:off x="7641348" y="3059668"/>
              <a:ext cx="301686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SG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8E3730-37F0-9388-5C85-5554E5CCAC0A}"/>
              </a:ext>
            </a:extLst>
          </p:cNvPr>
          <p:cNvGrpSpPr/>
          <p:nvPr/>
        </p:nvGrpSpPr>
        <p:grpSpPr>
          <a:xfrm>
            <a:off x="4328577" y="2280562"/>
            <a:ext cx="3462653" cy="795880"/>
            <a:chOff x="4328577" y="2280562"/>
            <a:chExt cx="3462653" cy="79588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0AF7D9-D372-87D2-4EC3-EB9B5FE3C4E1}"/>
                </a:ext>
              </a:extLst>
            </p:cNvPr>
            <p:cNvGrpSpPr/>
            <p:nvPr/>
          </p:nvGrpSpPr>
          <p:grpSpPr>
            <a:xfrm>
              <a:off x="4328577" y="2280562"/>
              <a:ext cx="3462653" cy="795880"/>
              <a:chOff x="4328577" y="2280562"/>
              <a:chExt cx="3462653" cy="79588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218487-2F89-55DB-5789-7AF7D884873F}"/>
                  </a:ext>
                </a:extLst>
              </p:cNvPr>
              <p:cNvSpPr txBox="1"/>
              <p:nvPr/>
            </p:nvSpPr>
            <p:spPr>
              <a:xfrm>
                <a:off x="4328577" y="2707110"/>
                <a:ext cx="301686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87B08A-B293-3DAD-ED78-DB55A9D58F69}"/>
                  </a:ext>
                </a:extLst>
              </p:cNvPr>
              <p:cNvSpPr txBox="1"/>
              <p:nvPr/>
            </p:nvSpPr>
            <p:spPr>
              <a:xfrm>
                <a:off x="7489544" y="2280562"/>
                <a:ext cx="301686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en-SG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C20373-C589-59DE-1C42-825D3AC458D0}"/>
                </a:ext>
              </a:extLst>
            </p:cNvPr>
            <p:cNvSpPr txBox="1"/>
            <p:nvPr/>
          </p:nvSpPr>
          <p:spPr>
            <a:xfrm>
              <a:off x="4830147" y="2310956"/>
              <a:ext cx="1782425" cy="707886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Echo Pin goes low and remains low until signal returns. Time just before echo == 1 is taken (start point)</a:t>
              </a:r>
              <a:endParaRPr lang="en-SG" sz="10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C912FE-DFA3-A1B0-21DE-90A091CC7FCC}"/>
              </a:ext>
            </a:extLst>
          </p:cNvPr>
          <p:cNvGrpSpPr/>
          <p:nvPr/>
        </p:nvGrpSpPr>
        <p:grpSpPr>
          <a:xfrm>
            <a:off x="4337891" y="1752434"/>
            <a:ext cx="5361440" cy="2094733"/>
            <a:chOff x="4337891" y="1752434"/>
            <a:chExt cx="5361440" cy="209473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E2B904-C49E-807E-A725-17775F0A8AEC}"/>
                </a:ext>
              </a:extLst>
            </p:cNvPr>
            <p:cNvSpPr txBox="1"/>
            <p:nvPr/>
          </p:nvSpPr>
          <p:spPr>
            <a:xfrm>
              <a:off x="4337891" y="3308558"/>
              <a:ext cx="301686" cy="369332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3</a:t>
              </a:r>
              <a:endParaRPr lang="en-SG" dirty="0">
                <a:solidFill>
                  <a:srgbClr val="FFC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DCCF2E-2424-0742-78EE-A047477E9549}"/>
                </a:ext>
              </a:extLst>
            </p:cNvPr>
            <p:cNvSpPr txBox="1"/>
            <p:nvPr/>
          </p:nvSpPr>
          <p:spPr>
            <a:xfrm>
              <a:off x="9397645" y="1752434"/>
              <a:ext cx="301686" cy="369332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3</a:t>
              </a:r>
              <a:endParaRPr lang="en-SG" dirty="0">
                <a:solidFill>
                  <a:srgbClr val="FFC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8CFDA0-8E9E-78FB-6E2D-D826B61B2DC7}"/>
                </a:ext>
              </a:extLst>
            </p:cNvPr>
            <p:cNvSpPr txBox="1"/>
            <p:nvPr/>
          </p:nvSpPr>
          <p:spPr>
            <a:xfrm>
              <a:off x="4830147" y="3139281"/>
              <a:ext cx="1782425" cy="707886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C000"/>
                  </a:solidFill>
                </a:rPr>
                <a:t>Echo Pin remains high until the entire pulse is received by the receiver.  (End Time)</a:t>
              </a:r>
            </a:p>
            <a:p>
              <a:r>
                <a:rPr lang="en-US" sz="1000" b="1" dirty="0">
                  <a:solidFill>
                    <a:srgbClr val="FFC000"/>
                  </a:solidFill>
                </a:rPr>
                <a:t>It will then go low or == 0 </a:t>
              </a:r>
              <a:endParaRPr lang="en-SG" sz="10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1E8B1-85DD-DE51-05E3-BD940BE41287}"/>
              </a:ext>
            </a:extLst>
          </p:cNvPr>
          <p:cNvGrpSpPr/>
          <p:nvPr/>
        </p:nvGrpSpPr>
        <p:grpSpPr>
          <a:xfrm>
            <a:off x="5191752" y="3923263"/>
            <a:ext cx="1757901" cy="430708"/>
            <a:chOff x="5191752" y="3923263"/>
            <a:chExt cx="1757901" cy="43070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DA0A4A-F195-41A3-9B7B-082A0AA8FE9C}"/>
                </a:ext>
              </a:extLst>
            </p:cNvPr>
            <p:cNvSpPr txBox="1"/>
            <p:nvPr/>
          </p:nvSpPr>
          <p:spPr>
            <a:xfrm>
              <a:off x="5191752" y="3923263"/>
              <a:ext cx="301686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en-SG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8E8B05-F6C5-A051-B240-56E42ADF38EC}"/>
                </a:ext>
              </a:extLst>
            </p:cNvPr>
            <p:cNvSpPr txBox="1"/>
            <p:nvPr/>
          </p:nvSpPr>
          <p:spPr>
            <a:xfrm>
              <a:off x="5549911" y="3953861"/>
              <a:ext cx="1399742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The diff is the duration</a:t>
              </a:r>
            </a:p>
            <a:p>
              <a:r>
                <a:rPr lang="en-US" sz="1000" b="1" dirty="0">
                  <a:solidFill>
                    <a:srgbClr val="FF0000"/>
                  </a:solidFill>
                </a:rPr>
                <a:t>timepassed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04DDE6-7E7B-C6BC-76D7-7DFFC6DB9361}"/>
              </a:ext>
            </a:extLst>
          </p:cNvPr>
          <p:cNvGrpSpPr/>
          <p:nvPr/>
        </p:nvGrpSpPr>
        <p:grpSpPr>
          <a:xfrm>
            <a:off x="6524421" y="4822711"/>
            <a:ext cx="2231931" cy="400110"/>
            <a:chOff x="6612572" y="4820956"/>
            <a:chExt cx="2231931" cy="4001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7D0009-9F29-74E6-9713-2BDBA5D20F4C}"/>
                </a:ext>
              </a:extLst>
            </p:cNvPr>
            <p:cNvSpPr txBox="1"/>
            <p:nvPr/>
          </p:nvSpPr>
          <p:spPr>
            <a:xfrm>
              <a:off x="6976684" y="4820956"/>
              <a:ext cx="1867819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Compute distance</a:t>
              </a:r>
            </a:p>
            <a:p>
              <a:r>
                <a:rPr lang="en-US" sz="1000" b="1" dirty="0"/>
                <a:t>distance=time x speed of sound</a:t>
              </a:r>
              <a:endParaRPr lang="en-SG" sz="10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3C96B3-136D-6D1E-FD29-4E012780E6DD}"/>
                </a:ext>
              </a:extLst>
            </p:cNvPr>
            <p:cNvSpPr txBox="1"/>
            <p:nvPr/>
          </p:nvSpPr>
          <p:spPr>
            <a:xfrm>
              <a:off x="6612572" y="4820956"/>
              <a:ext cx="301686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SG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63DB03-7C6F-A788-1960-C1EF597F82BA}"/>
              </a:ext>
            </a:extLst>
          </p:cNvPr>
          <p:cNvGrpSpPr/>
          <p:nvPr/>
        </p:nvGrpSpPr>
        <p:grpSpPr>
          <a:xfrm>
            <a:off x="6485519" y="5288990"/>
            <a:ext cx="4541666" cy="419678"/>
            <a:chOff x="5436681" y="5341263"/>
            <a:chExt cx="4541666" cy="4001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8DC099-BD2B-BC51-577A-BA6AF4DD77E9}"/>
                </a:ext>
              </a:extLst>
            </p:cNvPr>
            <p:cNvSpPr txBox="1"/>
            <p:nvPr/>
          </p:nvSpPr>
          <p:spPr>
            <a:xfrm>
              <a:off x="5788057" y="5341263"/>
              <a:ext cx="4190290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r>
                <a:rPr lang="en-US" sz="1000" b="1" dirty="0"/>
                <a:t>speed of sound is 343 meters / seconds so is 34300 cm / second</a:t>
              </a:r>
            </a:p>
            <a:p>
              <a:r>
                <a:rPr lang="en-US" sz="1000" b="1" dirty="0"/>
                <a:t>timepassed is in microseconds, to convert to seconds divide by 1000000</a:t>
              </a:r>
              <a:endParaRPr lang="en-SG" sz="10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409C8A-69C3-A742-2B7B-CD56EE2DB484}"/>
                </a:ext>
              </a:extLst>
            </p:cNvPr>
            <p:cNvSpPr txBox="1"/>
            <p:nvPr/>
          </p:nvSpPr>
          <p:spPr>
            <a:xfrm>
              <a:off x="5436681" y="5372041"/>
              <a:ext cx="301686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6685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3912F-FDC4-DD5A-B713-C1F40289FB0D}"/>
              </a:ext>
            </a:extLst>
          </p:cNvPr>
          <p:cNvSpPr txBox="1"/>
          <p:nvPr/>
        </p:nvSpPr>
        <p:spPr>
          <a:xfrm>
            <a:off x="516710" y="578499"/>
            <a:ext cx="543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robbywithclass.py to become an obstacle avoiding robot </a:t>
            </a:r>
            <a:r>
              <a:rPr lang="en-US" b="1" dirty="0">
                <a:solidFill>
                  <a:srgbClr val="0070C0"/>
                </a:solidFill>
              </a:rPr>
              <a:t>autorobot.py</a:t>
            </a:r>
            <a:endParaRPr lang="en-SG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BF599-7CFA-A9E0-CE0C-393CC551BDFA}"/>
              </a:ext>
            </a:extLst>
          </p:cNvPr>
          <p:cNvSpPr txBox="1"/>
          <p:nvPr/>
        </p:nvSpPr>
        <p:spPr>
          <a:xfrm>
            <a:off x="3638939" y="28644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5457CB-821D-6125-EFB5-3583BC97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682" y="824203"/>
            <a:ext cx="5705475" cy="56388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ADD116-4AFD-98BE-72D9-2899F933A354}"/>
              </a:ext>
            </a:extLst>
          </p:cNvPr>
          <p:cNvGrpSpPr/>
          <p:nvPr/>
        </p:nvGrpSpPr>
        <p:grpSpPr>
          <a:xfrm>
            <a:off x="102472" y="4985909"/>
            <a:ext cx="4810970" cy="1477094"/>
            <a:chOff x="233101" y="2366822"/>
            <a:chExt cx="4810970" cy="147709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4D2773-3C76-279F-04BC-DD4F6702C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973" y="2977141"/>
              <a:ext cx="4781098" cy="8667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18E5EB-AC84-6490-1846-9541FD37F5F5}"/>
                </a:ext>
              </a:extLst>
            </p:cNvPr>
            <p:cNvSpPr txBox="1"/>
            <p:nvPr/>
          </p:nvSpPr>
          <p:spPr>
            <a:xfrm>
              <a:off x="233101" y="2366822"/>
              <a:ext cx="3001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Duty cycle of the motor driver</a:t>
              </a:r>
              <a:endParaRPr lang="en-SG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DD2848-5D95-AFC6-E55D-5E7C1B78C3FA}"/>
              </a:ext>
            </a:extLst>
          </p:cNvPr>
          <p:cNvGrpSpPr/>
          <p:nvPr/>
        </p:nvGrpSpPr>
        <p:grpSpPr>
          <a:xfrm>
            <a:off x="290761" y="1609817"/>
            <a:ext cx="10234170" cy="3248025"/>
            <a:chOff x="290761" y="1609817"/>
            <a:chExt cx="10234170" cy="32480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ECCDD66-7C6D-B2F2-3549-656D60A13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761" y="1609817"/>
              <a:ext cx="3876675" cy="324802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6CE71B-527B-2A1B-2F56-AF8258C3ACD2}"/>
                </a:ext>
              </a:extLst>
            </p:cNvPr>
            <p:cNvSpPr/>
            <p:nvPr/>
          </p:nvSpPr>
          <p:spPr>
            <a:xfrm>
              <a:off x="8640147" y="2949532"/>
              <a:ext cx="1884784" cy="28429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59831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CCC5C-9596-3571-241E-4635B11B151C}"/>
              </a:ext>
            </a:extLst>
          </p:cNvPr>
          <p:cNvSpPr txBox="1"/>
          <p:nvPr/>
        </p:nvSpPr>
        <p:spPr>
          <a:xfrm>
            <a:off x="4226768" y="2505670"/>
            <a:ext cx="44677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the most effective method </a:t>
            </a:r>
          </a:p>
          <a:p>
            <a:endParaRPr lang="en-US" dirty="0"/>
          </a:p>
          <a:p>
            <a:r>
              <a:rPr lang="en-US" dirty="0"/>
              <a:t>Robot has to pause to get distance – not ideal</a:t>
            </a:r>
          </a:p>
          <a:p>
            <a:endParaRPr lang="en-US" dirty="0"/>
          </a:p>
          <a:p>
            <a:r>
              <a:rPr lang="en-US" dirty="0"/>
              <a:t>Multithreading 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211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229E13-9BA1-2F76-E340-72C0CC36BC94}"/>
              </a:ext>
            </a:extLst>
          </p:cNvPr>
          <p:cNvSpPr txBox="1"/>
          <p:nvPr/>
        </p:nvSpPr>
        <p:spPr>
          <a:xfrm>
            <a:off x="4273420" y="2351315"/>
            <a:ext cx="38469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Wiring Diagram for Autonomous Robot</a:t>
            </a:r>
          </a:p>
          <a:p>
            <a:endParaRPr lang="en-US" dirty="0"/>
          </a:p>
          <a:p>
            <a:r>
              <a:rPr lang="en-US" dirty="0"/>
              <a:t>Using the robot from previous project</a:t>
            </a:r>
          </a:p>
          <a:p>
            <a:endParaRPr lang="en-US" dirty="0"/>
          </a:p>
          <a:p>
            <a:r>
              <a:rPr lang="en-US" dirty="0"/>
              <a:t>Add servo motor and ultrasonic sensor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859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387767" y="45601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1D7DC-8D67-56B5-6909-EFF177A8F29B}"/>
              </a:ext>
            </a:extLst>
          </p:cNvPr>
          <p:cNvGrpSpPr/>
          <p:nvPr/>
        </p:nvGrpSpPr>
        <p:grpSpPr>
          <a:xfrm>
            <a:off x="6682445" y="1992571"/>
            <a:ext cx="1231427" cy="657322"/>
            <a:chOff x="6682445" y="1992571"/>
            <a:chExt cx="1231427" cy="657322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17C60B89-BAF6-B3F4-178C-B7CC2261F9F6}"/>
                </a:ext>
              </a:extLst>
            </p:cNvPr>
            <p:cNvSpPr/>
            <p:nvPr/>
          </p:nvSpPr>
          <p:spPr>
            <a:xfrm rot="16200000">
              <a:off x="6969498" y="2117578"/>
              <a:ext cx="657322" cy="407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2DAF39-A544-1378-C312-1FD2BC75AC96}"/>
                </a:ext>
              </a:extLst>
            </p:cNvPr>
            <p:cNvSpPr txBox="1"/>
            <p:nvPr/>
          </p:nvSpPr>
          <p:spPr>
            <a:xfrm>
              <a:off x="6682445" y="2320330"/>
              <a:ext cx="1231427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Left Motor Forward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F9215B-ABCD-EFC7-374D-95BFB49C301C}"/>
              </a:ext>
            </a:extLst>
          </p:cNvPr>
          <p:cNvGrpSpPr/>
          <p:nvPr/>
        </p:nvGrpSpPr>
        <p:grpSpPr>
          <a:xfrm>
            <a:off x="8010210" y="1992570"/>
            <a:ext cx="1306768" cy="657322"/>
            <a:chOff x="8010210" y="1992570"/>
            <a:chExt cx="1306768" cy="657322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2667EB04-3257-D8A8-9F3F-0808A184F019}"/>
                </a:ext>
              </a:extLst>
            </p:cNvPr>
            <p:cNvSpPr/>
            <p:nvPr/>
          </p:nvSpPr>
          <p:spPr>
            <a:xfrm rot="16200000">
              <a:off x="8093610" y="2117577"/>
              <a:ext cx="657322" cy="407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174D6D-8720-4CDF-2403-C3A032F1987A}"/>
                </a:ext>
              </a:extLst>
            </p:cNvPr>
            <p:cNvSpPr txBox="1"/>
            <p:nvPr/>
          </p:nvSpPr>
          <p:spPr>
            <a:xfrm>
              <a:off x="8010210" y="2320329"/>
              <a:ext cx="1306768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Right Motor Forward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7841A9-FA33-52A7-6194-B00FE7CB54CB}"/>
              </a:ext>
            </a:extLst>
          </p:cNvPr>
          <p:cNvGrpSpPr/>
          <p:nvPr/>
        </p:nvGrpSpPr>
        <p:grpSpPr>
          <a:xfrm>
            <a:off x="6441121" y="2919930"/>
            <a:ext cx="1459245" cy="657322"/>
            <a:chOff x="6441121" y="2919930"/>
            <a:chExt cx="1459245" cy="657322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3EF6771-2A42-7CFF-1B17-DEE1CD2CD200}"/>
                </a:ext>
              </a:extLst>
            </p:cNvPr>
            <p:cNvSpPr/>
            <p:nvPr/>
          </p:nvSpPr>
          <p:spPr>
            <a:xfrm rot="5400000">
              <a:off x="7368052" y="3044937"/>
              <a:ext cx="657322" cy="40730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EBFCFB-2E21-45FF-996D-8E4491C1F5CA}"/>
                </a:ext>
              </a:extLst>
            </p:cNvPr>
            <p:cNvSpPr txBox="1"/>
            <p:nvPr/>
          </p:nvSpPr>
          <p:spPr>
            <a:xfrm>
              <a:off x="6441121" y="3026142"/>
              <a:ext cx="1306768" cy="246221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Left Motor Backward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3D43C3-388B-C2FF-F2E2-AAE216B4B28E}"/>
              </a:ext>
            </a:extLst>
          </p:cNvPr>
          <p:cNvGrpSpPr/>
          <p:nvPr/>
        </p:nvGrpSpPr>
        <p:grpSpPr>
          <a:xfrm>
            <a:off x="7875359" y="2919931"/>
            <a:ext cx="1636940" cy="657322"/>
            <a:chOff x="7875359" y="2919931"/>
            <a:chExt cx="1636940" cy="657322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0F1B740D-A03B-B849-242C-A98C17DCD569}"/>
                </a:ext>
              </a:extLst>
            </p:cNvPr>
            <p:cNvSpPr/>
            <p:nvPr/>
          </p:nvSpPr>
          <p:spPr>
            <a:xfrm rot="5400000">
              <a:off x="7750352" y="3044938"/>
              <a:ext cx="657322" cy="40730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987046-A33E-7D5A-4A5F-B686DD91A95D}"/>
                </a:ext>
              </a:extLst>
            </p:cNvPr>
            <p:cNvSpPr txBox="1"/>
            <p:nvPr/>
          </p:nvSpPr>
          <p:spPr>
            <a:xfrm>
              <a:off x="8130189" y="3034334"/>
              <a:ext cx="1382110" cy="246221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Right Motor Backward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Callout: Right Arrow 34">
            <a:extLst>
              <a:ext uri="{FF2B5EF4-FFF2-40B4-BE49-F238E27FC236}">
                <a16:creationId xmlns:a16="http://schemas.microsoft.com/office/drawing/2014/main" id="{70EAE583-0A39-A0AF-9494-FBD6A4973EC6}"/>
              </a:ext>
            </a:extLst>
          </p:cNvPr>
          <p:cNvSpPr/>
          <p:nvPr/>
        </p:nvSpPr>
        <p:spPr>
          <a:xfrm>
            <a:off x="5318449" y="2367480"/>
            <a:ext cx="1403902" cy="914400"/>
          </a:xfrm>
          <a:prstGeom prst="rightArrow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</a:t>
            </a:r>
          </a:p>
          <a:p>
            <a:pPr algn="ctr"/>
            <a:r>
              <a:rPr lang="en-US" sz="1400" dirty="0"/>
              <a:t>Left wheel Throttle</a:t>
            </a:r>
            <a:endParaRPr lang="en-SG" sz="1400" dirty="0"/>
          </a:p>
        </p:txBody>
      </p:sp>
      <p:sp>
        <p:nvSpPr>
          <p:cNvPr id="39" name="Callout: Left Arrow 38">
            <a:extLst>
              <a:ext uri="{FF2B5EF4-FFF2-40B4-BE49-F238E27FC236}">
                <a16:creationId xmlns:a16="http://schemas.microsoft.com/office/drawing/2014/main" id="{A65DF129-93D4-D84C-9B70-B5244AF2320D}"/>
              </a:ext>
            </a:extLst>
          </p:cNvPr>
          <p:cNvSpPr/>
          <p:nvPr/>
        </p:nvSpPr>
        <p:spPr>
          <a:xfrm>
            <a:off x="9180845" y="2366155"/>
            <a:ext cx="1204126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ENB</a:t>
            </a:r>
          </a:p>
          <a:p>
            <a:pPr algn="ctr"/>
            <a:r>
              <a:rPr lang="en-US" sz="1400" dirty="0"/>
              <a:t>Right wheel Throttle</a:t>
            </a:r>
            <a:endParaRPr lang="en-SG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B492F9-E451-38DC-8C6C-B927FF8651CE}"/>
              </a:ext>
            </a:extLst>
          </p:cNvPr>
          <p:cNvSpPr txBox="1"/>
          <p:nvPr/>
        </p:nvSpPr>
        <p:spPr>
          <a:xfrm>
            <a:off x="961053" y="27991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65B6CA-AF7D-CC25-84D5-6D8CEF656C45}"/>
              </a:ext>
            </a:extLst>
          </p:cNvPr>
          <p:cNvGrpSpPr/>
          <p:nvPr/>
        </p:nvGrpSpPr>
        <p:grpSpPr>
          <a:xfrm>
            <a:off x="7501953" y="4907117"/>
            <a:ext cx="890101" cy="1739226"/>
            <a:chOff x="7501953" y="4907117"/>
            <a:chExt cx="890101" cy="1739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97D6A3-95CB-A210-5978-1A85BFC755BB}"/>
                </a:ext>
              </a:extLst>
            </p:cNvPr>
            <p:cNvSpPr txBox="1"/>
            <p:nvPr/>
          </p:nvSpPr>
          <p:spPr>
            <a:xfrm>
              <a:off x="7612877" y="4907117"/>
              <a:ext cx="779177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r>
                <a:rPr lang="en-US" sz="1600" dirty="0"/>
                <a:t>LEFT</a:t>
              </a:r>
            </a:p>
            <a:p>
              <a:endParaRPr lang="en-SG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DE1B89-5C95-8C8A-747F-075A51D882F2}"/>
                </a:ext>
              </a:extLst>
            </p:cNvPr>
            <p:cNvSpPr txBox="1"/>
            <p:nvPr/>
          </p:nvSpPr>
          <p:spPr>
            <a:xfrm>
              <a:off x="7501953" y="5815346"/>
              <a:ext cx="779177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r>
                <a:rPr lang="en-US" sz="1600" dirty="0"/>
                <a:t>RIGHT</a:t>
              </a:r>
            </a:p>
            <a:p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669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2FB48D-51EE-E2F4-FE52-4580DB12D6A6}"/>
              </a:ext>
            </a:extLst>
          </p:cNvPr>
          <p:cNvGrpSpPr/>
          <p:nvPr/>
        </p:nvGrpSpPr>
        <p:grpSpPr>
          <a:xfrm>
            <a:off x="623887" y="176600"/>
            <a:ext cx="10944225" cy="6467475"/>
            <a:chOff x="623887" y="176600"/>
            <a:chExt cx="10944225" cy="64674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EFB596-953B-89B8-0872-0BC87E9BB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887" y="176600"/>
              <a:ext cx="10944225" cy="646747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A8407CC-847F-7048-423C-44C1EDA87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947875" y="1990286"/>
              <a:ext cx="230879" cy="280277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BCD274-E15A-A0E9-3EF7-F0943871C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966536" y="3868726"/>
              <a:ext cx="230880" cy="280277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707AD6-170B-991F-DD51-E8991DED285A}"/>
                </a:ext>
              </a:extLst>
            </p:cNvPr>
            <p:cNvSpPr txBox="1"/>
            <p:nvPr/>
          </p:nvSpPr>
          <p:spPr>
            <a:xfrm>
              <a:off x="9296721" y="671804"/>
              <a:ext cx="2271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VCC can be connected</a:t>
              </a:r>
            </a:p>
            <a:p>
              <a:r>
                <a:rPr lang="en-US" dirty="0"/>
                <a:t>To VBU (5V) as well</a:t>
              </a:r>
              <a:endParaRPr lang="en-SG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D16CA02-3F9B-15B2-7898-C9DA33298724}"/>
              </a:ext>
            </a:extLst>
          </p:cNvPr>
          <p:cNvSpPr txBox="1"/>
          <p:nvPr/>
        </p:nvSpPr>
        <p:spPr>
          <a:xfrm>
            <a:off x="623887" y="233199"/>
            <a:ext cx="6616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To be added to previous robot to form an autonomous robot</a:t>
            </a:r>
            <a:endParaRPr lang="en-SG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1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3912F-FDC4-DD5A-B713-C1F40289FB0D}"/>
              </a:ext>
            </a:extLst>
          </p:cNvPr>
          <p:cNvSpPr txBox="1"/>
          <p:nvPr/>
        </p:nvSpPr>
        <p:spPr>
          <a:xfrm>
            <a:off x="3997028" y="2780522"/>
            <a:ext cx="4197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the middle position of servo motor</a:t>
            </a:r>
          </a:p>
          <a:p>
            <a:r>
              <a:rPr lang="en-US" dirty="0"/>
              <a:t>calibrateservo.py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265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004E37-1AE5-0304-1B1F-F5BB6469FC4F}"/>
              </a:ext>
            </a:extLst>
          </p:cNvPr>
          <p:cNvSpPr txBox="1"/>
          <p:nvPr/>
        </p:nvSpPr>
        <p:spPr>
          <a:xfrm>
            <a:off x="3382861" y="1061733"/>
            <a:ext cx="6094602" cy="4771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calibrate the Servo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servo motor is used to position the Ultrasonic Sensor mounted on it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 robot is moving forward, the servo must place the ultrasonic sensor pointing in the forward direction of the robot.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position 90 degrees (using the micropython-servo package)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the ultrasonic sensor is mounted, we need to get the 90 degree position of the servo.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: </a:t>
            </a:r>
            <a:r>
              <a:rPr lang="en-US" dirty="0"/>
              <a:t>calibrateservo.py</a:t>
            </a:r>
            <a:endParaRPr lang="en-SG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31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C05B61-5739-9F7B-747B-EAF1EE26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88" y="839162"/>
            <a:ext cx="8317335" cy="53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7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FD8C1-21E2-84D5-3A41-C5B170CC1504}"/>
              </a:ext>
            </a:extLst>
          </p:cNvPr>
          <p:cNvSpPr txBox="1"/>
          <p:nvPr/>
        </p:nvSpPr>
        <p:spPr>
          <a:xfrm>
            <a:off x="4951602" y="335845"/>
            <a:ext cx="609460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time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servo import Servo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my_servo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Servo(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my_servo.write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(0)       #extreme left 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time.sleep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(2.0)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my_servo.write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(30)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time.sleep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(2.0)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my_servo.write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(60)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time.sleep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(2.0)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my_servo.write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(90)    #middle position 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time.sleep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(2.0)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my_servo.write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(120)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time.sleep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(2.0)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my_servo.write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(150)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time.sleep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(2.0)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my_servo.write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(180) #extreme right position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time.sleep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(2.0)</a:t>
            </a:r>
            <a:endParaRPr lang="en-S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my_servo.write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(90)   #middle position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B901A-2C75-0867-7100-137C1E5021D1}"/>
              </a:ext>
            </a:extLst>
          </p:cNvPr>
          <p:cNvSpPr txBox="1"/>
          <p:nvPr/>
        </p:nvSpPr>
        <p:spPr>
          <a:xfrm>
            <a:off x="656439" y="488944"/>
            <a:ext cx="2724324" cy="224138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 to calibrateservo.py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find the 90 degrees position before we mount the ultrasonic sensor on th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servo motor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420E9-717B-9332-222B-42838C0A0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39" y="2979381"/>
            <a:ext cx="3894821" cy="24883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2C3169-1265-BED8-5DA8-A73A822DFDED}"/>
              </a:ext>
            </a:extLst>
          </p:cNvPr>
          <p:cNvCxnSpPr>
            <a:cxnSpLocks/>
          </p:cNvCxnSpPr>
          <p:nvPr/>
        </p:nvCxnSpPr>
        <p:spPr>
          <a:xfrm flipH="1" flipV="1">
            <a:off x="4198776" y="4432041"/>
            <a:ext cx="2733869" cy="1800808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85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3912F-FDC4-DD5A-B713-C1F40289FB0D}"/>
              </a:ext>
            </a:extLst>
          </p:cNvPr>
          <p:cNvSpPr txBox="1"/>
          <p:nvPr/>
        </p:nvSpPr>
        <p:spPr>
          <a:xfrm>
            <a:off x="4669455" y="2659224"/>
            <a:ext cx="2853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ultrasonic sensor</a:t>
            </a:r>
          </a:p>
          <a:p>
            <a:endParaRPr lang="en-US" dirty="0"/>
          </a:p>
          <a:p>
            <a:r>
              <a:rPr lang="en-US" dirty="0"/>
              <a:t>calibratehcsr04.py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910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473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6</cp:revision>
  <dcterms:created xsi:type="dcterms:W3CDTF">2023-08-05T02:16:51Z</dcterms:created>
  <dcterms:modified xsi:type="dcterms:W3CDTF">2023-08-05T07:59:30Z</dcterms:modified>
</cp:coreProperties>
</file>