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60" r:id="rId2"/>
    <p:sldId id="273" r:id="rId3"/>
    <p:sldId id="261" r:id="rId4"/>
    <p:sldId id="282" r:id="rId5"/>
    <p:sldId id="274" r:id="rId6"/>
    <p:sldId id="275" r:id="rId7"/>
    <p:sldId id="262" r:id="rId8"/>
    <p:sldId id="263" r:id="rId9"/>
    <p:sldId id="276" r:id="rId10"/>
    <p:sldId id="266" r:id="rId11"/>
    <p:sldId id="265" r:id="rId12"/>
    <p:sldId id="268" r:id="rId13"/>
    <p:sldId id="269" r:id="rId14"/>
    <p:sldId id="270" r:id="rId15"/>
    <p:sldId id="277" r:id="rId16"/>
    <p:sldId id="278" r:id="rId17"/>
    <p:sldId id="279" r:id="rId18"/>
    <p:sldId id="280" r:id="rId19"/>
    <p:sldId id="281" r:id="rId20"/>
    <p:sldId id="258" r:id="rId21"/>
    <p:sldId id="271" r:id="rId22"/>
    <p:sldId id="257" r:id="rId23"/>
    <p:sldId id="272" r:id="rId24"/>
    <p:sldId id="25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varScale="1">
        <p:scale>
          <a:sx n="108" d="100"/>
          <a:sy n="108" d="100"/>
        </p:scale>
        <p:origin x="6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647F7-8B49-4B5C-A2EE-2E7D1FE45458}" type="datetimeFigureOut">
              <a:rPr lang="en-SG" smtClean="0"/>
              <a:t>12/10/2024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C550D-86CC-49BE-97A6-EC66313ACB5E}" type="slidenum">
              <a:rPr lang="en-SG" smtClean="0"/>
              <a:t>‹#›</a:t>
            </a:fld>
            <a:endParaRPr lang="en-SG"/>
          </a:p>
        </p:txBody>
      </p:sp>
    </p:spTree>
    <p:extLst>
      <p:ext uri="{BB962C8B-B14F-4D97-AF65-F5344CB8AC3E}">
        <p14:creationId xmlns:p14="http://schemas.microsoft.com/office/powerpoint/2010/main" val="1919457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12/10/2024</a:t>
            </a:fld>
            <a:endParaRPr lang="en-SG"/>
          </a:p>
        </p:txBody>
      </p:sp>
      <p:sp>
        <p:nvSpPr>
          <p:cNvPr id="5" name="Footer Placeholder 4"/>
          <p:cNvSpPr>
            <a:spLocks noGrp="1"/>
          </p:cNvSpPr>
          <p:nvPr>
            <p:ph type="ftr" sz="quarter" idx="11"/>
          </p:nvPr>
        </p:nvSpPr>
        <p:spPr>
          <a:xfrm>
            <a:off x="2416500" y="329307"/>
            <a:ext cx="4973915" cy="309201"/>
          </a:xfrm>
        </p:spPr>
        <p:txBody>
          <a:bodyPr/>
          <a:lstStyle/>
          <a:p>
            <a:endParaRPr lang="en-SG"/>
          </a:p>
        </p:txBody>
      </p:sp>
      <p:sp>
        <p:nvSpPr>
          <p:cNvPr id="6" name="Slide Number Placeholder 5"/>
          <p:cNvSpPr>
            <a:spLocks noGrp="1"/>
          </p:cNvSpPr>
          <p:nvPr>
            <p:ph type="sldNum" sz="quarter" idx="12"/>
          </p:nvPr>
        </p:nvSpPr>
        <p:spPr>
          <a:xfrm>
            <a:off x="1437664" y="798973"/>
            <a:ext cx="811019" cy="503578"/>
          </a:xfrm>
        </p:spPr>
        <p:txBody>
          <a:bodyPr/>
          <a:lstStyle/>
          <a:p>
            <a:fld id="{88FBC4B0-F054-4A09-BF5B-75C5A5FC3003}" type="slidenum">
              <a:rPr lang="en-SG" smtClean="0"/>
              <a:t>‹#›</a:t>
            </a:fld>
            <a:endParaRPr lang="en-S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16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12/10/2024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9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12/10/2024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327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12/10/2024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48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BB717-69DA-44A3-900D-473CFBB5B71F}" type="datetimeFigureOut">
              <a:rPr lang="en-SG" smtClean="0"/>
              <a:t>12/10/2024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273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BB717-69DA-44A3-900D-473CFBB5B71F}" type="datetimeFigureOut">
              <a:rPr lang="en-SG" smtClean="0"/>
              <a:t>12/10/2024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8FBC4B0-F054-4A09-BF5B-75C5A5FC3003}" type="slidenum">
              <a:rPr lang="en-SG" smtClean="0"/>
              <a:t>‹#›</a:t>
            </a:fld>
            <a:endParaRPr lang="en-S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45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BB717-69DA-44A3-900D-473CFBB5B71F}" type="datetimeFigureOut">
              <a:rPr lang="en-SG" smtClean="0"/>
              <a:t>12/10/2024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8FBC4B0-F054-4A09-BF5B-75C5A5FC3003}" type="slidenum">
              <a:rPr lang="en-SG" smtClean="0"/>
              <a:t>‹#›</a:t>
            </a:fld>
            <a:endParaRPr lang="en-S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1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BB717-69DA-44A3-900D-473CFBB5B71F}" type="datetimeFigureOut">
              <a:rPr lang="en-SG" smtClean="0"/>
              <a:t>12/10/2024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8FBC4B0-F054-4A09-BF5B-75C5A5FC3003}" type="slidenum">
              <a:rPr lang="en-SG" smtClean="0"/>
              <a:t>‹#›</a:t>
            </a:fld>
            <a:endParaRPr lang="en-S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14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BB717-69DA-44A3-900D-473CFBB5B71F}" type="datetimeFigureOut">
              <a:rPr lang="en-SG" smtClean="0"/>
              <a:t>12/10/2024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8FBC4B0-F054-4A09-BF5B-75C5A5FC3003}" type="slidenum">
              <a:rPr lang="en-SG" smtClean="0"/>
              <a:t>‹#›</a:t>
            </a:fld>
            <a:endParaRPr lang="en-SG"/>
          </a:p>
        </p:txBody>
      </p:sp>
    </p:spTree>
    <p:extLst>
      <p:ext uri="{BB962C8B-B14F-4D97-AF65-F5344CB8AC3E}">
        <p14:creationId xmlns:p14="http://schemas.microsoft.com/office/powerpoint/2010/main" val="1631661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BB717-69DA-44A3-900D-473CFBB5B71F}" type="datetimeFigureOut">
              <a:rPr lang="en-SG" smtClean="0"/>
              <a:t>12/10/2024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8FBC4B0-F054-4A09-BF5B-75C5A5FC3003}" type="slidenum">
              <a:rPr lang="en-SG" smtClean="0"/>
              <a:t>‹#›</a:t>
            </a:fld>
            <a:endParaRPr lang="en-S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00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ABB717-69DA-44A3-900D-473CFBB5B71F}" type="datetimeFigureOut">
              <a:rPr lang="en-SG" smtClean="0"/>
              <a:t>12/10/2024</a:t>
            </a:fld>
            <a:endParaRPr lang="en-SG"/>
          </a:p>
        </p:txBody>
      </p:sp>
      <p:sp>
        <p:nvSpPr>
          <p:cNvPr id="6" name="Footer Placeholder 5"/>
          <p:cNvSpPr>
            <a:spLocks noGrp="1"/>
          </p:cNvSpPr>
          <p:nvPr>
            <p:ph type="ftr" sz="quarter" idx="11"/>
          </p:nvPr>
        </p:nvSpPr>
        <p:spPr>
          <a:xfrm>
            <a:off x="1447382" y="318640"/>
            <a:ext cx="5541004" cy="320931"/>
          </a:xfrm>
        </p:spPr>
        <p:txBody>
          <a:bodyPr/>
          <a:lstStyle/>
          <a:p>
            <a:endParaRPr lang="en-SG"/>
          </a:p>
        </p:txBody>
      </p:sp>
      <p:sp>
        <p:nvSpPr>
          <p:cNvPr id="7" name="Slide Number Placeholder 6"/>
          <p:cNvSpPr>
            <a:spLocks noGrp="1"/>
          </p:cNvSpPr>
          <p:nvPr>
            <p:ph type="sldNum" sz="quarter" idx="12"/>
          </p:nvPr>
        </p:nvSpPr>
        <p:spPr/>
        <p:txBody>
          <a:bodyPr/>
          <a:lstStyle/>
          <a:p>
            <a:fld id="{88FBC4B0-F054-4A09-BF5B-75C5A5FC3003}" type="slidenum">
              <a:rPr lang="en-SG" smtClean="0"/>
              <a:t>‹#›</a:t>
            </a:fld>
            <a:endParaRPr lang="en-S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574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ABB717-69DA-44A3-900D-473CFBB5B71F}" type="datetimeFigureOut">
              <a:rPr lang="en-SG" smtClean="0"/>
              <a:t>12/10/2024</a:t>
            </a:fld>
            <a:endParaRPr lang="en-S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8FBC4B0-F054-4A09-BF5B-75C5A5FC3003}" type="slidenum">
              <a:rPr lang="en-SG" smtClean="0"/>
              <a:t>‹#›</a:t>
            </a:fld>
            <a:endParaRPr lang="en-S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0018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re-electronics.com.au/guides/raspberry-pi-pico-w-create-a-simple-http-server/"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hyperlink" Target="https://youtu.be/78sViOl9ZuM?si=PBRb3Vhujrawf8tH" TargetMode="External"/><Relationship Id="rId2" Type="http://schemas.openxmlformats.org/officeDocument/2006/relationships/hyperlink" Target="https://youtu.be/cZNoXXIEPbg?si=BkbN4mNENU4vg4z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EAC63-93C2-93DC-9490-4066A6F7800E}"/>
              </a:ext>
            </a:extLst>
          </p:cNvPr>
          <p:cNvSpPr txBox="1"/>
          <p:nvPr/>
        </p:nvSpPr>
        <p:spPr>
          <a:xfrm>
            <a:off x="4012708" y="1704513"/>
            <a:ext cx="4350058" cy="646331"/>
          </a:xfrm>
          <a:prstGeom prst="rect">
            <a:avLst/>
          </a:prstGeom>
          <a:noFill/>
        </p:spPr>
        <p:txBody>
          <a:bodyPr wrap="square" rtlCol="0">
            <a:spAutoFit/>
          </a:bodyPr>
          <a:lstStyle/>
          <a:p>
            <a:pPr algn="ctr"/>
            <a:r>
              <a:rPr lang="en-US" b="1" dirty="0"/>
              <a:t>Setting the Pico W as an Web Server</a:t>
            </a:r>
          </a:p>
          <a:p>
            <a:pPr algn="ctr"/>
            <a:r>
              <a:rPr lang="en-US" b="1" dirty="0">
                <a:solidFill>
                  <a:srgbClr val="FF0000"/>
                </a:solidFill>
              </a:rPr>
              <a:t>Sending Instructions to Server</a:t>
            </a:r>
            <a:endParaRPr lang="en-SG" b="1" dirty="0">
              <a:solidFill>
                <a:srgbClr val="FF0000"/>
              </a:solidFill>
            </a:endParaRPr>
          </a:p>
        </p:txBody>
      </p:sp>
      <p:sp>
        <p:nvSpPr>
          <p:cNvPr id="3" name="TextBox 2">
            <a:extLst>
              <a:ext uri="{FF2B5EF4-FFF2-40B4-BE49-F238E27FC236}">
                <a16:creationId xmlns:a16="http://schemas.microsoft.com/office/drawing/2014/main" id="{2E132B1C-B9AF-94D5-BD57-CE89742C60D8}"/>
              </a:ext>
            </a:extLst>
          </p:cNvPr>
          <p:cNvSpPr txBox="1"/>
          <p:nvPr/>
        </p:nvSpPr>
        <p:spPr>
          <a:xfrm>
            <a:off x="9037468" y="4856058"/>
            <a:ext cx="1796710" cy="923330"/>
          </a:xfrm>
          <a:prstGeom prst="rect">
            <a:avLst/>
          </a:prstGeom>
          <a:noFill/>
        </p:spPr>
        <p:txBody>
          <a:bodyPr wrap="none" rtlCol="0">
            <a:spAutoFit/>
          </a:bodyPr>
          <a:lstStyle/>
          <a:p>
            <a:r>
              <a:rPr lang="en-US" dirty="0">
                <a:solidFill>
                  <a:srgbClr val="00B0F0"/>
                </a:solidFill>
              </a:rPr>
              <a:t>picowebserver.py</a:t>
            </a:r>
          </a:p>
          <a:p>
            <a:r>
              <a:rPr lang="en-US" dirty="0">
                <a:solidFill>
                  <a:srgbClr val="00B0F0"/>
                </a:solidFill>
              </a:rPr>
              <a:t>index.html</a:t>
            </a:r>
          </a:p>
          <a:p>
            <a:r>
              <a:rPr lang="en-SG" dirty="0" err="1">
                <a:solidFill>
                  <a:srgbClr val="00B0F0"/>
                </a:solidFill>
              </a:rPr>
              <a:t>wificonfig</a:t>
            </a:r>
            <a:r>
              <a:rPr lang="en-US" dirty="0">
                <a:solidFill>
                  <a:srgbClr val="00B0F0"/>
                </a:solidFill>
              </a:rPr>
              <a:t>.</a:t>
            </a:r>
            <a:r>
              <a:rPr lang="en-US" dirty="0" err="1">
                <a:solidFill>
                  <a:srgbClr val="00B0F0"/>
                </a:solidFill>
              </a:rPr>
              <a:t>py</a:t>
            </a:r>
            <a:endParaRPr lang="en-SG" dirty="0">
              <a:solidFill>
                <a:srgbClr val="00B0F0"/>
              </a:solidFill>
            </a:endParaRPr>
          </a:p>
        </p:txBody>
      </p:sp>
      <p:sp>
        <p:nvSpPr>
          <p:cNvPr id="5" name="TextBox 4">
            <a:extLst>
              <a:ext uri="{FF2B5EF4-FFF2-40B4-BE49-F238E27FC236}">
                <a16:creationId xmlns:a16="http://schemas.microsoft.com/office/drawing/2014/main" id="{E882669A-FA1E-2661-BF84-0736B208539F}"/>
              </a:ext>
            </a:extLst>
          </p:cNvPr>
          <p:cNvSpPr txBox="1"/>
          <p:nvPr/>
        </p:nvSpPr>
        <p:spPr>
          <a:xfrm>
            <a:off x="339572" y="4856058"/>
            <a:ext cx="6103398" cy="1200329"/>
          </a:xfrm>
          <a:prstGeom prst="rect">
            <a:avLst/>
          </a:prstGeom>
          <a:noFill/>
        </p:spPr>
        <p:txBody>
          <a:bodyPr wrap="square">
            <a:spAutoFit/>
          </a:bodyPr>
          <a:lstStyle/>
          <a:p>
            <a:r>
              <a:rPr lang="en-SG" dirty="0"/>
              <a:t>Reference Video</a:t>
            </a:r>
          </a:p>
          <a:p>
            <a:r>
              <a:rPr lang="en-SG" dirty="0">
                <a:hlinkClick r:id="rId2"/>
              </a:rPr>
              <a:t>https://core-electronics.com.au/guides/raspberry-pi-pico-w-create-a-simple-http-server/</a:t>
            </a:r>
            <a:endParaRPr lang="en-SG" dirty="0"/>
          </a:p>
          <a:p>
            <a:endParaRPr lang="en-SG" dirty="0"/>
          </a:p>
        </p:txBody>
      </p:sp>
    </p:spTree>
    <p:extLst>
      <p:ext uri="{BB962C8B-B14F-4D97-AF65-F5344CB8AC3E}">
        <p14:creationId xmlns:p14="http://schemas.microsoft.com/office/powerpoint/2010/main" val="70422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5966F7-C0C9-A554-E5D2-E1553E55DD65}"/>
              </a:ext>
            </a:extLst>
          </p:cNvPr>
          <p:cNvPicPr>
            <a:picLocks noChangeAspect="1"/>
          </p:cNvPicPr>
          <p:nvPr/>
        </p:nvPicPr>
        <p:blipFill>
          <a:blip r:embed="rId2"/>
          <a:stretch>
            <a:fillRect/>
          </a:stretch>
        </p:blipFill>
        <p:spPr>
          <a:xfrm>
            <a:off x="65314" y="927105"/>
            <a:ext cx="12192000" cy="4313325"/>
          </a:xfrm>
          <a:prstGeom prst="rect">
            <a:avLst/>
          </a:prstGeom>
        </p:spPr>
      </p:pic>
      <p:sp>
        <p:nvSpPr>
          <p:cNvPr id="5" name="TextBox 4">
            <a:extLst>
              <a:ext uri="{FF2B5EF4-FFF2-40B4-BE49-F238E27FC236}">
                <a16:creationId xmlns:a16="http://schemas.microsoft.com/office/drawing/2014/main" id="{BA6A8D82-D4FF-B676-03E2-8C62DEF565A5}"/>
              </a:ext>
            </a:extLst>
          </p:cNvPr>
          <p:cNvSpPr txBox="1"/>
          <p:nvPr/>
        </p:nvSpPr>
        <p:spPr>
          <a:xfrm>
            <a:off x="5576157" y="291205"/>
            <a:ext cx="1039685" cy="369332"/>
          </a:xfrm>
          <a:prstGeom prst="rect">
            <a:avLst/>
          </a:prstGeom>
          <a:noFill/>
        </p:spPr>
        <p:txBody>
          <a:bodyPr wrap="square" rtlCol="0">
            <a:spAutoFit/>
          </a:bodyPr>
          <a:lstStyle/>
          <a:p>
            <a:r>
              <a:rPr lang="en-US" b="1" dirty="0"/>
              <a:t>DEMO</a:t>
            </a:r>
            <a:endParaRPr lang="en-SG" b="1" dirty="0"/>
          </a:p>
        </p:txBody>
      </p:sp>
      <p:sp>
        <p:nvSpPr>
          <p:cNvPr id="2" name="TextBox 1">
            <a:extLst>
              <a:ext uri="{FF2B5EF4-FFF2-40B4-BE49-F238E27FC236}">
                <a16:creationId xmlns:a16="http://schemas.microsoft.com/office/drawing/2014/main" id="{5CCDD923-09E3-EF64-0926-DA73D69107EA}"/>
              </a:ext>
            </a:extLst>
          </p:cNvPr>
          <p:cNvSpPr txBox="1"/>
          <p:nvPr/>
        </p:nvSpPr>
        <p:spPr>
          <a:xfrm>
            <a:off x="4390575" y="609155"/>
            <a:ext cx="4093557" cy="369332"/>
          </a:xfrm>
          <a:prstGeom prst="rect">
            <a:avLst/>
          </a:prstGeom>
          <a:noFill/>
        </p:spPr>
        <p:txBody>
          <a:bodyPr wrap="none" rtlCol="0">
            <a:spAutoFit/>
          </a:bodyPr>
          <a:lstStyle/>
          <a:p>
            <a:r>
              <a:rPr lang="en-US" b="1" dirty="0"/>
              <a:t>Sending Instructions to a Webserver</a:t>
            </a:r>
            <a:endParaRPr lang="en-SG" b="1" dirty="0"/>
          </a:p>
        </p:txBody>
      </p:sp>
    </p:spTree>
    <p:extLst>
      <p:ext uri="{BB962C8B-B14F-4D97-AF65-F5344CB8AC3E}">
        <p14:creationId xmlns:p14="http://schemas.microsoft.com/office/powerpoint/2010/main" val="127516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7DDFDD-D911-327C-90EF-692E00CCAF8C}"/>
              </a:ext>
            </a:extLst>
          </p:cNvPr>
          <p:cNvPicPr>
            <a:picLocks noChangeAspect="1"/>
          </p:cNvPicPr>
          <p:nvPr/>
        </p:nvPicPr>
        <p:blipFill>
          <a:blip r:embed="rId2"/>
          <a:stretch>
            <a:fillRect/>
          </a:stretch>
        </p:blipFill>
        <p:spPr>
          <a:xfrm>
            <a:off x="185501" y="243179"/>
            <a:ext cx="8077200" cy="5133975"/>
          </a:xfrm>
          <a:prstGeom prst="rect">
            <a:avLst/>
          </a:prstGeom>
        </p:spPr>
      </p:pic>
      <p:grpSp>
        <p:nvGrpSpPr>
          <p:cNvPr id="16" name="Group 15">
            <a:extLst>
              <a:ext uri="{FF2B5EF4-FFF2-40B4-BE49-F238E27FC236}">
                <a16:creationId xmlns:a16="http://schemas.microsoft.com/office/drawing/2014/main" id="{DBEB6642-6678-0573-0B73-43F9B27B73C6}"/>
              </a:ext>
            </a:extLst>
          </p:cNvPr>
          <p:cNvGrpSpPr/>
          <p:nvPr/>
        </p:nvGrpSpPr>
        <p:grpSpPr>
          <a:xfrm>
            <a:off x="3510984" y="1627803"/>
            <a:ext cx="8306437" cy="952500"/>
            <a:chOff x="3510984" y="1627803"/>
            <a:chExt cx="8306437" cy="952500"/>
          </a:xfrm>
        </p:grpSpPr>
        <p:pic>
          <p:nvPicPr>
            <p:cNvPr id="10" name="Picture 9">
              <a:extLst>
                <a:ext uri="{FF2B5EF4-FFF2-40B4-BE49-F238E27FC236}">
                  <a16:creationId xmlns:a16="http://schemas.microsoft.com/office/drawing/2014/main" id="{7BB4B750-951C-07F1-952A-7D2C74B001A9}"/>
                </a:ext>
              </a:extLst>
            </p:cNvPr>
            <p:cNvPicPr>
              <a:picLocks noChangeAspect="1"/>
            </p:cNvPicPr>
            <p:nvPr/>
          </p:nvPicPr>
          <p:blipFill>
            <a:blip r:embed="rId3"/>
            <a:stretch>
              <a:fillRect/>
            </a:stretch>
          </p:blipFill>
          <p:spPr>
            <a:xfrm>
              <a:off x="4492696" y="1627803"/>
              <a:ext cx="7324725" cy="952500"/>
            </a:xfrm>
            <a:prstGeom prst="rect">
              <a:avLst/>
            </a:prstGeom>
          </p:spPr>
        </p:pic>
        <p:cxnSp>
          <p:nvCxnSpPr>
            <p:cNvPr id="13" name="Straight Arrow Connector 12">
              <a:extLst>
                <a:ext uri="{FF2B5EF4-FFF2-40B4-BE49-F238E27FC236}">
                  <a16:creationId xmlns:a16="http://schemas.microsoft.com/office/drawing/2014/main" id="{B930BB26-B1EC-A99D-29FC-B8D675113754}"/>
                </a:ext>
              </a:extLst>
            </p:cNvPr>
            <p:cNvCxnSpPr>
              <a:cxnSpLocks/>
            </p:cNvCxnSpPr>
            <p:nvPr/>
          </p:nvCxnSpPr>
          <p:spPr>
            <a:xfrm>
              <a:off x="3510984" y="1819470"/>
              <a:ext cx="10890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60385B7-B3E1-BCB0-5F83-30091CD5E2B9}"/>
              </a:ext>
            </a:extLst>
          </p:cNvPr>
          <p:cNvGrpSpPr/>
          <p:nvPr/>
        </p:nvGrpSpPr>
        <p:grpSpPr>
          <a:xfrm>
            <a:off x="4984157" y="992356"/>
            <a:ext cx="1111843" cy="635447"/>
            <a:chOff x="4984157" y="992356"/>
            <a:chExt cx="1111843" cy="635447"/>
          </a:xfrm>
        </p:grpSpPr>
        <p:cxnSp>
          <p:nvCxnSpPr>
            <p:cNvPr id="18" name="Straight Arrow Connector 17">
              <a:extLst>
                <a:ext uri="{FF2B5EF4-FFF2-40B4-BE49-F238E27FC236}">
                  <a16:creationId xmlns:a16="http://schemas.microsoft.com/office/drawing/2014/main" id="{0052D536-3150-CC21-98AA-FE20F181A832}"/>
                </a:ext>
              </a:extLst>
            </p:cNvPr>
            <p:cNvCxnSpPr>
              <a:cxnSpLocks/>
            </p:cNvCxnSpPr>
            <p:nvPr/>
          </p:nvCxnSpPr>
          <p:spPr>
            <a:xfrm>
              <a:off x="5426868" y="1298123"/>
              <a:ext cx="0" cy="329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8ED5D1-7980-E970-8EED-6BE972926B57}"/>
                </a:ext>
              </a:extLst>
            </p:cNvPr>
            <p:cNvSpPr txBox="1"/>
            <p:nvPr/>
          </p:nvSpPr>
          <p:spPr>
            <a:xfrm>
              <a:off x="4984157" y="992356"/>
              <a:ext cx="1111843" cy="369332"/>
            </a:xfrm>
            <a:prstGeom prst="rect">
              <a:avLst/>
            </a:prstGeom>
            <a:noFill/>
          </p:spPr>
          <p:txBody>
            <a:bodyPr wrap="square" rtlCol="0">
              <a:spAutoFit/>
            </a:bodyPr>
            <a:lstStyle/>
            <a:p>
              <a:r>
                <a:rPr lang="en-US" dirty="0">
                  <a:solidFill>
                    <a:srgbClr val="FF0000"/>
                  </a:solidFill>
                </a:rPr>
                <a:t>Position 8</a:t>
              </a:r>
              <a:endParaRPr lang="en-SG" dirty="0">
                <a:solidFill>
                  <a:srgbClr val="FF0000"/>
                </a:solidFill>
              </a:endParaRPr>
            </a:p>
          </p:txBody>
        </p:sp>
      </p:grpSp>
      <p:grpSp>
        <p:nvGrpSpPr>
          <p:cNvPr id="11" name="Group 10">
            <a:extLst>
              <a:ext uri="{FF2B5EF4-FFF2-40B4-BE49-F238E27FC236}">
                <a16:creationId xmlns:a16="http://schemas.microsoft.com/office/drawing/2014/main" id="{FBB378B2-7C9C-8C01-9300-503643E80BE9}"/>
              </a:ext>
            </a:extLst>
          </p:cNvPr>
          <p:cNvGrpSpPr/>
          <p:nvPr/>
        </p:nvGrpSpPr>
        <p:grpSpPr>
          <a:xfrm>
            <a:off x="3909526" y="1009465"/>
            <a:ext cx="9004916" cy="3943350"/>
            <a:chOff x="3937518" y="710876"/>
            <a:chExt cx="9004916" cy="3943350"/>
          </a:xfrm>
        </p:grpSpPr>
        <p:pic>
          <p:nvPicPr>
            <p:cNvPr id="5" name="Picture 4">
              <a:extLst>
                <a:ext uri="{FF2B5EF4-FFF2-40B4-BE49-F238E27FC236}">
                  <a16:creationId xmlns:a16="http://schemas.microsoft.com/office/drawing/2014/main" id="{89686110-1652-AC4B-5283-E45124124DFB}"/>
                </a:ext>
              </a:extLst>
            </p:cNvPr>
            <p:cNvPicPr>
              <a:picLocks noChangeAspect="1"/>
            </p:cNvPicPr>
            <p:nvPr/>
          </p:nvPicPr>
          <p:blipFill>
            <a:blip r:embed="rId4"/>
            <a:stretch>
              <a:fillRect/>
            </a:stretch>
          </p:blipFill>
          <p:spPr>
            <a:xfrm>
              <a:off x="4474709" y="710876"/>
              <a:ext cx="8467725" cy="3943350"/>
            </a:xfrm>
            <a:prstGeom prst="rect">
              <a:avLst/>
            </a:prstGeom>
          </p:spPr>
        </p:pic>
        <p:cxnSp>
          <p:nvCxnSpPr>
            <p:cNvPr id="8" name="Straight Arrow Connector 7">
              <a:extLst>
                <a:ext uri="{FF2B5EF4-FFF2-40B4-BE49-F238E27FC236}">
                  <a16:creationId xmlns:a16="http://schemas.microsoft.com/office/drawing/2014/main" id="{7934C593-EF9E-8C66-4979-EF463450BEDB}"/>
                </a:ext>
              </a:extLst>
            </p:cNvPr>
            <p:cNvCxnSpPr>
              <a:cxnSpLocks/>
            </p:cNvCxnSpPr>
            <p:nvPr/>
          </p:nvCxnSpPr>
          <p:spPr>
            <a:xfrm>
              <a:off x="3937518" y="4217436"/>
              <a:ext cx="849086"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313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F94B347-04FC-2A69-98E8-A2B1789A2DBF}"/>
              </a:ext>
            </a:extLst>
          </p:cNvPr>
          <p:cNvGrpSpPr/>
          <p:nvPr/>
        </p:nvGrpSpPr>
        <p:grpSpPr>
          <a:xfrm>
            <a:off x="969022" y="723900"/>
            <a:ext cx="10287000" cy="4648200"/>
            <a:chOff x="952500" y="723900"/>
            <a:chExt cx="10287000" cy="4648200"/>
          </a:xfrm>
        </p:grpSpPr>
        <p:pic>
          <p:nvPicPr>
            <p:cNvPr id="3" name="Picture 2">
              <a:extLst>
                <a:ext uri="{FF2B5EF4-FFF2-40B4-BE49-F238E27FC236}">
                  <a16:creationId xmlns:a16="http://schemas.microsoft.com/office/drawing/2014/main" id="{FEF19C42-8258-E7F2-EDF8-57BE420545DE}"/>
                </a:ext>
              </a:extLst>
            </p:cNvPr>
            <p:cNvPicPr>
              <a:picLocks noChangeAspect="1"/>
            </p:cNvPicPr>
            <p:nvPr/>
          </p:nvPicPr>
          <p:blipFill>
            <a:blip r:embed="rId2"/>
            <a:stretch>
              <a:fillRect/>
            </a:stretch>
          </p:blipFill>
          <p:spPr>
            <a:xfrm>
              <a:off x="952500" y="723900"/>
              <a:ext cx="10287000" cy="4648200"/>
            </a:xfrm>
            <a:prstGeom prst="rect">
              <a:avLst/>
            </a:prstGeom>
          </p:spPr>
        </p:pic>
        <p:pic>
          <p:nvPicPr>
            <p:cNvPr id="23" name="Picture 22">
              <a:extLst>
                <a:ext uri="{FF2B5EF4-FFF2-40B4-BE49-F238E27FC236}">
                  <a16:creationId xmlns:a16="http://schemas.microsoft.com/office/drawing/2014/main" id="{350C4B2F-C0AC-DEE6-D5CC-07C12C64B062}"/>
                </a:ext>
              </a:extLst>
            </p:cNvPr>
            <p:cNvPicPr>
              <a:picLocks noChangeAspect="1"/>
            </p:cNvPicPr>
            <p:nvPr/>
          </p:nvPicPr>
          <p:blipFill>
            <a:blip r:embed="rId3"/>
            <a:stretch>
              <a:fillRect/>
            </a:stretch>
          </p:blipFill>
          <p:spPr>
            <a:xfrm>
              <a:off x="996625" y="1108351"/>
              <a:ext cx="1914525" cy="238125"/>
            </a:xfrm>
            <a:prstGeom prst="rect">
              <a:avLst/>
            </a:prstGeom>
          </p:spPr>
        </p:pic>
      </p:grpSp>
      <p:cxnSp>
        <p:nvCxnSpPr>
          <p:cNvPr id="6" name="Straight Arrow Connector 5">
            <a:extLst>
              <a:ext uri="{FF2B5EF4-FFF2-40B4-BE49-F238E27FC236}">
                <a16:creationId xmlns:a16="http://schemas.microsoft.com/office/drawing/2014/main" id="{214D64B3-752D-71DB-F667-10EEEB3A6D6F}"/>
              </a:ext>
            </a:extLst>
          </p:cNvPr>
          <p:cNvCxnSpPr>
            <a:cxnSpLocks/>
          </p:cNvCxnSpPr>
          <p:nvPr/>
        </p:nvCxnSpPr>
        <p:spPr>
          <a:xfrm flipV="1">
            <a:off x="7323443" y="3324687"/>
            <a:ext cx="239697" cy="10431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E2F52C-6D2E-4803-DA77-CE0B303BB261}"/>
              </a:ext>
            </a:extLst>
          </p:cNvPr>
          <p:cNvCxnSpPr>
            <a:cxnSpLocks/>
          </p:cNvCxnSpPr>
          <p:nvPr/>
        </p:nvCxnSpPr>
        <p:spPr>
          <a:xfrm flipH="1" flipV="1">
            <a:off x="2519265" y="1315616"/>
            <a:ext cx="4665306" cy="187545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85F6EBF-415F-A646-38FF-058B129CF3FD}"/>
              </a:ext>
            </a:extLst>
          </p:cNvPr>
          <p:cNvPicPr>
            <a:picLocks noChangeAspect="1"/>
          </p:cNvPicPr>
          <p:nvPr/>
        </p:nvPicPr>
        <p:blipFill>
          <a:blip r:embed="rId4"/>
          <a:stretch>
            <a:fillRect/>
          </a:stretch>
        </p:blipFill>
        <p:spPr>
          <a:xfrm>
            <a:off x="1081476" y="3324687"/>
            <a:ext cx="7248525" cy="876300"/>
          </a:xfrm>
          <a:prstGeom prst="rect">
            <a:avLst/>
          </a:prstGeom>
        </p:spPr>
      </p:pic>
      <p:sp>
        <p:nvSpPr>
          <p:cNvPr id="15" name="Rectangle 14">
            <a:extLst>
              <a:ext uri="{FF2B5EF4-FFF2-40B4-BE49-F238E27FC236}">
                <a16:creationId xmlns:a16="http://schemas.microsoft.com/office/drawing/2014/main" id="{5C3A9A8F-031B-089A-1CDB-E5F8953BD966}"/>
              </a:ext>
            </a:extLst>
          </p:cNvPr>
          <p:cNvSpPr/>
          <p:nvPr/>
        </p:nvSpPr>
        <p:spPr>
          <a:xfrm>
            <a:off x="1268963" y="3251718"/>
            <a:ext cx="1642187" cy="373225"/>
          </a:xfrm>
          <a:prstGeom prst="rect">
            <a:avLst/>
          </a:prstGeom>
          <a:noFill/>
          <a:ln w="4762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9" name="Picture 18">
            <a:extLst>
              <a:ext uri="{FF2B5EF4-FFF2-40B4-BE49-F238E27FC236}">
                <a16:creationId xmlns:a16="http://schemas.microsoft.com/office/drawing/2014/main" id="{51DBE208-7E64-C150-FBE7-FD102590EDBA}"/>
              </a:ext>
            </a:extLst>
          </p:cNvPr>
          <p:cNvPicPr>
            <a:picLocks noChangeAspect="1"/>
          </p:cNvPicPr>
          <p:nvPr/>
        </p:nvPicPr>
        <p:blipFill>
          <a:blip r:embed="rId5"/>
          <a:stretch>
            <a:fillRect/>
          </a:stretch>
        </p:blipFill>
        <p:spPr>
          <a:xfrm>
            <a:off x="5524791" y="2510518"/>
            <a:ext cx="4371975" cy="2228850"/>
          </a:xfrm>
          <a:prstGeom prst="rect">
            <a:avLst/>
          </a:prstGeom>
        </p:spPr>
      </p:pic>
      <p:pic>
        <p:nvPicPr>
          <p:cNvPr id="21" name="Picture 20">
            <a:extLst>
              <a:ext uri="{FF2B5EF4-FFF2-40B4-BE49-F238E27FC236}">
                <a16:creationId xmlns:a16="http://schemas.microsoft.com/office/drawing/2014/main" id="{EBC99A49-7AE4-1E3B-3876-08C2DE9612CE}"/>
              </a:ext>
            </a:extLst>
          </p:cNvPr>
          <p:cNvPicPr>
            <a:picLocks noChangeAspect="1"/>
          </p:cNvPicPr>
          <p:nvPr/>
        </p:nvPicPr>
        <p:blipFill>
          <a:blip r:embed="rId6"/>
          <a:stretch>
            <a:fillRect/>
          </a:stretch>
        </p:blipFill>
        <p:spPr>
          <a:xfrm>
            <a:off x="969022" y="1108351"/>
            <a:ext cx="1371600" cy="257175"/>
          </a:xfrm>
          <a:prstGeom prst="rect">
            <a:avLst/>
          </a:prstGeom>
        </p:spPr>
      </p:pic>
      <p:grpSp>
        <p:nvGrpSpPr>
          <p:cNvPr id="30" name="Group 29">
            <a:extLst>
              <a:ext uri="{FF2B5EF4-FFF2-40B4-BE49-F238E27FC236}">
                <a16:creationId xmlns:a16="http://schemas.microsoft.com/office/drawing/2014/main" id="{3D97D415-2972-06C0-BBDC-508446ADACA7}"/>
              </a:ext>
            </a:extLst>
          </p:cNvPr>
          <p:cNvGrpSpPr/>
          <p:nvPr/>
        </p:nvGrpSpPr>
        <p:grpSpPr>
          <a:xfrm>
            <a:off x="1970409" y="3554963"/>
            <a:ext cx="1111843" cy="1350932"/>
            <a:chOff x="1970409" y="3554963"/>
            <a:chExt cx="1111843" cy="1350932"/>
          </a:xfrm>
        </p:grpSpPr>
        <p:cxnSp>
          <p:nvCxnSpPr>
            <p:cNvPr id="26" name="Straight Arrow Connector 25">
              <a:extLst>
                <a:ext uri="{FF2B5EF4-FFF2-40B4-BE49-F238E27FC236}">
                  <a16:creationId xmlns:a16="http://schemas.microsoft.com/office/drawing/2014/main" id="{7E0D12AE-F5B0-FA32-C954-19794305E5DF}"/>
                </a:ext>
              </a:extLst>
            </p:cNvPr>
            <p:cNvCxnSpPr>
              <a:cxnSpLocks/>
            </p:cNvCxnSpPr>
            <p:nvPr/>
          </p:nvCxnSpPr>
          <p:spPr>
            <a:xfrm flipH="1" flipV="1">
              <a:off x="2202024" y="3554963"/>
              <a:ext cx="138598" cy="95172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6098A1C-D213-7039-1A6F-2AF31AD31CA8}"/>
                </a:ext>
              </a:extLst>
            </p:cNvPr>
            <p:cNvSpPr txBox="1"/>
            <p:nvPr/>
          </p:nvSpPr>
          <p:spPr>
            <a:xfrm>
              <a:off x="1970409" y="4536563"/>
              <a:ext cx="1111843" cy="369332"/>
            </a:xfrm>
            <a:prstGeom prst="rect">
              <a:avLst/>
            </a:prstGeom>
            <a:noFill/>
          </p:spPr>
          <p:txBody>
            <a:bodyPr wrap="none" rtlCol="0">
              <a:spAutoFit/>
            </a:bodyPr>
            <a:lstStyle/>
            <a:p>
              <a:r>
                <a:rPr lang="en-US" dirty="0"/>
                <a:t>Position 8</a:t>
              </a:r>
              <a:endParaRPr lang="en-SG" dirty="0"/>
            </a:p>
          </p:txBody>
        </p:sp>
      </p:grpSp>
    </p:spTree>
    <p:extLst>
      <p:ext uri="{BB962C8B-B14F-4D97-AF65-F5344CB8AC3E}">
        <p14:creationId xmlns:p14="http://schemas.microsoft.com/office/powerpoint/2010/main" val="22628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01776E-9D0A-03A3-8F0A-EB43DB865B01}"/>
              </a:ext>
            </a:extLst>
          </p:cNvPr>
          <p:cNvPicPr>
            <a:picLocks noChangeAspect="1"/>
          </p:cNvPicPr>
          <p:nvPr/>
        </p:nvPicPr>
        <p:blipFill>
          <a:blip r:embed="rId2"/>
          <a:stretch>
            <a:fillRect/>
          </a:stretch>
        </p:blipFill>
        <p:spPr>
          <a:xfrm>
            <a:off x="670444" y="1650254"/>
            <a:ext cx="6838950" cy="2867025"/>
          </a:xfrm>
          <a:prstGeom prst="rect">
            <a:avLst/>
          </a:prstGeom>
        </p:spPr>
      </p:pic>
      <p:pic>
        <p:nvPicPr>
          <p:cNvPr id="7" name="Picture 6">
            <a:extLst>
              <a:ext uri="{FF2B5EF4-FFF2-40B4-BE49-F238E27FC236}">
                <a16:creationId xmlns:a16="http://schemas.microsoft.com/office/drawing/2014/main" id="{8212705B-DF75-5965-E970-77495B503BE6}"/>
              </a:ext>
            </a:extLst>
          </p:cNvPr>
          <p:cNvPicPr>
            <a:picLocks noChangeAspect="1"/>
          </p:cNvPicPr>
          <p:nvPr/>
        </p:nvPicPr>
        <p:blipFill>
          <a:blip r:embed="rId3"/>
          <a:stretch>
            <a:fillRect/>
          </a:stretch>
        </p:blipFill>
        <p:spPr>
          <a:xfrm>
            <a:off x="735760" y="903320"/>
            <a:ext cx="4152900" cy="628650"/>
          </a:xfrm>
          <a:prstGeom prst="rect">
            <a:avLst/>
          </a:prstGeom>
        </p:spPr>
      </p:pic>
      <p:grpSp>
        <p:nvGrpSpPr>
          <p:cNvPr id="8" name="Group 7">
            <a:extLst>
              <a:ext uri="{FF2B5EF4-FFF2-40B4-BE49-F238E27FC236}">
                <a16:creationId xmlns:a16="http://schemas.microsoft.com/office/drawing/2014/main" id="{6AC2B22A-CFA4-8125-4F57-628BCD7A7AFC}"/>
              </a:ext>
            </a:extLst>
          </p:cNvPr>
          <p:cNvGrpSpPr/>
          <p:nvPr/>
        </p:nvGrpSpPr>
        <p:grpSpPr>
          <a:xfrm>
            <a:off x="4089919" y="281668"/>
            <a:ext cx="11203829" cy="3943350"/>
            <a:chOff x="1747936" y="785521"/>
            <a:chExt cx="11203829" cy="3943350"/>
          </a:xfrm>
        </p:grpSpPr>
        <p:pic>
          <p:nvPicPr>
            <p:cNvPr id="9" name="Picture 8">
              <a:extLst>
                <a:ext uri="{FF2B5EF4-FFF2-40B4-BE49-F238E27FC236}">
                  <a16:creationId xmlns:a16="http://schemas.microsoft.com/office/drawing/2014/main" id="{F0815DCD-C6E4-D603-07EF-540A5081A3A6}"/>
                </a:ext>
              </a:extLst>
            </p:cNvPr>
            <p:cNvPicPr>
              <a:picLocks noChangeAspect="1"/>
            </p:cNvPicPr>
            <p:nvPr/>
          </p:nvPicPr>
          <p:blipFill>
            <a:blip r:embed="rId4"/>
            <a:stretch>
              <a:fillRect/>
            </a:stretch>
          </p:blipFill>
          <p:spPr>
            <a:xfrm>
              <a:off x="4484040" y="785521"/>
              <a:ext cx="8467725" cy="3943350"/>
            </a:xfrm>
            <a:prstGeom prst="rect">
              <a:avLst/>
            </a:prstGeom>
          </p:spPr>
        </p:pic>
        <p:cxnSp>
          <p:nvCxnSpPr>
            <p:cNvPr id="10" name="Straight Arrow Connector 9">
              <a:extLst>
                <a:ext uri="{FF2B5EF4-FFF2-40B4-BE49-F238E27FC236}">
                  <a16:creationId xmlns:a16="http://schemas.microsoft.com/office/drawing/2014/main" id="{10A68325-176C-756C-145F-741A10C690F7}"/>
                </a:ext>
              </a:extLst>
            </p:cNvPr>
            <p:cNvCxnSpPr>
              <a:cxnSpLocks/>
            </p:cNvCxnSpPr>
            <p:nvPr/>
          </p:nvCxnSpPr>
          <p:spPr>
            <a:xfrm>
              <a:off x="1747936" y="4273420"/>
              <a:ext cx="303866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606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6A8D82-D4FF-B676-03E2-8C62DEF565A5}"/>
              </a:ext>
            </a:extLst>
          </p:cNvPr>
          <p:cNvSpPr txBox="1"/>
          <p:nvPr/>
        </p:nvSpPr>
        <p:spPr>
          <a:xfrm>
            <a:off x="5230487" y="2456034"/>
            <a:ext cx="1039685" cy="369332"/>
          </a:xfrm>
          <a:prstGeom prst="rect">
            <a:avLst/>
          </a:prstGeom>
          <a:noFill/>
        </p:spPr>
        <p:txBody>
          <a:bodyPr wrap="square" rtlCol="0">
            <a:spAutoFit/>
          </a:bodyPr>
          <a:lstStyle/>
          <a:p>
            <a:r>
              <a:rPr lang="en-US" b="1" dirty="0"/>
              <a:t>DEMO</a:t>
            </a:r>
            <a:endParaRPr lang="en-SG" b="1" dirty="0"/>
          </a:p>
        </p:txBody>
      </p:sp>
    </p:spTree>
    <p:extLst>
      <p:ext uri="{BB962C8B-B14F-4D97-AF65-F5344CB8AC3E}">
        <p14:creationId xmlns:p14="http://schemas.microsoft.com/office/powerpoint/2010/main" val="179142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630B0A-1B2F-7176-7471-4620ECE8C4EC}"/>
              </a:ext>
            </a:extLst>
          </p:cNvPr>
          <p:cNvPicPr>
            <a:picLocks noChangeAspect="1"/>
          </p:cNvPicPr>
          <p:nvPr/>
        </p:nvPicPr>
        <p:blipFill>
          <a:blip r:embed="rId2"/>
          <a:stretch>
            <a:fillRect/>
          </a:stretch>
        </p:blipFill>
        <p:spPr>
          <a:xfrm>
            <a:off x="1146110" y="783673"/>
            <a:ext cx="10515600" cy="4581525"/>
          </a:xfrm>
          <a:prstGeom prst="rect">
            <a:avLst/>
          </a:prstGeom>
        </p:spPr>
      </p:pic>
      <p:pic>
        <p:nvPicPr>
          <p:cNvPr id="8" name="Picture 7">
            <a:extLst>
              <a:ext uri="{FF2B5EF4-FFF2-40B4-BE49-F238E27FC236}">
                <a16:creationId xmlns:a16="http://schemas.microsoft.com/office/drawing/2014/main" id="{A3DAEF78-0A48-A8C3-BDFB-8156D0B44185}"/>
              </a:ext>
            </a:extLst>
          </p:cNvPr>
          <p:cNvPicPr>
            <a:picLocks noChangeAspect="1"/>
          </p:cNvPicPr>
          <p:nvPr/>
        </p:nvPicPr>
        <p:blipFill>
          <a:blip r:embed="rId3"/>
          <a:stretch>
            <a:fillRect/>
          </a:stretch>
        </p:blipFill>
        <p:spPr>
          <a:xfrm>
            <a:off x="1053484" y="2552700"/>
            <a:ext cx="7248525" cy="876300"/>
          </a:xfrm>
          <a:prstGeom prst="rect">
            <a:avLst/>
          </a:prstGeom>
        </p:spPr>
      </p:pic>
      <p:sp>
        <p:nvSpPr>
          <p:cNvPr id="9" name="Rectangle 8">
            <a:extLst>
              <a:ext uri="{FF2B5EF4-FFF2-40B4-BE49-F238E27FC236}">
                <a16:creationId xmlns:a16="http://schemas.microsoft.com/office/drawing/2014/main" id="{A3342783-4D91-0F91-3BA2-4B9382843D59}"/>
              </a:ext>
            </a:extLst>
          </p:cNvPr>
          <p:cNvSpPr/>
          <p:nvPr/>
        </p:nvSpPr>
        <p:spPr>
          <a:xfrm>
            <a:off x="1869232" y="2481944"/>
            <a:ext cx="914400" cy="401216"/>
          </a:xfrm>
          <a:prstGeom prst="rect">
            <a:avLst/>
          </a:prstGeom>
          <a:noFill/>
          <a:ln w="730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6451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4CADFC-C303-299F-0834-28559546FE4A}"/>
              </a:ext>
            </a:extLst>
          </p:cNvPr>
          <p:cNvPicPr>
            <a:picLocks noChangeAspect="1"/>
          </p:cNvPicPr>
          <p:nvPr/>
        </p:nvPicPr>
        <p:blipFill>
          <a:blip r:embed="rId2"/>
          <a:stretch>
            <a:fillRect/>
          </a:stretch>
        </p:blipFill>
        <p:spPr>
          <a:xfrm>
            <a:off x="892823" y="404815"/>
            <a:ext cx="9734550" cy="4467225"/>
          </a:xfrm>
          <a:prstGeom prst="rect">
            <a:avLst/>
          </a:prstGeom>
        </p:spPr>
      </p:pic>
      <p:pic>
        <p:nvPicPr>
          <p:cNvPr id="7" name="Picture 6">
            <a:extLst>
              <a:ext uri="{FF2B5EF4-FFF2-40B4-BE49-F238E27FC236}">
                <a16:creationId xmlns:a16="http://schemas.microsoft.com/office/drawing/2014/main" id="{2197B6BD-67A8-B16D-0B49-26557242772D}"/>
              </a:ext>
            </a:extLst>
          </p:cNvPr>
          <p:cNvPicPr>
            <a:picLocks noChangeAspect="1"/>
          </p:cNvPicPr>
          <p:nvPr/>
        </p:nvPicPr>
        <p:blipFill>
          <a:blip r:embed="rId3"/>
          <a:stretch>
            <a:fillRect/>
          </a:stretch>
        </p:blipFill>
        <p:spPr>
          <a:xfrm>
            <a:off x="1045514" y="1744337"/>
            <a:ext cx="6200775" cy="962025"/>
          </a:xfrm>
          <a:prstGeom prst="rect">
            <a:avLst/>
          </a:prstGeom>
        </p:spPr>
      </p:pic>
      <p:sp>
        <p:nvSpPr>
          <p:cNvPr id="8" name="Rectangle 7">
            <a:extLst>
              <a:ext uri="{FF2B5EF4-FFF2-40B4-BE49-F238E27FC236}">
                <a16:creationId xmlns:a16="http://schemas.microsoft.com/office/drawing/2014/main" id="{50DFDAAF-24DF-6A22-D619-9399398BEFD8}"/>
              </a:ext>
            </a:extLst>
          </p:cNvPr>
          <p:cNvSpPr/>
          <p:nvPr/>
        </p:nvSpPr>
        <p:spPr>
          <a:xfrm>
            <a:off x="1663959" y="1701040"/>
            <a:ext cx="1191208" cy="401216"/>
          </a:xfrm>
          <a:prstGeom prst="rect">
            <a:avLst/>
          </a:prstGeom>
          <a:noFill/>
          <a:ln w="730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0940D9BB-92C1-5470-FB18-9BC93808A173}"/>
              </a:ext>
            </a:extLst>
          </p:cNvPr>
          <p:cNvPicPr>
            <a:picLocks noChangeAspect="1"/>
          </p:cNvPicPr>
          <p:nvPr/>
        </p:nvPicPr>
        <p:blipFill>
          <a:blip r:embed="rId4"/>
          <a:stretch>
            <a:fillRect/>
          </a:stretch>
        </p:blipFill>
        <p:spPr>
          <a:xfrm>
            <a:off x="892823" y="3047516"/>
            <a:ext cx="6197859" cy="2886075"/>
          </a:xfrm>
          <a:prstGeom prst="rect">
            <a:avLst/>
          </a:prstGeom>
        </p:spPr>
      </p:pic>
      <p:grpSp>
        <p:nvGrpSpPr>
          <p:cNvPr id="17" name="Group 16">
            <a:extLst>
              <a:ext uri="{FF2B5EF4-FFF2-40B4-BE49-F238E27FC236}">
                <a16:creationId xmlns:a16="http://schemas.microsoft.com/office/drawing/2014/main" id="{2D20811F-2921-948E-F6CE-DC07559A7A98}"/>
              </a:ext>
            </a:extLst>
          </p:cNvPr>
          <p:cNvGrpSpPr/>
          <p:nvPr/>
        </p:nvGrpSpPr>
        <p:grpSpPr>
          <a:xfrm>
            <a:off x="1169338" y="3047516"/>
            <a:ext cx="7386833" cy="2793447"/>
            <a:chOff x="1169338" y="3047516"/>
            <a:chExt cx="7386833" cy="2793447"/>
          </a:xfrm>
        </p:grpSpPr>
        <p:sp>
          <p:nvSpPr>
            <p:cNvPr id="13" name="Rectangle 12">
              <a:extLst>
                <a:ext uri="{FF2B5EF4-FFF2-40B4-BE49-F238E27FC236}">
                  <a16:creationId xmlns:a16="http://schemas.microsoft.com/office/drawing/2014/main" id="{AF1A2AF7-AC7D-1269-7141-73A671449E5B}"/>
                </a:ext>
              </a:extLst>
            </p:cNvPr>
            <p:cNvSpPr/>
            <p:nvPr/>
          </p:nvSpPr>
          <p:spPr>
            <a:xfrm>
              <a:off x="7566931" y="4052015"/>
              <a:ext cx="989240" cy="438539"/>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54222FDD-E8A2-0E47-958B-5153CEAD0517}"/>
                </a:ext>
              </a:extLst>
            </p:cNvPr>
            <p:cNvSpPr/>
            <p:nvPr/>
          </p:nvSpPr>
          <p:spPr>
            <a:xfrm>
              <a:off x="1169338" y="3047516"/>
              <a:ext cx="5530041" cy="279344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2157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69A76-2308-79BD-47F8-64207933CDF5}"/>
              </a:ext>
            </a:extLst>
          </p:cNvPr>
          <p:cNvSpPr txBox="1"/>
          <p:nvPr/>
        </p:nvSpPr>
        <p:spPr>
          <a:xfrm>
            <a:off x="4362583" y="2434517"/>
            <a:ext cx="4641335" cy="923330"/>
          </a:xfrm>
          <a:prstGeom prst="rect">
            <a:avLst/>
          </a:prstGeom>
          <a:noFill/>
        </p:spPr>
        <p:txBody>
          <a:bodyPr wrap="none" rtlCol="0">
            <a:spAutoFit/>
          </a:bodyPr>
          <a:lstStyle/>
          <a:p>
            <a:pPr algn="ctr"/>
            <a:r>
              <a:rPr lang="en-US" b="1" dirty="0"/>
              <a:t>DEMO</a:t>
            </a:r>
            <a:endParaRPr lang="en-SG" b="1" dirty="0"/>
          </a:p>
          <a:p>
            <a:pPr algn="ctr"/>
            <a:endParaRPr lang="en-US" b="1" dirty="0"/>
          </a:p>
          <a:p>
            <a:pPr algn="ctr"/>
            <a:r>
              <a:rPr lang="en-US" b="1" dirty="0"/>
              <a:t>Retrieving Information from a Webserver</a:t>
            </a:r>
            <a:endParaRPr lang="en-SG" b="1" dirty="0"/>
          </a:p>
        </p:txBody>
      </p:sp>
    </p:spTree>
    <p:extLst>
      <p:ext uri="{BB962C8B-B14F-4D97-AF65-F5344CB8AC3E}">
        <p14:creationId xmlns:p14="http://schemas.microsoft.com/office/powerpoint/2010/main" val="997067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5BCEBF-1DF8-9A87-EFD6-17DA82A31100}"/>
              </a:ext>
            </a:extLst>
          </p:cNvPr>
          <p:cNvPicPr>
            <a:picLocks noChangeAspect="1"/>
          </p:cNvPicPr>
          <p:nvPr/>
        </p:nvPicPr>
        <p:blipFill>
          <a:blip r:embed="rId2"/>
          <a:stretch>
            <a:fillRect/>
          </a:stretch>
        </p:blipFill>
        <p:spPr>
          <a:xfrm>
            <a:off x="2786062" y="1326308"/>
            <a:ext cx="6619875" cy="3067050"/>
          </a:xfrm>
          <a:prstGeom prst="rect">
            <a:avLst/>
          </a:prstGeom>
        </p:spPr>
      </p:pic>
    </p:spTree>
    <p:extLst>
      <p:ext uri="{BB962C8B-B14F-4D97-AF65-F5344CB8AC3E}">
        <p14:creationId xmlns:p14="http://schemas.microsoft.com/office/powerpoint/2010/main" val="135758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6502D-ED0E-E74C-EED3-7738EC746576}"/>
              </a:ext>
            </a:extLst>
          </p:cNvPr>
          <p:cNvPicPr>
            <a:picLocks noChangeAspect="1"/>
          </p:cNvPicPr>
          <p:nvPr/>
        </p:nvPicPr>
        <p:blipFill>
          <a:blip r:embed="rId2"/>
          <a:stretch>
            <a:fillRect/>
          </a:stretch>
        </p:blipFill>
        <p:spPr>
          <a:xfrm>
            <a:off x="633121" y="621749"/>
            <a:ext cx="7753350" cy="4905375"/>
          </a:xfrm>
          <a:prstGeom prst="rect">
            <a:avLst/>
          </a:prstGeom>
        </p:spPr>
      </p:pic>
      <p:pic>
        <p:nvPicPr>
          <p:cNvPr id="5" name="Picture 4">
            <a:extLst>
              <a:ext uri="{FF2B5EF4-FFF2-40B4-BE49-F238E27FC236}">
                <a16:creationId xmlns:a16="http://schemas.microsoft.com/office/drawing/2014/main" id="{A88E036B-B6CC-8647-3122-0A00D63FC267}"/>
              </a:ext>
            </a:extLst>
          </p:cNvPr>
          <p:cNvPicPr>
            <a:picLocks noChangeAspect="1"/>
          </p:cNvPicPr>
          <p:nvPr/>
        </p:nvPicPr>
        <p:blipFill>
          <a:blip r:embed="rId3"/>
          <a:stretch>
            <a:fillRect/>
          </a:stretch>
        </p:blipFill>
        <p:spPr>
          <a:xfrm>
            <a:off x="4943183" y="2204552"/>
            <a:ext cx="6886575" cy="2038350"/>
          </a:xfrm>
          <a:prstGeom prst="rect">
            <a:avLst/>
          </a:prstGeom>
        </p:spPr>
      </p:pic>
      <p:grpSp>
        <p:nvGrpSpPr>
          <p:cNvPr id="9" name="Group 8">
            <a:extLst>
              <a:ext uri="{FF2B5EF4-FFF2-40B4-BE49-F238E27FC236}">
                <a16:creationId xmlns:a16="http://schemas.microsoft.com/office/drawing/2014/main" id="{DCFE571C-46D8-CDC4-EEBC-3E9B15D3E5D1}"/>
              </a:ext>
            </a:extLst>
          </p:cNvPr>
          <p:cNvGrpSpPr/>
          <p:nvPr/>
        </p:nvGrpSpPr>
        <p:grpSpPr>
          <a:xfrm>
            <a:off x="8854751" y="752170"/>
            <a:ext cx="3277275" cy="1505279"/>
            <a:chOff x="8854751" y="752170"/>
            <a:chExt cx="3277275" cy="1505279"/>
          </a:xfrm>
        </p:grpSpPr>
        <p:sp>
          <p:nvSpPr>
            <p:cNvPr id="7" name="Arrow: Right 6">
              <a:extLst>
                <a:ext uri="{FF2B5EF4-FFF2-40B4-BE49-F238E27FC236}">
                  <a16:creationId xmlns:a16="http://schemas.microsoft.com/office/drawing/2014/main" id="{A3B6EFD1-4557-38D8-F799-F55D709D35E3}"/>
                </a:ext>
              </a:extLst>
            </p:cNvPr>
            <p:cNvSpPr/>
            <p:nvPr/>
          </p:nvSpPr>
          <p:spPr>
            <a:xfrm rot="8141924">
              <a:off x="8854751" y="177281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0B54F928-0B7A-A73F-9122-71D46CADB391}"/>
                </a:ext>
              </a:extLst>
            </p:cNvPr>
            <p:cNvSpPr txBox="1"/>
            <p:nvPr/>
          </p:nvSpPr>
          <p:spPr>
            <a:xfrm>
              <a:off x="9343955" y="752170"/>
              <a:ext cx="2788071" cy="923330"/>
            </a:xfrm>
            <a:prstGeom prst="rect">
              <a:avLst/>
            </a:prstGeom>
            <a:noFill/>
          </p:spPr>
          <p:txBody>
            <a:bodyPr wrap="none" rtlCol="0">
              <a:spAutoFit/>
            </a:bodyPr>
            <a:lstStyle/>
            <a:p>
              <a:r>
                <a:rPr lang="en-US" dirty="0"/>
                <a:t>Instead of a submit button</a:t>
              </a:r>
            </a:p>
            <a:p>
              <a:r>
                <a:rPr lang="en-US" dirty="0"/>
                <a:t>We use a timer to send our</a:t>
              </a:r>
            </a:p>
            <a:p>
              <a:r>
                <a:rPr lang="en-US" dirty="0"/>
                <a:t>Request to the server</a:t>
              </a:r>
              <a:endParaRPr lang="en-SG" dirty="0"/>
            </a:p>
          </p:txBody>
        </p:sp>
      </p:grpSp>
      <p:pic>
        <p:nvPicPr>
          <p:cNvPr id="11" name="Picture 10">
            <a:extLst>
              <a:ext uri="{FF2B5EF4-FFF2-40B4-BE49-F238E27FC236}">
                <a16:creationId xmlns:a16="http://schemas.microsoft.com/office/drawing/2014/main" id="{880E9A51-1B7B-34FB-E70A-614DC64F17F1}"/>
              </a:ext>
            </a:extLst>
          </p:cNvPr>
          <p:cNvPicPr>
            <a:picLocks noChangeAspect="1"/>
          </p:cNvPicPr>
          <p:nvPr/>
        </p:nvPicPr>
        <p:blipFill>
          <a:blip r:embed="rId4"/>
          <a:stretch>
            <a:fillRect/>
          </a:stretch>
        </p:blipFill>
        <p:spPr>
          <a:xfrm>
            <a:off x="1462767" y="4605788"/>
            <a:ext cx="8743950" cy="790575"/>
          </a:xfrm>
          <a:prstGeom prst="rect">
            <a:avLst/>
          </a:prstGeom>
        </p:spPr>
      </p:pic>
    </p:spTree>
    <p:extLst>
      <p:ext uri="{BB962C8B-B14F-4D97-AF65-F5344CB8AC3E}">
        <p14:creationId xmlns:p14="http://schemas.microsoft.com/office/powerpoint/2010/main" val="337629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9717E4D-48F5-E77D-890A-1F64B022BEE4}"/>
              </a:ext>
            </a:extLst>
          </p:cNvPr>
          <p:cNvSpPr/>
          <p:nvPr/>
        </p:nvSpPr>
        <p:spPr>
          <a:xfrm>
            <a:off x="3536302" y="2006082"/>
            <a:ext cx="5458408" cy="2397967"/>
          </a:xfrm>
          <a:prstGeom prst="ellipse">
            <a:avLst/>
          </a:prstGeom>
          <a:noFill/>
          <a:ln w="4762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8C7DC02E-92D5-30AB-E6DF-C884A1FCDB77}"/>
              </a:ext>
            </a:extLst>
          </p:cNvPr>
          <p:cNvSpPr txBox="1"/>
          <p:nvPr/>
        </p:nvSpPr>
        <p:spPr>
          <a:xfrm>
            <a:off x="8572158" y="1027594"/>
            <a:ext cx="845103" cy="369332"/>
          </a:xfrm>
          <a:prstGeom prst="rect">
            <a:avLst/>
          </a:prstGeom>
          <a:noFill/>
        </p:spPr>
        <p:txBody>
          <a:bodyPr wrap="none" rtlCol="0">
            <a:spAutoFit/>
          </a:bodyPr>
          <a:lstStyle/>
          <a:p>
            <a:r>
              <a:rPr lang="en-US" dirty="0"/>
              <a:t>Router</a:t>
            </a:r>
            <a:endParaRPr lang="en-SG" dirty="0"/>
          </a:p>
        </p:txBody>
      </p:sp>
      <p:grpSp>
        <p:nvGrpSpPr>
          <p:cNvPr id="15" name="Group 14">
            <a:extLst>
              <a:ext uri="{FF2B5EF4-FFF2-40B4-BE49-F238E27FC236}">
                <a16:creationId xmlns:a16="http://schemas.microsoft.com/office/drawing/2014/main" id="{0603555F-AAE8-6AC1-37A4-FE3A9254F436}"/>
              </a:ext>
            </a:extLst>
          </p:cNvPr>
          <p:cNvGrpSpPr/>
          <p:nvPr/>
        </p:nvGrpSpPr>
        <p:grpSpPr>
          <a:xfrm>
            <a:off x="2118668" y="1046830"/>
            <a:ext cx="2127203" cy="1791765"/>
            <a:chOff x="2118668" y="1046830"/>
            <a:chExt cx="2127203" cy="1791765"/>
          </a:xfrm>
        </p:grpSpPr>
        <p:pic>
          <p:nvPicPr>
            <p:cNvPr id="6" name="Picture 5">
              <a:extLst>
                <a:ext uri="{FF2B5EF4-FFF2-40B4-BE49-F238E27FC236}">
                  <a16:creationId xmlns:a16="http://schemas.microsoft.com/office/drawing/2014/main" id="{57A3304B-3784-8DD4-80C5-5D554935BFEC}"/>
                </a:ext>
              </a:extLst>
            </p:cNvPr>
            <p:cNvPicPr>
              <a:picLocks noChangeAspect="1"/>
            </p:cNvPicPr>
            <p:nvPr/>
          </p:nvPicPr>
          <p:blipFill>
            <a:blip r:embed="rId2"/>
            <a:stretch>
              <a:fillRect/>
            </a:stretch>
          </p:blipFill>
          <p:spPr>
            <a:xfrm>
              <a:off x="2118668" y="1416162"/>
              <a:ext cx="2127203" cy="1422433"/>
            </a:xfrm>
            <a:prstGeom prst="rect">
              <a:avLst/>
            </a:prstGeom>
          </p:spPr>
        </p:pic>
        <p:sp>
          <p:nvSpPr>
            <p:cNvPr id="7" name="TextBox 6">
              <a:extLst>
                <a:ext uri="{FF2B5EF4-FFF2-40B4-BE49-F238E27FC236}">
                  <a16:creationId xmlns:a16="http://schemas.microsoft.com/office/drawing/2014/main" id="{5D97632A-26C5-803F-5686-7B692AE13317}"/>
                </a:ext>
              </a:extLst>
            </p:cNvPr>
            <p:cNvSpPr txBox="1"/>
            <p:nvPr/>
          </p:nvSpPr>
          <p:spPr>
            <a:xfrm>
              <a:off x="2747371" y="1046830"/>
              <a:ext cx="1225785" cy="369332"/>
            </a:xfrm>
            <a:prstGeom prst="rect">
              <a:avLst/>
            </a:prstGeom>
            <a:noFill/>
          </p:spPr>
          <p:txBody>
            <a:bodyPr wrap="none" rtlCol="0">
              <a:spAutoFit/>
            </a:bodyPr>
            <a:lstStyle/>
            <a:p>
              <a:r>
                <a:rPr lang="en-US" dirty="0"/>
                <a:t>Webserver</a:t>
              </a:r>
              <a:endParaRPr lang="en-SG" dirty="0"/>
            </a:p>
          </p:txBody>
        </p:sp>
      </p:grpSp>
      <p:pic>
        <p:nvPicPr>
          <p:cNvPr id="9" name="Picture 8">
            <a:extLst>
              <a:ext uri="{FF2B5EF4-FFF2-40B4-BE49-F238E27FC236}">
                <a16:creationId xmlns:a16="http://schemas.microsoft.com/office/drawing/2014/main" id="{9F346DD4-4DAA-4B5D-4C8C-58AA8E70F24C}"/>
              </a:ext>
            </a:extLst>
          </p:cNvPr>
          <p:cNvPicPr>
            <a:picLocks noChangeAspect="1"/>
          </p:cNvPicPr>
          <p:nvPr/>
        </p:nvPicPr>
        <p:blipFill>
          <a:blip r:embed="rId3"/>
          <a:stretch>
            <a:fillRect/>
          </a:stretch>
        </p:blipFill>
        <p:spPr>
          <a:xfrm>
            <a:off x="5158321" y="3571983"/>
            <a:ext cx="2214369" cy="1664132"/>
          </a:xfrm>
          <a:prstGeom prst="rect">
            <a:avLst/>
          </a:prstGeom>
        </p:spPr>
      </p:pic>
      <p:sp>
        <p:nvSpPr>
          <p:cNvPr id="10" name="TextBox 9">
            <a:extLst>
              <a:ext uri="{FF2B5EF4-FFF2-40B4-BE49-F238E27FC236}">
                <a16:creationId xmlns:a16="http://schemas.microsoft.com/office/drawing/2014/main" id="{949B58CF-F0DD-6658-7030-300A060979CA}"/>
              </a:ext>
            </a:extLst>
          </p:cNvPr>
          <p:cNvSpPr txBox="1"/>
          <p:nvPr/>
        </p:nvSpPr>
        <p:spPr>
          <a:xfrm>
            <a:off x="7932195" y="441026"/>
            <a:ext cx="3024867" cy="646331"/>
          </a:xfrm>
          <a:prstGeom prst="rect">
            <a:avLst/>
          </a:prstGeom>
          <a:noFill/>
        </p:spPr>
        <p:txBody>
          <a:bodyPr wrap="none" rtlCol="0">
            <a:spAutoFit/>
          </a:bodyPr>
          <a:lstStyle/>
          <a:p>
            <a:r>
              <a:rPr lang="en-US" dirty="0"/>
              <a:t>SSID=</a:t>
            </a:r>
            <a:r>
              <a:rPr lang="en-US" dirty="0" err="1"/>
              <a:t>VirusGenerator</a:t>
            </a:r>
            <a:endParaRPr lang="en-US" dirty="0"/>
          </a:p>
          <a:p>
            <a:r>
              <a:rPr lang="en-US" dirty="0"/>
              <a:t>Password=VGAquarius090317</a:t>
            </a:r>
            <a:endParaRPr lang="en-SG" dirty="0"/>
          </a:p>
        </p:txBody>
      </p:sp>
      <p:sp>
        <p:nvSpPr>
          <p:cNvPr id="16" name="TextBox 15">
            <a:extLst>
              <a:ext uri="{FF2B5EF4-FFF2-40B4-BE49-F238E27FC236}">
                <a16:creationId xmlns:a16="http://schemas.microsoft.com/office/drawing/2014/main" id="{982431B8-3F00-B48A-9CE7-8CC888572489}"/>
              </a:ext>
            </a:extLst>
          </p:cNvPr>
          <p:cNvSpPr txBox="1"/>
          <p:nvPr/>
        </p:nvSpPr>
        <p:spPr>
          <a:xfrm>
            <a:off x="5055444" y="2824142"/>
            <a:ext cx="2740558" cy="369332"/>
          </a:xfrm>
          <a:prstGeom prst="rect">
            <a:avLst/>
          </a:prstGeom>
          <a:noFill/>
        </p:spPr>
        <p:txBody>
          <a:bodyPr wrap="none" rtlCol="0">
            <a:spAutoFit/>
          </a:bodyPr>
          <a:lstStyle/>
          <a:p>
            <a:r>
              <a:rPr lang="en-US" dirty="0"/>
              <a:t>LOCAL AREA NETWORK</a:t>
            </a:r>
            <a:endParaRPr lang="en-SG" dirty="0"/>
          </a:p>
        </p:txBody>
      </p:sp>
      <p:pic>
        <p:nvPicPr>
          <p:cNvPr id="8" name="Picture 7">
            <a:extLst>
              <a:ext uri="{FF2B5EF4-FFF2-40B4-BE49-F238E27FC236}">
                <a16:creationId xmlns:a16="http://schemas.microsoft.com/office/drawing/2014/main" id="{32D54E43-9EE8-4E2C-835C-ED3555357B2F}"/>
              </a:ext>
            </a:extLst>
          </p:cNvPr>
          <p:cNvPicPr>
            <a:picLocks noChangeAspect="1"/>
          </p:cNvPicPr>
          <p:nvPr/>
        </p:nvPicPr>
        <p:blipFill>
          <a:blip r:embed="rId4"/>
          <a:stretch>
            <a:fillRect/>
          </a:stretch>
        </p:blipFill>
        <p:spPr>
          <a:xfrm>
            <a:off x="8152385" y="1382317"/>
            <a:ext cx="1814415" cy="1684814"/>
          </a:xfrm>
          <a:prstGeom prst="rect">
            <a:avLst/>
          </a:prstGeom>
        </p:spPr>
      </p:pic>
      <p:cxnSp>
        <p:nvCxnSpPr>
          <p:cNvPr id="14" name="Straight Arrow Connector 13">
            <a:extLst>
              <a:ext uri="{FF2B5EF4-FFF2-40B4-BE49-F238E27FC236}">
                <a16:creationId xmlns:a16="http://schemas.microsoft.com/office/drawing/2014/main" id="{A8BF6382-2E78-5044-F044-7E78E38BB690}"/>
              </a:ext>
            </a:extLst>
          </p:cNvPr>
          <p:cNvCxnSpPr>
            <a:cxnSpLocks/>
          </p:cNvCxnSpPr>
          <p:nvPr/>
        </p:nvCxnSpPr>
        <p:spPr>
          <a:xfrm flipH="1" flipV="1">
            <a:off x="4083354" y="2677886"/>
            <a:ext cx="1160382" cy="107970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68D459B-8CB7-B01B-9434-A73510482A5C}"/>
              </a:ext>
            </a:extLst>
          </p:cNvPr>
          <p:cNvPicPr>
            <a:picLocks noChangeAspect="1"/>
          </p:cNvPicPr>
          <p:nvPr/>
        </p:nvPicPr>
        <p:blipFill>
          <a:blip r:embed="rId5"/>
          <a:stretch>
            <a:fillRect/>
          </a:stretch>
        </p:blipFill>
        <p:spPr>
          <a:xfrm>
            <a:off x="1713220" y="854705"/>
            <a:ext cx="265466" cy="753581"/>
          </a:xfrm>
          <a:prstGeom prst="rect">
            <a:avLst/>
          </a:prstGeom>
        </p:spPr>
      </p:pic>
      <p:pic>
        <p:nvPicPr>
          <p:cNvPr id="17" name="Picture 16">
            <a:extLst>
              <a:ext uri="{FF2B5EF4-FFF2-40B4-BE49-F238E27FC236}">
                <a16:creationId xmlns:a16="http://schemas.microsoft.com/office/drawing/2014/main" id="{9CDB5369-EDF3-B08A-3AF7-52082ACAAE01}"/>
              </a:ext>
            </a:extLst>
          </p:cNvPr>
          <p:cNvPicPr>
            <a:picLocks noChangeAspect="1"/>
          </p:cNvPicPr>
          <p:nvPr/>
        </p:nvPicPr>
        <p:blipFill>
          <a:blip r:embed="rId6"/>
          <a:stretch>
            <a:fillRect/>
          </a:stretch>
        </p:blipFill>
        <p:spPr>
          <a:xfrm>
            <a:off x="1098620" y="854705"/>
            <a:ext cx="495300" cy="838200"/>
          </a:xfrm>
          <a:prstGeom prst="rect">
            <a:avLst/>
          </a:prstGeom>
        </p:spPr>
      </p:pic>
      <p:pic>
        <p:nvPicPr>
          <p:cNvPr id="20" name="Picture 19">
            <a:extLst>
              <a:ext uri="{FF2B5EF4-FFF2-40B4-BE49-F238E27FC236}">
                <a16:creationId xmlns:a16="http://schemas.microsoft.com/office/drawing/2014/main" id="{F703D5AD-E21A-C53B-13B5-87C1222571F4}"/>
              </a:ext>
            </a:extLst>
          </p:cNvPr>
          <p:cNvPicPr>
            <a:picLocks noChangeAspect="1"/>
          </p:cNvPicPr>
          <p:nvPr/>
        </p:nvPicPr>
        <p:blipFill>
          <a:blip r:embed="rId7"/>
          <a:stretch>
            <a:fillRect/>
          </a:stretch>
        </p:blipFill>
        <p:spPr>
          <a:xfrm>
            <a:off x="831090" y="1731869"/>
            <a:ext cx="1230036" cy="990708"/>
          </a:xfrm>
          <a:prstGeom prst="rect">
            <a:avLst/>
          </a:prstGeom>
        </p:spPr>
      </p:pic>
      <p:cxnSp>
        <p:nvCxnSpPr>
          <p:cNvPr id="21" name="Straight Arrow Connector 20">
            <a:extLst>
              <a:ext uri="{FF2B5EF4-FFF2-40B4-BE49-F238E27FC236}">
                <a16:creationId xmlns:a16="http://schemas.microsoft.com/office/drawing/2014/main" id="{8990A3C5-0A5F-976F-450A-22CF24598F9F}"/>
              </a:ext>
            </a:extLst>
          </p:cNvPr>
          <p:cNvCxnSpPr>
            <a:cxnSpLocks/>
          </p:cNvCxnSpPr>
          <p:nvPr/>
        </p:nvCxnSpPr>
        <p:spPr>
          <a:xfrm>
            <a:off x="3881506" y="2776168"/>
            <a:ext cx="1307723" cy="116816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108C96-F9A1-30E8-48F9-6D4C7FB1F4D4}"/>
              </a:ext>
            </a:extLst>
          </p:cNvPr>
          <p:cNvSpPr txBox="1"/>
          <p:nvPr/>
        </p:nvSpPr>
        <p:spPr>
          <a:xfrm>
            <a:off x="4321193" y="1043054"/>
            <a:ext cx="1261884" cy="369332"/>
          </a:xfrm>
          <a:prstGeom prst="rect">
            <a:avLst/>
          </a:prstGeom>
          <a:noFill/>
        </p:spPr>
        <p:txBody>
          <a:bodyPr wrap="none" rtlCol="0">
            <a:spAutoFit/>
          </a:bodyPr>
          <a:lstStyle/>
          <a:p>
            <a:r>
              <a:rPr lang="en-US" dirty="0"/>
              <a:t>192.168.4.3</a:t>
            </a:r>
            <a:endParaRPr lang="en-SG" dirty="0"/>
          </a:p>
        </p:txBody>
      </p:sp>
      <p:sp>
        <p:nvSpPr>
          <p:cNvPr id="25" name="TextBox 24">
            <a:extLst>
              <a:ext uri="{FF2B5EF4-FFF2-40B4-BE49-F238E27FC236}">
                <a16:creationId xmlns:a16="http://schemas.microsoft.com/office/drawing/2014/main" id="{5ED6C059-0A14-1DE6-45A0-55E336B23C0A}"/>
              </a:ext>
            </a:extLst>
          </p:cNvPr>
          <p:cNvSpPr txBox="1"/>
          <p:nvPr/>
        </p:nvSpPr>
        <p:spPr>
          <a:xfrm>
            <a:off x="5055444" y="4852777"/>
            <a:ext cx="1261884" cy="369332"/>
          </a:xfrm>
          <a:prstGeom prst="rect">
            <a:avLst/>
          </a:prstGeom>
          <a:noFill/>
        </p:spPr>
        <p:txBody>
          <a:bodyPr wrap="none" rtlCol="0">
            <a:spAutoFit/>
          </a:bodyPr>
          <a:lstStyle/>
          <a:p>
            <a:r>
              <a:rPr lang="en-US" dirty="0"/>
              <a:t>192.168.4.3</a:t>
            </a:r>
            <a:endParaRPr lang="en-SG" dirty="0"/>
          </a:p>
        </p:txBody>
      </p:sp>
    </p:spTree>
    <p:extLst>
      <p:ext uri="{BB962C8B-B14F-4D97-AF65-F5344CB8AC3E}">
        <p14:creationId xmlns:p14="http://schemas.microsoft.com/office/powerpoint/2010/main" val="5333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2BC3D-14F5-B9BA-34A5-9FA7EBBC998A}"/>
              </a:ext>
            </a:extLst>
          </p:cNvPr>
          <p:cNvSpPr txBox="1"/>
          <p:nvPr/>
        </p:nvSpPr>
        <p:spPr>
          <a:xfrm>
            <a:off x="4101483" y="2885243"/>
            <a:ext cx="5353235" cy="369332"/>
          </a:xfrm>
          <a:prstGeom prst="rect">
            <a:avLst/>
          </a:prstGeom>
          <a:noFill/>
        </p:spPr>
        <p:txBody>
          <a:bodyPr wrap="square" rtlCol="0">
            <a:spAutoFit/>
          </a:bodyPr>
          <a:lstStyle/>
          <a:p>
            <a:r>
              <a:rPr lang="en-US" b="1" dirty="0"/>
              <a:t>Setting the Pico W as an AP (Access Point)</a:t>
            </a:r>
            <a:endParaRPr lang="en-SG" b="1" dirty="0"/>
          </a:p>
        </p:txBody>
      </p:sp>
      <p:sp>
        <p:nvSpPr>
          <p:cNvPr id="3" name="TextBox 2">
            <a:extLst>
              <a:ext uri="{FF2B5EF4-FFF2-40B4-BE49-F238E27FC236}">
                <a16:creationId xmlns:a16="http://schemas.microsoft.com/office/drawing/2014/main" id="{89F3BC23-8D7B-1D83-185D-2454FA07CC2E}"/>
              </a:ext>
            </a:extLst>
          </p:cNvPr>
          <p:cNvSpPr txBox="1"/>
          <p:nvPr/>
        </p:nvSpPr>
        <p:spPr>
          <a:xfrm>
            <a:off x="5486400" y="3429000"/>
            <a:ext cx="1758495" cy="369332"/>
          </a:xfrm>
          <a:prstGeom prst="rect">
            <a:avLst/>
          </a:prstGeom>
          <a:noFill/>
        </p:spPr>
        <p:txBody>
          <a:bodyPr wrap="none" rtlCol="0">
            <a:spAutoFit/>
          </a:bodyPr>
          <a:lstStyle/>
          <a:p>
            <a:r>
              <a:rPr lang="en-US" dirty="0"/>
              <a:t>setupAPmode.py</a:t>
            </a:r>
            <a:endParaRPr lang="en-SG" dirty="0"/>
          </a:p>
        </p:txBody>
      </p:sp>
    </p:spTree>
    <p:extLst>
      <p:ext uri="{BB962C8B-B14F-4D97-AF65-F5344CB8AC3E}">
        <p14:creationId xmlns:p14="http://schemas.microsoft.com/office/powerpoint/2010/main" val="92369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A225FD-1A06-9CF7-4FDE-94D06A226268}"/>
              </a:ext>
            </a:extLst>
          </p:cNvPr>
          <p:cNvPicPr>
            <a:picLocks noChangeAspect="1"/>
          </p:cNvPicPr>
          <p:nvPr/>
        </p:nvPicPr>
        <p:blipFill>
          <a:blip r:embed="rId2"/>
          <a:stretch>
            <a:fillRect/>
          </a:stretch>
        </p:blipFill>
        <p:spPr>
          <a:xfrm>
            <a:off x="1322905" y="-232293"/>
            <a:ext cx="9191625" cy="6762750"/>
          </a:xfrm>
          <a:prstGeom prst="rect">
            <a:avLst/>
          </a:prstGeom>
        </p:spPr>
      </p:pic>
    </p:spTree>
    <p:extLst>
      <p:ext uri="{BB962C8B-B14F-4D97-AF65-F5344CB8AC3E}">
        <p14:creationId xmlns:p14="http://schemas.microsoft.com/office/powerpoint/2010/main" val="4050942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B86EF1-EFC8-12EC-1421-AB735E86C1D5}"/>
              </a:ext>
            </a:extLst>
          </p:cNvPr>
          <p:cNvSpPr txBox="1"/>
          <p:nvPr/>
        </p:nvSpPr>
        <p:spPr>
          <a:xfrm>
            <a:off x="1057921" y="855323"/>
            <a:ext cx="5476044" cy="307777"/>
          </a:xfrm>
          <a:prstGeom prst="rect">
            <a:avLst/>
          </a:prstGeom>
          <a:noFill/>
        </p:spPr>
        <p:txBody>
          <a:bodyPr wrap="square">
            <a:spAutoFit/>
          </a:bodyPr>
          <a:lstStyle/>
          <a:p>
            <a:r>
              <a:rPr lang="en-US" sz="1400" b="1" dirty="0" err="1"/>
              <a:t>ap.ifconfig</a:t>
            </a:r>
            <a:r>
              <a:rPr lang="en-US" sz="1400" b="1" dirty="0"/>
              <a:t>(('192.168.4.3','255.255.255.0','192.168.4.3','8.8.8.8'))</a:t>
            </a:r>
            <a:endParaRPr lang="en-US" sz="1400" dirty="0"/>
          </a:p>
        </p:txBody>
      </p:sp>
      <p:sp>
        <p:nvSpPr>
          <p:cNvPr id="5" name="TextBox 4">
            <a:extLst>
              <a:ext uri="{FF2B5EF4-FFF2-40B4-BE49-F238E27FC236}">
                <a16:creationId xmlns:a16="http://schemas.microsoft.com/office/drawing/2014/main" id="{5FF7F07B-6718-AC30-0DF8-2C66E013B262}"/>
              </a:ext>
            </a:extLst>
          </p:cNvPr>
          <p:cNvSpPr txBox="1"/>
          <p:nvPr/>
        </p:nvSpPr>
        <p:spPr>
          <a:xfrm>
            <a:off x="6343837" y="1381794"/>
            <a:ext cx="4648200" cy="2215991"/>
          </a:xfrm>
          <a:prstGeom prst="rect">
            <a:avLst/>
          </a:prstGeom>
          <a:noFill/>
        </p:spPr>
        <p:txBody>
          <a:bodyPr wrap="square">
            <a:spAutoFit/>
          </a:bodyPr>
          <a:lstStyle/>
          <a:p>
            <a:r>
              <a:rPr lang="en-US" sz="1400" b="1" dirty="0"/>
              <a:t>3. **`'192.168.4.3'`**: This is the gateway address. In the context of an access point, it often points to the IP address of the access point itself, meaning that the device will route traffic through itself.</a:t>
            </a:r>
          </a:p>
          <a:p>
            <a:endParaRPr lang="en-US" sz="1400" b="1" dirty="0"/>
          </a:p>
          <a:p>
            <a:r>
              <a:rPr lang="en-US" sz="1400" b="1" dirty="0"/>
              <a:t>4. **`'8.8.8.8'`**: This is the DNS (Domain Name System) server address. It is used to resolve domain names to IP addresses. In this case, it uses Google’s public DNS server, which is commonly used and widely available.</a:t>
            </a:r>
          </a:p>
          <a:p>
            <a:endParaRPr lang="en-US" sz="1200" dirty="0"/>
          </a:p>
        </p:txBody>
      </p:sp>
      <p:sp>
        <p:nvSpPr>
          <p:cNvPr id="6" name="TextBox 5">
            <a:extLst>
              <a:ext uri="{FF2B5EF4-FFF2-40B4-BE49-F238E27FC236}">
                <a16:creationId xmlns:a16="http://schemas.microsoft.com/office/drawing/2014/main" id="{B3D04635-18CE-987E-DDA1-D8F255511C99}"/>
              </a:ext>
            </a:extLst>
          </p:cNvPr>
          <p:cNvSpPr txBox="1"/>
          <p:nvPr/>
        </p:nvSpPr>
        <p:spPr>
          <a:xfrm>
            <a:off x="1057921" y="1397675"/>
            <a:ext cx="4648200" cy="2431435"/>
          </a:xfrm>
          <a:prstGeom prst="rect">
            <a:avLst/>
          </a:prstGeom>
          <a:noFill/>
        </p:spPr>
        <p:txBody>
          <a:bodyPr wrap="square">
            <a:spAutoFit/>
          </a:bodyPr>
          <a:lstStyle/>
          <a:p>
            <a:r>
              <a:rPr lang="en-US" sz="1400" b="1" dirty="0"/>
              <a:t>1. **`'192.168.4.3'`**: This is the IP address assigned to the access point interface. Devices connecting to this access point will use this IP address to communicate with it.</a:t>
            </a:r>
          </a:p>
          <a:p>
            <a:endParaRPr lang="en-US" sz="1400" b="1" dirty="0"/>
          </a:p>
          <a:p>
            <a:r>
              <a:rPr lang="en-US" sz="1400" b="1" dirty="0"/>
              <a:t>2. **`'255.255.255.0'`**: This is the subnet mask. It determines the network's size and which IP addresses are considered to be on the same local network. A subnet mask of `255.255.255.0` means that the first three octets (192.168.4) define the network, and the last octet (the .3 part) defines the specific device on that network.</a:t>
            </a:r>
          </a:p>
          <a:p>
            <a:endParaRPr lang="en-US" sz="1200" dirty="0"/>
          </a:p>
        </p:txBody>
      </p:sp>
      <p:sp>
        <p:nvSpPr>
          <p:cNvPr id="7" name="TextBox 6">
            <a:extLst>
              <a:ext uri="{FF2B5EF4-FFF2-40B4-BE49-F238E27FC236}">
                <a16:creationId xmlns:a16="http://schemas.microsoft.com/office/drawing/2014/main" id="{D9B53232-0CDC-6EE2-0775-6AE2EF77BB9B}"/>
              </a:ext>
            </a:extLst>
          </p:cNvPr>
          <p:cNvSpPr txBox="1"/>
          <p:nvPr/>
        </p:nvSpPr>
        <p:spPr>
          <a:xfrm>
            <a:off x="3921713" y="3851492"/>
            <a:ext cx="4648200" cy="1569660"/>
          </a:xfrm>
          <a:prstGeom prst="rect">
            <a:avLst/>
          </a:prstGeom>
          <a:noFill/>
        </p:spPr>
        <p:txBody>
          <a:bodyPr wrap="square">
            <a:spAutoFit/>
          </a:bodyPr>
          <a:lstStyle/>
          <a:p>
            <a:r>
              <a:rPr lang="en-US" sz="1600" b="1" dirty="0"/>
              <a:t>In summary, this line configures the access point interface with a specific IP address, subnet mask, gateway, and DNS server. This setup is necessary for the proper functioning of the access point, enabling connected devices to communicate with each other and resolve domain names to IP addresses.</a:t>
            </a:r>
            <a:endParaRPr lang="en-SG" sz="1600" b="1" dirty="0"/>
          </a:p>
        </p:txBody>
      </p:sp>
    </p:spTree>
    <p:extLst>
      <p:ext uri="{BB962C8B-B14F-4D97-AF65-F5344CB8AC3E}">
        <p14:creationId xmlns:p14="http://schemas.microsoft.com/office/powerpoint/2010/main" val="390113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9717E4D-48F5-E77D-890A-1F64B022BEE4}"/>
              </a:ext>
            </a:extLst>
          </p:cNvPr>
          <p:cNvSpPr/>
          <p:nvPr/>
        </p:nvSpPr>
        <p:spPr>
          <a:xfrm>
            <a:off x="3536302" y="2006082"/>
            <a:ext cx="5458408" cy="2397967"/>
          </a:xfrm>
          <a:prstGeom prst="ellipse">
            <a:avLst/>
          </a:prstGeom>
          <a:noFill/>
          <a:ln w="4762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a:extLst>
              <a:ext uri="{FF2B5EF4-FFF2-40B4-BE49-F238E27FC236}">
                <a16:creationId xmlns:a16="http://schemas.microsoft.com/office/drawing/2014/main" id="{08EBBFBF-C693-AF83-5FF0-D8F77D5456FC}"/>
              </a:ext>
            </a:extLst>
          </p:cNvPr>
          <p:cNvPicPr>
            <a:picLocks noChangeAspect="1"/>
          </p:cNvPicPr>
          <p:nvPr/>
        </p:nvPicPr>
        <p:blipFill>
          <a:blip r:embed="rId2"/>
          <a:stretch>
            <a:fillRect/>
          </a:stretch>
        </p:blipFill>
        <p:spPr>
          <a:xfrm>
            <a:off x="8080310" y="1416163"/>
            <a:ext cx="2127203" cy="1422433"/>
          </a:xfrm>
          <a:prstGeom prst="rect">
            <a:avLst/>
          </a:prstGeom>
        </p:spPr>
      </p:pic>
      <p:sp>
        <p:nvSpPr>
          <p:cNvPr id="5" name="TextBox 4">
            <a:extLst>
              <a:ext uri="{FF2B5EF4-FFF2-40B4-BE49-F238E27FC236}">
                <a16:creationId xmlns:a16="http://schemas.microsoft.com/office/drawing/2014/main" id="{8C7DC02E-92D5-30AB-E6DF-C884A1FCDB77}"/>
              </a:ext>
            </a:extLst>
          </p:cNvPr>
          <p:cNvSpPr txBox="1"/>
          <p:nvPr/>
        </p:nvSpPr>
        <p:spPr>
          <a:xfrm>
            <a:off x="8214490" y="1012985"/>
            <a:ext cx="1858842" cy="369332"/>
          </a:xfrm>
          <a:prstGeom prst="rect">
            <a:avLst/>
          </a:prstGeom>
          <a:noFill/>
        </p:spPr>
        <p:txBody>
          <a:bodyPr wrap="none" rtlCol="0">
            <a:spAutoFit/>
          </a:bodyPr>
          <a:lstStyle/>
          <a:p>
            <a:r>
              <a:rPr lang="en-US" dirty="0"/>
              <a:t>Access Point (AP)</a:t>
            </a:r>
            <a:endParaRPr lang="en-SG" dirty="0"/>
          </a:p>
        </p:txBody>
      </p:sp>
      <p:grpSp>
        <p:nvGrpSpPr>
          <p:cNvPr id="15" name="Group 14">
            <a:extLst>
              <a:ext uri="{FF2B5EF4-FFF2-40B4-BE49-F238E27FC236}">
                <a16:creationId xmlns:a16="http://schemas.microsoft.com/office/drawing/2014/main" id="{0603555F-AAE8-6AC1-37A4-FE3A9254F436}"/>
              </a:ext>
            </a:extLst>
          </p:cNvPr>
          <p:cNvGrpSpPr/>
          <p:nvPr/>
        </p:nvGrpSpPr>
        <p:grpSpPr>
          <a:xfrm>
            <a:off x="2118668" y="1046830"/>
            <a:ext cx="2127203" cy="1791765"/>
            <a:chOff x="2118668" y="1046830"/>
            <a:chExt cx="2127203" cy="1791765"/>
          </a:xfrm>
        </p:grpSpPr>
        <p:pic>
          <p:nvPicPr>
            <p:cNvPr id="6" name="Picture 5">
              <a:extLst>
                <a:ext uri="{FF2B5EF4-FFF2-40B4-BE49-F238E27FC236}">
                  <a16:creationId xmlns:a16="http://schemas.microsoft.com/office/drawing/2014/main" id="{57A3304B-3784-8DD4-80C5-5D554935BFEC}"/>
                </a:ext>
              </a:extLst>
            </p:cNvPr>
            <p:cNvPicPr>
              <a:picLocks noChangeAspect="1"/>
            </p:cNvPicPr>
            <p:nvPr/>
          </p:nvPicPr>
          <p:blipFill>
            <a:blip r:embed="rId2"/>
            <a:stretch>
              <a:fillRect/>
            </a:stretch>
          </p:blipFill>
          <p:spPr>
            <a:xfrm>
              <a:off x="2118668" y="1416162"/>
              <a:ext cx="2127203" cy="1422433"/>
            </a:xfrm>
            <a:prstGeom prst="rect">
              <a:avLst/>
            </a:prstGeom>
          </p:spPr>
        </p:pic>
        <p:sp>
          <p:nvSpPr>
            <p:cNvPr id="7" name="TextBox 6">
              <a:extLst>
                <a:ext uri="{FF2B5EF4-FFF2-40B4-BE49-F238E27FC236}">
                  <a16:creationId xmlns:a16="http://schemas.microsoft.com/office/drawing/2014/main" id="{5D97632A-26C5-803F-5686-7B692AE13317}"/>
                </a:ext>
              </a:extLst>
            </p:cNvPr>
            <p:cNvSpPr txBox="1"/>
            <p:nvPr/>
          </p:nvSpPr>
          <p:spPr>
            <a:xfrm>
              <a:off x="2747371" y="1046830"/>
              <a:ext cx="1225785" cy="369332"/>
            </a:xfrm>
            <a:prstGeom prst="rect">
              <a:avLst/>
            </a:prstGeom>
            <a:noFill/>
          </p:spPr>
          <p:txBody>
            <a:bodyPr wrap="none" rtlCol="0">
              <a:spAutoFit/>
            </a:bodyPr>
            <a:lstStyle/>
            <a:p>
              <a:r>
                <a:rPr lang="en-US" dirty="0"/>
                <a:t>Webserver</a:t>
              </a:r>
              <a:endParaRPr lang="en-SG" dirty="0"/>
            </a:p>
          </p:txBody>
        </p:sp>
      </p:grpSp>
      <p:pic>
        <p:nvPicPr>
          <p:cNvPr id="9" name="Picture 8">
            <a:extLst>
              <a:ext uri="{FF2B5EF4-FFF2-40B4-BE49-F238E27FC236}">
                <a16:creationId xmlns:a16="http://schemas.microsoft.com/office/drawing/2014/main" id="{9F346DD4-4DAA-4B5D-4C8C-58AA8E70F24C}"/>
              </a:ext>
            </a:extLst>
          </p:cNvPr>
          <p:cNvPicPr>
            <a:picLocks noChangeAspect="1"/>
          </p:cNvPicPr>
          <p:nvPr/>
        </p:nvPicPr>
        <p:blipFill>
          <a:blip r:embed="rId3"/>
          <a:stretch>
            <a:fillRect/>
          </a:stretch>
        </p:blipFill>
        <p:spPr>
          <a:xfrm>
            <a:off x="5158321" y="3571983"/>
            <a:ext cx="2214369" cy="1664132"/>
          </a:xfrm>
          <a:prstGeom prst="rect">
            <a:avLst/>
          </a:prstGeom>
        </p:spPr>
      </p:pic>
      <p:sp>
        <p:nvSpPr>
          <p:cNvPr id="10" name="TextBox 9">
            <a:extLst>
              <a:ext uri="{FF2B5EF4-FFF2-40B4-BE49-F238E27FC236}">
                <a16:creationId xmlns:a16="http://schemas.microsoft.com/office/drawing/2014/main" id="{949B58CF-F0DD-6658-7030-300A060979CA}"/>
              </a:ext>
            </a:extLst>
          </p:cNvPr>
          <p:cNvSpPr txBox="1"/>
          <p:nvPr/>
        </p:nvSpPr>
        <p:spPr>
          <a:xfrm>
            <a:off x="9253298" y="429744"/>
            <a:ext cx="2400465" cy="646331"/>
          </a:xfrm>
          <a:prstGeom prst="rect">
            <a:avLst/>
          </a:prstGeom>
          <a:noFill/>
        </p:spPr>
        <p:txBody>
          <a:bodyPr wrap="none" rtlCol="0">
            <a:spAutoFit/>
          </a:bodyPr>
          <a:lstStyle/>
          <a:p>
            <a:r>
              <a:rPr lang="en-US" dirty="0"/>
              <a:t>SSID=NAME</a:t>
            </a:r>
          </a:p>
          <a:p>
            <a:r>
              <a:rPr lang="en-US" dirty="0"/>
              <a:t>Password=PASSWORD</a:t>
            </a:r>
            <a:endParaRPr lang="en-SG" dirty="0"/>
          </a:p>
        </p:txBody>
      </p:sp>
      <p:pic>
        <p:nvPicPr>
          <p:cNvPr id="14" name="Picture 13">
            <a:extLst>
              <a:ext uri="{FF2B5EF4-FFF2-40B4-BE49-F238E27FC236}">
                <a16:creationId xmlns:a16="http://schemas.microsoft.com/office/drawing/2014/main" id="{7CDBA431-B15D-7461-4857-E3759D60EED6}"/>
              </a:ext>
            </a:extLst>
          </p:cNvPr>
          <p:cNvPicPr>
            <a:picLocks noChangeAspect="1"/>
          </p:cNvPicPr>
          <p:nvPr/>
        </p:nvPicPr>
        <p:blipFill>
          <a:blip r:embed="rId4"/>
          <a:stretch>
            <a:fillRect/>
          </a:stretch>
        </p:blipFill>
        <p:spPr>
          <a:xfrm>
            <a:off x="4716098" y="613032"/>
            <a:ext cx="4438650" cy="266700"/>
          </a:xfrm>
          <a:prstGeom prst="rect">
            <a:avLst/>
          </a:prstGeom>
        </p:spPr>
      </p:pic>
      <p:sp>
        <p:nvSpPr>
          <p:cNvPr id="16" name="TextBox 15">
            <a:extLst>
              <a:ext uri="{FF2B5EF4-FFF2-40B4-BE49-F238E27FC236}">
                <a16:creationId xmlns:a16="http://schemas.microsoft.com/office/drawing/2014/main" id="{982431B8-3F00-B48A-9CE7-8CC888572489}"/>
              </a:ext>
            </a:extLst>
          </p:cNvPr>
          <p:cNvSpPr txBox="1"/>
          <p:nvPr/>
        </p:nvSpPr>
        <p:spPr>
          <a:xfrm>
            <a:off x="5055444" y="2824142"/>
            <a:ext cx="2740558" cy="369332"/>
          </a:xfrm>
          <a:prstGeom prst="rect">
            <a:avLst/>
          </a:prstGeom>
          <a:noFill/>
        </p:spPr>
        <p:txBody>
          <a:bodyPr wrap="none" rtlCol="0">
            <a:spAutoFit/>
          </a:bodyPr>
          <a:lstStyle/>
          <a:p>
            <a:r>
              <a:rPr lang="en-US" dirty="0"/>
              <a:t>LOCAL AREA NETWORK</a:t>
            </a:r>
            <a:endParaRPr lang="en-SG" dirty="0"/>
          </a:p>
        </p:txBody>
      </p:sp>
    </p:spTree>
    <p:extLst>
      <p:ext uri="{BB962C8B-B14F-4D97-AF65-F5344CB8AC3E}">
        <p14:creationId xmlns:p14="http://schemas.microsoft.com/office/powerpoint/2010/main" val="107906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F243C1-C9C6-92F1-3461-CA2826AFC317}"/>
              </a:ext>
            </a:extLst>
          </p:cNvPr>
          <p:cNvSpPr txBox="1"/>
          <p:nvPr/>
        </p:nvSpPr>
        <p:spPr>
          <a:xfrm>
            <a:off x="3442317" y="2407613"/>
            <a:ext cx="6103398" cy="1477328"/>
          </a:xfrm>
          <a:prstGeom prst="rect">
            <a:avLst/>
          </a:prstGeom>
          <a:noFill/>
        </p:spPr>
        <p:txBody>
          <a:bodyPr wrap="square">
            <a:spAutoFit/>
          </a:bodyPr>
          <a:lstStyle/>
          <a:p>
            <a:r>
              <a:rPr lang="en-SG" dirty="0">
                <a:hlinkClick r:id="rId2"/>
              </a:rPr>
              <a:t>https://youtu.be/cZNoXXIEPbg?si=BkbN4mNENU4vg4z0</a:t>
            </a:r>
            <a:endParaRPr lang="en-SG" dirty="0"/>
          </a:p>
          <a:p>
            <a:endParaRPr lang="en-SG" dirty="0"/>
          </a:p>
          <a:p>
            <a:endParaRPr lang="en-SG" dirty="0"/>
          </a:p>
          <a:p>
            <a:r>
              <a:rPr lang="en-SG" dirty="0">
                <a:hlinkClick r:id="rId3"/>
              </a:rPr>
              <a:t>https://youtu.be/78sViOl9ZuM?si=PBRb3Vhujrawf8tH</a:t>
            </a:r>
            <a:endParaRPr lang="en-SG" dirty="0"/>
          </a:p>
          <a:p>
            <a:endParaRPr lang="en-SG" dirty="0"/>
          </a:p>
        </p:txBody>
      </p:sp>
      <p:sp>
        <p:nvSpPr>
          <p:cNvPr id="4" name="TextBox 3">
            <a:extLst>
              <a:ext uri="{FF2B5EF4-FFF2-40B4-BE49-F238E27FC236}">
                <a16:creationId xmlns:a16="http://schemas.microsoft.com/office/drawing/2014/main" id="{42F54D10-32C9-0ABC-CC27-C7C2D9B72957}"/>
              </a:ext>
            </a:extLst>
          </p:cNvPr>
          <p:cNvSpPr txBox="1"/>
          <p:nvPr/>
        </p:nvSpPr>
        <p:spPr>
          <a:xfrm>
            <a:off x="5119456" y="1642368"/>
            <a:ext cx="1953087" cy="369332"/>
          </a:xfrm>
          <a:prstGeom prst="rect">
            <a:avLst/>
          </a:prstGeom>
          <a:noFill/>
        </p:spPr>
        <p:txBody>
          <a:bodyPr wrap="square" rtlCol="0">
            <a:spAutoFit/>
          </a:bodyPr>
          <a:lstStyle/>
          <a:p>
            <a:r>
              <a:rPr lang="en-US" dirty="0"/>
              <a:t>Reference Video</a:t>
            </a:r>
            <a:endParaRPr lang="en-SG" dirty="0"/>
          </a:p>
        </p:txBody>
      </p:sp>
    </p:spTree>
    <p:extLst>
      <p:ext uri="{BB962C8B-B14F-4D97-AF65-F5344CB8AC3E}">
        <p14:creationId xmlns:p14="http://schemas.microsoft.com/office/powerpoint/2010/main" val="230381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B2152-1C6A-18C1-7493-D1B7F52F3B1A}"/>
              </a:ext>
            </a:extLst>
          </p:cNvPr>
          <p:cNvPicPr>
            <a:picLocks noChangeAspect="1"/>
          </p:cNvPicPr>
          <p:nvPr/>
        </p:nvPicPr>
        <p:blipFill>
          <a:blip r:embed="rId2"/>
          <a:stretch>
            <a:fillRect/>
          </a:stretch>
        </p:blipFill>
        <p:spPr>
          <a:xfrm>
            <a:off x="1392360" y="184118"/>
            <a:ext cx="9229725" cy="5619750"/>
          </a:xfrm>
          <a:prstGeom prst="rect">
            <a:avLst/>
          </a:prstGeom>
        </p:spPr>
      </p:pic>
      <p:grpSp>
        <p:nvGrpSpPr>
          <p:cNvPr id="7" name="Group 6">
            <a:extLst>
              <a:ext uri="{FF2B5EF4-FFF2-40B4-BE49-F238E27FC236}">
                <a16:creationId xmlns:a16="http://schemas.microsoft.com/office/drawing/2014/main" id="{6366CA42-B91A-79B9-94F7-8B4AAD02CD24}"/>
              </a:ext>
            </a:extLst>
          </p:cNvPr>
          <p:cNvGrpSpPr/>
          <p:nvPr/>
        </p:nvGrpSpPr>
        <p:grpSpPr>
          <a:xfrm>
            <a:off x="2604208" y="2551837"/>
            <a:ext cx="7249912" cy="1754326"/>
            <a:chOff x="2471044" y="2551837"/>
            <a:chExt cx="7249912" cy="1754326"/>
          </a:xfrm>
          <a:solidFill>
            <a:srgbClr val="FFC000"/>
          </a:solidFill>
        </p:grpSpPr>
        <p:sp>
          <p:nvSpPr>
            <p:cNvPr id="6" name="TextBox 5">
              <a:extLst>
                <a:ext uri="{FF2B5EF4-FFF2-40B4-BE49-F238E27FC236}">
                  <a16:creationId xmlns:a16="http://schemas.microsoft.com/office/drawing/2014/main" id="{AE3A9A60-59CB-CAF9-7EFB-3310F75BC7AE}"/>
                </a:ext>
              </a:extLst>
            </p:cNvPr>
            <p:cNvSpPr txBox="1"/>
            <p:nvPr/>
          </p:nvSpPr>
          <p:spPr>
            <a:xfrm>
              <a:off x="2471044" y="2551837"/>
              <a:ext cx="7249912" cy="1754326"/>
            </a:xfrm>
            <a:prstGeom prst="rect">
              <a:avLst/>
            </a:prstGeom>
            <a:grpFill/>
          </p:spPr>
          <p:txBody>
            <a:bodyPr wrap="square" rtlCol="0">
              <a:spAutoFit/>
            </a:bodyPr>
            <a:lstStyle/>
            <a:p>
              <a:endParaRPr lang="en-US" dirty="0"/>
            </a:p>
            <a:p>
              <a:endParaRPr lang="en-SG" dirty="0"/>
            </a:p>
            <a:p>
              <a:endParaRPr lang="en-SG" dirty="0"/>
            </a:p>
            <a:p>
              <a:endParaRPr lang="en-SG" dirty="0"/>
            </a:p>
            <a:p>
              <a:endParaRPr lang="en-SG" dirty="0"/>
            </a:p>
            <a:p>
              <a:endParaRPr lang="en-SG" dirty="0"/>
            </a:p>
          </p:txBody>
        </p:sp>
        <p:pic>
          <p:nvPicPr>
            <p:cNvPr id="3" name="Picture 2">
              <a:extLst>
                <a:ext uri="{FF2B5EF4-FFF2-40B4-BE49-F238E27FC236}">
                  <a16:creationId xmlns:a16="http://schemas.microsoft.com/office/drawing/2014/main" id="{63A4A08A-35BC-9F55-B3B3-B56B480EE428}"/>
                </a:ext>
              </a:extLst>
            </p:cNvPr>
            <p:cNvPicPr>
              <a:picLocks noChangeAspect="1"/>
            </p:cNvPicPr>
            <p:nvPr/>
          </p:nvPicPr>
          <p:blipFill>
            <a:blip r:embed="rId3"/>
            <a:stretch>
              <a:fillRect/>
            </a:stretch>
          </p:blipFill>
          <p:spPr>
            <a:xfrm>
              <a:off x="2571750" y="2699646"/>
              <a:ext cx="7048500" cy="1457325"/>
            </a:xfrm>
            <a:prstGeom prst="rect">
              <a:avLst/>
            </a:prstGeom>
            <a:grpFill/>
          </p:spPr>
        </p:pic>
      </p:grpSp>
    </p:spTree>
    <p:extLst>
      <p:ext uri="{BB962C8B-B14F-4D97-AF65-F5344CB8AC3E}">
        <p14:creationId xmlns:p14="http://schemas.microsoft.com/office/powerpoint/2010/main" val="29379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D9862-9DE6-5668-106C-038B8196A4F7}"/>
              </a:ext>
            </a:extLst>
          </p:cNvPr>
          <p:cNvSpPr txBox="1"/>
          <p:nvPr/>
        </p:nvSpPr>
        <p:spPr>
          <a:xfrm>
            <a:off x="3679395" y="2254928"/>
            <a:ext cx="5379165" cy="923330"/>
          </a:xfrm>
          <a:prstGeom prst="rect">
            <a:avLst/>
          </a:prstGeom>
          <a:noFill/>
        </p:spPr>
        <p:txBody>
          <a:bodyPr wrap="none" rtlCol="0">
            <a:spAutoFit/>
          </a:bodyPr>
          <a:lstStyle/>
          <a:p>
            <a:r>
              <a:rPr lang="en-US" dirty="0"/>
              <a:t>Send instructions to a microcontroller - remotely</a:t>
            </a:r>
          </a:p>
          <a:p>
            <a:endParaRPr lang="en-US" dirty="0"/>
          </a:p>
          <a:p>
            <a:r>
              <a:rPr lang="en-US" dirty="0"/>
              <a:t>Retrieve information from a microcontroller - remotely</a:t>
            </a:r>
            <a:endParaRPr lang="en-SG" dirty="0"/>
          </a:p>
        </p:txBody>
      </p:sp>
    </p:spTree>
    <p:extLst>
      <p:ext uri="{BB962C8B-B14F-4D97-AF65-F5344CB8AC3E}">
        <p14:creationId xmlns:p14="http://schemas.microsoft.com/office/powerpoint/2010/main" val="327513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23F1D-D69C-3317-A0D8-D9465E2E38F9}"/>
              </a:ext>
            </a:extLst>
          </p:cNvPr>
          <p:cNvSpPr txBox="1"/>
          <p:nvPr/>
        </p:nvSpPr>
        <p:spPr>
          <a:xfrm>
            <a:off x="4050030" y="2600252"/>
            <a:ext cx="4350058" cy="369332"/>
          </a:xfrm>
          <a:prstGeom prst="rect">
            <a:avLst/>
          </a:prstGeom>
          <a:noFill/>
        </p:spPr>
        <p:txBody>
          <a:bodyPr wrap="square" rtlCol="0">
            <a:spAutoFit/>
          </a:bodyPr>
          <a:lstStyle/>
          <a:p>
            <a:pPr algn="ctr"/>
            <a:r>
              <a:rPr lang="en-US" b="1" dirty="0"/>
              <a:t>Anatomy of a Pico Web Server</a:t>
            </a:r>
            <a:endParaRPr lang="en-SG" b="1" dirty="0">
              <a:solidFill>
                <a:srgbClr val="FF0000"/>
              </a:solidFill>
            </a:endParaRPr>
          </a:p>
        </p:txBody>
      </p:sp>
    </p:spTree>
    <p:extLst>
      <p:ext uri="{BB962C8B-B14F-4D97-AF65-F5344CB8AC3E}">
        <p14:creationId xmlns:p14="http://schemas.microsoft.com/office/powerpoint/2010/main" val="16057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2F8C54-1A79-93F5-B9CB-9D786E9B2313}"/>
              </a:ext>
            </a:extLst>
          </p:cNvPr>
          <p:cNvPicPr>
            <a:picLocks noChangeAspect="1"/>
          </p:cNvPicPr>
          <p:nvPr/>
        </p:nvPicPr>
        <p:blipFill>
          <a:blip r:embed="rId2"/>
          <a:stretch>
            <a:fillRect/>
          </a:stretch>
        </p:blipFill>
        <p:spPr>
          <a:xfrm>
            <a:off x="2938656" y="1660850"/>
            <a:ext cx="7210425" cy="2286000"/>
          </a:xfrm>
          <a:prstGeom prst="rect">
            <a:avLst/>
          </a:prstGeom>
        </p:spPr>
      </p:pic>
      <p:pic>
        <p:nvPicPr>
          <p:cNvPr id="7" name="Picture 6">
            <a:extLst>
              <a:ext uri="{FF2B5EF4-FFF2-40B4-BE49-F238E27FC236}">
                <a16:creationId xmlns:a16="http://schemas.microsoft.com/office/drawing/2014/main" id="{CA79586B-294B-F1F4-6055-4F71D4E551B9}"/>
              </a:ext>
            </a:extLst>
          </p:cNvPr>
          <p:cNvPicPr>
            <a:picLocks noChangeAspect="1"/>
          </p:cNvPicPr>
          <p:nvPr/>
        </p:nvPicPr>
        <p:blipFill>
          <a:blip r:embed="rId3"/>
          <a:stretch>
            <a:fillRect/>
          </a:stretch>
        </p:blipFill>
        <p:spPr>
          <a:xfrm>
            <a:off x="2938656" y="1660850"/>
            <a:ext cx="7410450" cy="3067050"/>
          </a:xfrm>
          <a:prstGeom prst="rect">
            <a:avLst/>
          </a:prstGeom>
        </p:spPr>
      </p:pic>
      <p:pic>
        <p:nvPicPr>
          <p:cNvPr id="9" name="Picture 8">
            <a:extLst>
              <a:ext uri="{FF2B5EF4-FFF2-40B4-BE49-F238E27FC236}">
                <a16:creationId xmlns:a16="http://schemas.microsoft.com/office/drawing/2014/main" id="{637B91C2-6BF4-099D-118A-49FC9DB792BF}"/>
              </a:ext>
            </a:extLst>
          </p:cNvPr>
          <p:cNvPicPr>
            <a:picLocks noChangeAspect="1"/>
          </p:cNvPicPr>
          <p:nvPr/>
        </p:nvPicPr>
        <p:blipFill>
          <a:blip r:embed="rId4"/>
          <a:stretch>
            <a:fillRect/>
          </a:stretch>
        </p:blipFill>
        <p:spPr>
          <a:xfrm>
            <a:off x="2938656" y="2909887"/>
            <a:ext cx="7410450" cy="1038225"/>
          </a:xfrm>
          <a:prstGeom prst="rect">
            <a:avLst/>
          </a:prstGeom>
        </p:spPr>
      </p:pic>
    </p:spTree>
    <p:extLst>
      <p:ext uri="{BB962C8B-B14F-4D97-AF65-F5344CB8AC3E}">
        <p14:creationId xmlns:p14="http://schemas.microsoft.com/office/powerpoint/2010/main" val="310161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FB336A-5DA2-CCD0-DB74-B11EE0E4D070}"/>
              </a:ext>
            </a:extLst>
          </p:cNvPr>
          <p:cNvPicPr>
            <a:picLocks noChangeAspect="1"/>
          </p:cNvPicPr>
          <p:nvPr/>
        </p:nvPicPr>
        <p:blipFill>
          <a:blip r:embed="rId2"/>
          <a:stretch>
            <a:fillRect/>
          </a:stretch>
        </p:blipFill>
        <p:spPr>
          <a:xfrm>
            <a:off x="477418" y="436221"/>
            <a:ext cx="8315325" cy="4552950"/>
          </a:xfrm>
          <a:prstGeom prst="rect">
            <a:avLst/>
          </a:prstGeom>
        </p:spPr>
      </p:pic>
      <p:pic>
        <p:nvPicPr>
          <p:cNvPr id="15" name="Picture 14">
            <a:extLst>
              <a:ext uri="{FF2B5EF4-FFF2-40B4-BE49-F238E27FC236}">
                <a16:creationId xmlns:a16="http://schemas.microsoft.com/office/drawing/2014/main" id="{B4BEFD9A-D4EE-4218-A3B9-316B802720DB}"/>
              </a:ext>
            </a:extLst>
          </p:cNvPr>
          <p:cNvPicPr>
            <a:picLocks noChangeAspect="1"/>
          </p:cNvPicPr>
          <p:nvPr/>
        </p:nvPicPr>
        <p:blipFill>
          <a:blip r:embed="rId3"/>
          <a:stretch>
            <a:fillRect/>
          </a:stretch>
        </p:blipFill>
        <p:spPr>
          <a:xfrm>
            <a:off x="4586796" y="3010941"/>
            <a:ext cx="6048375" cy="2000250"/>
          </a:xfrm>
          <a:prstGeom prst="rect">
            <a:avLst/>
          </a:prstGeom>
        </p:spPr>
      </p:pic>
      <p:sp>
        <p:nvSpPr>
          <p:cNvPr id="3" name="TextBox 2">
            <a:extLst>
              <a:ext uri="{FF2B5EF4-FFF2-40B4-BE49-F238E27FC236}">
                <a16:creationId xmlns:a16="http://schemas.microsoft.com/office/drawing/2014/main" id="{688701C3-8BB0-8D59-B539-A7FE0A8EED7A}"/>
              </a:ext>
            </a:extLst>
          </p:cNvPr>
          <p:cNvSpPr txBox="1"/>
          <p:nvPr/>
        </p:nvSpPr>
        <p:spPr>
          <a:xfrm>
            <a:off x="543448" y="66889"/>
            <a:ext cx="4648320" cy="369332"/>
          </a:xfrm>
          <a:prstGeom prst="rect">
            <a:avLst/>
          </a:prstGeom>
          <a:noFill/>
        </p:spPr>
        <p:txBody>
          <a:bodyPr wrap="square">
            <a:spAutoFit/>
          </a:bodyPr>
          <a:lstStyle/>
          <a:p>
            <a:r>
              <a:rPr lang="en-US" dirty="0">
                <a:solidFill>
                  <a:srgbClr val="00B0F0"/>
                </a:solidFill>
              </a:rPr>
              <a:t>picowebserver.py</a:t>
            </a:r>
          </a:p>
        </p:txBody>
      </p:sp>
      <p:pic>
        <p:nvPicPr>
          <p:cNvPr id="6" name="Picture 5">
            <a:extLst>
              <a:ext uri="{FF2B5EF4-FFF2-40B4-BE49-F238E27FC236}">
                <a16:creationId xmlns:a16="http://schemas.microsoft.com/office/drawing/2014/main" id="{618C9FF8-C36D-5AEA-C1C9-08A5BF0E39B2}"/>
              </a:ext>
            </a:extLst>
          </p:cNvPr>
          <p:cNvPicPr>
            <a:picLocks noChangeAspect="1"/>
          </p:cNvPicPr>
          <p:nvPr/>
        </p:nvPicPr>
        <p:blipFill>
          <a:blip r:embed="rId4"/>
          <a:stretch>
            <a:fillRect/>
          </a:stretch>
        </p:blipFill>
        <p:spPr>
          <a:xfrm>
            <a:off x="2652517" y="5059142"/>
            <a:ext cx="7820025" cy="619125"/>
          </a:xfrm>
          <a:prstGeom prst="rect">
            <a:avLst/>
          </a:prstGeom>
        </p:spPr>
      </p:pic>
      <p:sp>
        <p:nvSpPr>
          <p:cNvPr id="8" name="Rectangle 7">
            <a:extLst>
              <a:ext uri="{FF2B5EF4-FFF2-40B4-BE49-F238E27FC236}">
                <a16:creationId xmlns:a16="http://schemas.microsoft.com/office/drawing/2014/main" id="{75E7FB7E-44CA-8017-8232-84CAD36D4012}"/>
              </a:ext>
            </a:extLst>
          </p:cNvPr>
          <p:cNvSpPr/>
          <p:nvPr/>
        </p:nvSpPr>
        <p:spPr>
          <a:xfrm>
            <a:off x="5533608" y="5277050"/>
            <a:ext cx="1385960" cy="373223"/>
          </a:xfrm>
          <a:prstGeom prst="rect">
            <a:avLst/>
          </a:prstGeom>
          <a:noFill/>
          <a:ln w="603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0" name="Group 9">
            <a:extLst>
              <a:ext uri="{FF2B5EF4-FFF2-40B4-BE49-F238E27FC236}">
                <a16:creationId xmlns:a16="http://schemas.microsoft.com/office/drawing/2014/main" id="{7DC35158-2F53-FAE1-7B53-C04B8C6ADC9E}"/>
              </a:ext>
            </a:extLst>
          </p:cNvPr>
          <p:cNvGrpSpPr/>
          <p:nvPr/>
        </p:nvGrpSpPr>
        <p:grpSpPr>
          <a:xfrm>
            <a:off x="2671737" y="1300970"/>
            <a:ext cx="7075641" cy="971550"/>
            <a:chOff x="2467992" y="1321598"/>
            <a:chExt cx="7075641" cy="971550"/>
          </a:xfrm>
        </p:grpSpPr>
        <p:pic>
          <p:nvPicPr>
            <p:cNvPr id="7" name="Picture 6">
              <a:extLst>
                <a:ext uri="{FF2B5EF4-FFF2-40B4-BE49-F238E27FC236}">
                  <a16:creationId xmlns:a16="http://schemas.microsoft.com/office/drawing/2014/main" id="{B2DD0DB0-931C-8D07-5443-17A15221D7ED}"/>
                </a:ext>
              </a:extLst>
            </p:cNvPr>
            <p:cNvPicPr>
              <a:picLocks noChangeAspect="1"/>
            </p:cNvPicPr>
            <p:nvPr/>
          </p:nvPicPr>
          <p:blipFill>
            <a:blip r:embed="rId5"/>
            <a:stretch>
              <a:fillRect/>
            </a:stretch>
          </p:blipFill>
          <p:spPr>
            <a:xfrm>
              <a:off x="6448008" y="1321598"/>
              <a:ext cx="3095625" cy="971550"/>
            </a:xfrm>
            <a:prstGeom prst="rect">
              <a:avLst/>
            </a:prstGeom>
          </p:spPr>
        </p:pic>
        <p:cxnSp>
          <p:nvCxnSpPr>
            <p:cNvPr id="9" name="Straight Arrow Connector 8">
              <a:extLst>
                <a:ext uri="{FF2B5EF4-FFF2-40B4-BE49-F238E27FC236}">
                  <a16:creationId xmlns:a16="http://schemas.microsoft.com/office/drawing/2014/main" id="{E1CE5FE9-2F5C-77F3-4F93-F8986BFEE7F9}"/>
                </a:ext>
              </a:extLst>
            </p:cNvPr>
            <p:cNvCxnSpPr/>
            <p:nvPr/>
          </p:nvCxnSpPr>
          <p:spPr>
            <a:xfrm>
              <a:off x="2467992" y="1819922"/>
              <a:ext cx="38795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B246A46-C085-FD34-03F3-E655464DFABA}"/>
              </a:ext>
            </a:extLst>
          </p:cNvPr>
          <p:cNvGrpSpPr/>
          <p:nvPr/>
        </p:nvGrpSpPr>
        <p:grpSpPr>
          <a:xfrm>
            <a:off x="825628" y="1615836"/>
            <a:ext cx="8888329" cy="1148920"/>
            <a:chOff x="755778" y="1547625"/>
            <a:chExt cx="8888329" cy="1148920"/>
          </a:xfrm>
        </p:grpSpPr>
        <p:sp>
          <p:nvSpPr>
            <p:cNvPr id="11" name="Rectangle 10">
              <a:extLst>
                <a:ext uri="{FF2B5EF4-FFF2-40B4-BE49-F238E27FC236}">
                  <a16:creationId xmlns:a16="http://schemas.microsoft.com/office/drawing/2014/main" id="{4FD35F2D-A2B4-F5F7-46D5-61AFA2EAB087}"/>
                </a:ext>
              </a:extLst>
            </p:cNvPr>
            <p:cNvSpPr/>
            <p:nvPr/>
          </p:nvSpPr>
          <p:spPr>
            <a:xfrm>
              <a:off x="755778" y="2204510"/>
              <a:ext cx="2724539" cy="492035"/>
            </a:xfrm>
            <a:prstGeom prst="rect">
              <a:avLst/>
            </a:prstGeom>
            <a:noFill/>
            <a:ln w="539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05093E60-26A4-5B22-AEBD-C0E93349D836}"/>
                </a:ext>
              </a:extLst>
            </p:cNvPr>
            <p:cNvSpPr/>
            <p:nvPr/>
          </p:nvSpPr>
          <p:spPr>
            <a:xfrm>
              <a:off x="6919568" y="1547625"/>
              <a:ext cx="2724539" cy="492035"/>
            </a:xfrm>
            <a:prstGeom prst="rect">
              <a:avLst/>
            </a:prstGeom>
            <a:noFill/>
            <a:ln w="539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9" name="Picture 18">
            <a:extLst>
              <a:ext uri="{FF2B5EF4-FFF2-40B4-BE49-F238E27FC236}">
                <a16:creationId xmlns:a16="http://schemas.microsoft.com/office/drawing/2014/main" id="{BF354214-2F13-455A-5805-C5E5C83D45E7}"/>
              </a:ext>
            </a:extLst>
          </p:cNvPr>
          <p:cNvPicPr>
            <a:picLocks noChangeAspect="1"/>
          </p:cNvPicPr>
          <p:nvPr/>
        </p:nvPicPr>
        <p:blipFill>
          <a:blip r:embed="rId6"/>
          <a:stretch>
            <a:fillRect/>
          </a:stretch>
        </p:blipFill>
        <p:spPr>
          <a:xfrm>
            <a:off x="3791593" y="155397"/>
            <a:ext cx="2800350" cy="304800"/>
          </a:xfrm>
          <a:prstGeom prst="rect">
            <a:avLst/>
          </a:prstGeom>
        </p:spPr>
      </p:pic>
      <p:pic>
        <p:nvPicPr>
          <p:cNvPr id="21" name="Picture 20">
            <a:extLst>
              <a:ext uri="{FF2B5EF4-FFF2-40B4-BE49-F238E27FC236}">
                <a16:creationId xmlns:a16="http://schemas.microsoft.com/office/drawing/2014/main" id="{9318687C-E581-D96C-62A7-4FC90515695B}"/>
              </a:ext>
            </a:extLst>
          </p:cNvPr>
          <p:cNvPicPr>
            <a:picLocks noChangeAspect="1"/>
          </p:cNvPicPr>
          <p:nvPr/>
        </p:nvPicPr>
        <p:blipFill>
          <a:blip r:embed="rId7"/>
          <a:stretch>
            <a:fillRect/>
          </a:stretch>
        </p:blipFill>
        <p:spPr>
          <a:xfrm>
            <a:off x="3791593" y="1352106"/>
            <a:ext cx="2562225" cy="371475"/>
          </a:xfrm>
          <a:prstGeom prst="rect">
            <a:avLst/>
          </a:prstGeom>
        </p:spPr>
      </p:pic>
    </p:spTree>
    <p:extLst>
      <p:ext uri="{BB962C8B-B14F-4D97-AF65-F5344CB8AC3E}">
        <p14:creationId xmlns:p14="http://schemas.microsoft.com/office/powerpoint/2010/main" val="405865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8CE2FE-83DC-2D0E-CE82-849B8EBDBD55}"/>
              </a:ext>
            </a:extLst>
          </p:cNvPr>
          <p:cNvPicPr>
            <a:picLocks noChangeAspect="1"/>
          </p:cNvPicPr>
          <p:nvPr/>
        </p:nvPicPr>
        <p:blipFill>
          <a:blip r:embed="rId2"/>
          <a:stretch>
            <a:fillRect/>
          </a:stretch>
        </p:blipFill>
        <p:spPr>
          <a:xfrm>
            <a:off x="6424746" y="1284547"/>
            <a:ext cx="4305300" cy="1009650"/>
          </a:xfrm>
          <a:prstGeom prst="rect">
            <a:avLst/>
          </a:prstGeom>
        </p:spPr>
      </p:pic>
      <p:pic>
        <p:nvPicPr>
          <p:cNvPr id="13" name="Picture 12">
            <a:extLst>
              <a:ext uri="{FF2B5EF4-FFF2-40B4-BE49-F238E27FC236}">
                <a16:creationId xmlns:a16="http://schemas.microsoft.com/office/drawing/2014/main" id="{3D0420A3-D04F-D797-3A8A-5B0EFFF59ABA}"/>
              </a:ext>
            </a:extLst>
          </p:cNvPr>
          <p:cNvPicPr>
            <a:picLocks noChangeAspect="1"/>
          </p:cNvPicPr>
          <p:nvPr/>
        </p:nvPicPr>
        <p:blipFill>
          <a:blip r:embed="rId3"/>
          <a:stretch>
            <a:fillRect/>
          </a:stretch>
        </p:blipFill>
        <p:spPr>
          <a:xfrm>
            <a:off x="365935" y="377306"/>
            <a:ext cx="6048375" cy="2771775"/>
          </a:xfrm>
          <a:prstGeom prst="rect">
            <a:avLst/>
          </a:prstGeom>
        </p:spPr>
      </p:pic>
      <p:grpSp>
        <p:nvGrpSpPr>
          <p:cNvPr id="20" name="Group 19">
            <a:extLst>
              <a:ext uri="{FF2B5EF4-FFF2-40B4-BE49-F238E27FC236}">
                <a16:creationId xmlns:a16="http://schemas.microsoft.com/office/drawing/2014/main" id="{B28B735C-68B2-693D-8FAB-BE9F82C7E9A0}"/>
              </a:ext>
            </a:extLst>
          </p:cNvPr>
          <p:cNvGrpSpPr/>
          <p:nvPr/>
        </p:nvGrpSpPr>
        <p:grpSpPr>
          <a:xfrm>
            <a:off x="4393311" y="1735200"/>
            <a:ext cx="4008645" cy="238125"/>
            <a:chOff x="4393311" y="1735200"/>
            <a:chExt cx="4008645" cy="238125"/>
          </a:xfrm>
        </p:grpSpPr>
        <p:pic>
          <p:nvPicPr>
            <p:cNvPr id="17" name="Picture 16">
              <a:extLst>
                <a:ext uri="{FF2B5EF4-FFF2-40B4-BE49-F238E27FC236}">
                  <a16:creationId xmlns:a16="http://schemas.microsoft.com/office/drawing/2014/main" id="{E7A984E9-FE55-B36E-F439-5984363F431B}"/>
                </a:ext>
              </a:extLst>
            </p:cNvPr>
            <p:cNvPicPr>
              <a:picLocks noChangeAspect="1"/>
            </p:cNvPicPr>
            <p:nvPr/>
          </p:nvPicPr>
          <p:blipFill>
            <a:blip r:embed="rId4"/>
            <a:stretch>
              <a:fillRect/>
            </a:stretch>
          </p:blipFill>
          <p:spPr>
            <a:xfrm>
              <a:off x="4972956" y="1735200"/>
              <a:ext cx="3429000" cy="238125"/>
            </a:xfrm>
            <a:prstGeom prst="rect">
              <a:avLst/>
            </a:prstGeom>
          </p:spPr>
        </p:pic>
        <p:cxnSp>
          <p:nvCxnSpPr>
            <p:cNvPr id="18" name="Straight Arrow Connector 17">
              <a:extLst>
                <a:ext uri="{FF2B5EF4-FFF2-40B4-BE49-F238E27FC236}">
                  <a16:creationId xmlns:a16="http://schemas.microsoft.com/office/drawing/2014/main" id="{8462D215-18E7-9C30-7F65-FF8618B15222}"/>
                </a:ext>
              </a:extLst>
            </p:cNvPr>
            <p:cNvCxnSpPr>
              <a:cxnSpLocks/>
            </p:cNvCxnSpPr>
            <p:nvPr/>
          </p:nvCxnSpPr>
          <p:spPr>
            <a:xfrm>
              <a:off x="4393311" y="1844642"/>
              <a:ext cx="5796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E7454700-8026-2E8D-17BB-A65BC65E2660}"/>
              </a:ext>
            </a:extLst>
          </p:cNvPr>
          <p:cNvCxnSpPr>
            <a:cxnSpLocks/>
          </p:cNvCxnSpPr>
          <p:nvPr/>
        </p:nvCxnSpPr>
        <p:spPr>
          <a:xfrm flipH="1" flipV="1">
            <a:off x="1894114" y="2575248"/>
            <a:ext cx="3676262" cy="2248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3C8619E2-18E9-6931-AF3B-30DED7503EAB}"/>
              </a:ext>
            </a:extLst>
          </p:cNvPr>
          <p:cNvGrpSpPr/>
          <p:nvPr/>
        </p:nvGrpSpPr>
        <p:grpSpPr>
          <a:xfrm>
            <a:off x="4972956" y="1264297"/>
            <a:ext cx="7637245" cy="3971925"/>
            <a:chOff x="4972956" y="1264297"/>
            <a:chExt cx="7637245" cy="3971925"/>
          </a:xfrm>
        </p:grpSpPr>
        <p:grpSp>
          <p:nvGrpSpPr>
            <p:cNvPr id="9" name="Group 8">
              <a:extLst>
                <a:ext uri="{FF2B5EF4-FFF2-40B4-BE49-F238E27FC236}">
                  <a16:creationId xmlns:a16="http://schemas.microsoft.com/office/drawing/2014/main" id="{4261A83C-5B1E-FA52-6595-5DBFEF4130F2}"/>
                </a:ext>
              </a:extLst>
            </p:cNvPr>
            <p:cNvGrpSpPr/>
            <p:nvPr/>
          </p:nvGrpSpPr>
          <p:grpSpPr>
            <a:xfrm>
              <a:off x="4972956" y="1264297"/>
              <a:ext cx="7637245" cy="3971925"/>
              <a:chOff x="4838331" y="1119881"/>
              <a:chExt cx="7637245" cy="3971925"/>
            </a:xfrm>
          </p:grpSpPr>
          <p:pic>
            <p:nvPicPr>
              <p:cNvPr id="5" name="Picture 4">
                <a:extLst>
                  <a:ext uri="{FF2B5EF4-FFF2-40B4-BE49-F238E27FC236}">
                    <a16:creationId xmlns:a16="http://schemas.microsoft.com/office/drawing/2014/main" id="{C3A59C66-1474-9C50-971F-5AD1D05BB046}"/>
                  </a:ext>
                </a:extLst>
              </p:cNvPr>
              <p:cNvPicPr>
                <a:picLocks noChangeAspect="1"/>
              </p:cNvPicPr>
              <p:nvPr/>
            </p:nvPicPr>
            <p:blipFill>
              <a:blip r:embed="rId5"/>
              <a:stretch>
                <a:fillRect/>
              </a:stretch>
            </p:blipFill>
            <p:spPr>
              <a:xfrm>
                <a:off x="5131801" y="1119881"/>
                <a:ext cx="7343775" cy="3971925"/>
              </a:xfrm>
              <a:prstGeom prst="rect">
                <a:avLst/>
              </a:prstGeom>
            </p:spPr>
          </p:pic>
          <p:cxnSp>
            <p:nvCxnSpPr>
              <p:cNvPr id="7" name="Straight Arrow Connector 6">
                <a:extLst>
                  <a:ext uri="{FF2B5EF4-FFF2-40B4-BE49-F238E27FC236}">
                    <a16:creationId xmlns:a16="http://schemas.microsoft.com/office/drawing/2014/main" id="{6DDF2404-7619-E913-8801-8A46B122073F}"/>
                  </a:ext>
                </a:extLst>
              </p:cNvPr>
              <p:cNvCxnSpPr>
                <a:cxnSpLocks/>
              </p:cNvCxnSpPr>
              <p:nvPr/>
            </p:nvCxnSpPr>
            <p:spPr>
              <a:xfrm>
                <a:off x="4838331" y="1926455"/>
                <a:ext cx="10475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FBBB0A23-00C7-4478-BACC-973E8EAB5921}"/>
                </a:ext>
              </a:extLst>
            </p:cNvPr>
            <p:cNvPicPr>
              <a:picLocks noChangeAspect="1"/>
            </p:cNvPicPr>
            <p:nvPr/>
          </p:nvPicPr>
          <p:blipFill>
            <a:blip r:embed="rId6"/>
            <a:stretch>
              <a:fillRect/>
            </a:stretch>
          </p:blipFill>
          <p:spPr>
            <a:xfrm>
              <a:off x="6096000" y="1903036"/>
              <a:ext cx="3276600" cy="238125"/>
            </a:xfrm>
            <a:prstGeom prst="rect">
              <a:avLst/>
            </a:prstGeom>
          </p:spPr>
        </p:pic>
      </p:grpSp>
      <p:pic>
        <p:nvPicPr>
          <p:cNvPr id="25" name="Picture 24">
            <a:extLst>
              <a:ext uri="{FF2B5EF4-FFF2-40B4-BE49-F238E27FC236}">
                <a16:creationId xmlns:a16="http://schemas.microsoft.com/office/drawing/2014/main" id="{B0AF70DC-0A90-1527-B359-84F4ABC4D9F2}"/>
              </a:ext>
            </a:extLst>
          </p:cNvPr>
          <p:cNvPicPr>
            <a:picLocks noChangeAspect="1"/>
          </p:cNvPicPr>
          <p:nvPr/>
        </p:nvPicPr>
        <p:blipFill>
          <a:blip r:embed="rId7"/>
          <a:stretch>
            <a:fillRect/>
          </a:stretch>
        </p:blipFill>
        <p:spPr>
          <a:xfrm>
            <a:off x="3270647" y="2871737"/>
            <a:ext cx="2847975" cy="257175"/>
          </a:xfrm>
          <a:prstGeom prst="rect">
            <a:avLst/>
          </a:prstGeom>
        </p:spPr>
      </p:pic>
      <p:pic>
        <p:nvPicPr>
          <p:cNvPr id="6" name="Picture 5">
            <a:extLst>
              <a:ext uri="{FF2B5EF4-FFF2-40B4-BE49-F238E27FC236}">
                <a16:creationId xmlns:a16="http://schemas.microsoft.com/office/drawing/2014/main" id="{F0DA2C4F-98B6-0752-EDF1-009554B2B1CC}"/>
              </a:ext>
            </a:extLst>
          </p:cNvPr>
          <p:cNvPicPr>
            <a:picLocks noChangeAspect="1"/>
          </p:cNvPicPr>
          <p:nvPr/>
        </p:nvPicPr>
        <p:blipFill>
          <a:blip r:embed="rId8"/>
          <a:stretch>
            <a:fillRect/>
          </a:stretch>
        </p:blipFill>
        <p:spPr>
          <a:xfrm>
            <a:off x="4972956" y="72907"/>
            <a:ext cx="3162300" cy="390525"/>
          </a:xfrm>
          <a:prstGeom prst="rect">
            <a:avLst/>
          </a:prstGeom>
        </p:spPr>
      </p:pic>
    </p:spTree>
    <p:extLst>
      <p:ext uri="{BB962C8B-B14F-4D97-AF65-F5344CB8AC3E}">
        <p14:creationId xmlns:p14="http://schemas.microsoft.com/office/powerpoint/2010/main" val="41430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BF7EBB-5190-5C0A-D603-96F870C1008E}"/>
              </a:ext>
            </a:extLst>
          </p:cNvPr>
          <p:cNvPicPr>
            <a:picLocks noChangeAspect="1"/>
          </p:cNvPicPr>
          <p:nvPr/>
        </p:nvPicPr>
        <p:blipFill>
          <a:blip r:embed="rId2"/>
          <a:stretch>
            <a:fillRect/>
          </a:stretch>
        </p:blipFill>
        <p:spPr>
          <a:xfrm>
            <a:off x="348149" y="480525"/>
            <a:ext cx="7334250" cy="5029200"/>
          </a:xfrm>
          <a:prstGeom prst="rect">
            <a:avLst/>
          </a:prstGeom>
        </p:spPr>
      </p:pic>
      <p:pic>
        <p:nvPicPr>
          <p:cNvPr id="3" name="Picture 2">
            <a:extLst>
              <a:ext uri="{FF2B5EF4-FFF2-40B4-BE49-F238E27FC236}">
                <a16:creationId xmlns:a16="http://schemas.microsoft.com/office/drawing/2014/main" id="{D46950B7-1456-575D-797F-47409C07FF59}"/>
              </a:ext>
            </a:extLst>
          </p:cNvPr>
          <p:cNvPicPr>
            <a:picLocks noChangeAspect="1"/>
          </p:cNvPicPr>
          <p:nvPr/>
        </p:nvPicPr>
        <p:blipFill>
          <a:blip r:embed="rId3"/>
          <a:stretch>
            <a:fillRect/>
          </a:stretch>
        </p:blipFill>
        <p:spPr>
          <a:xfrm>
            <a:off x="5745032" y="294788"/>
            <a:ext cx="2847975" cy="371475"/>
          </a:xfrm>
          <a:prstGeom prst="rect">
            <a:avLst/>
          </a:prstGeom>
        </p:spPr>
      </p:pic>
      <p:pic>
        <p:nvPicPr>
          <p:cNvPr id="6" name="Picture 5">
            <a:extLst>
              <a:ext uri="{FF2B5EF4-FFF2-40B4-BE49-F238E27FC236}">
                <a16:creationId xmlns:a16="http://schemas.microsoft.com/office/drawing/2014/main" id="{191021F4-8E14-0FC2-87C7-E8C8ECDC3AFF}"/>
              </a:ext>
            </a:extLst>
          </p:cNvPr>
          <p:cNvPicPr>
            <a:picLocks noChangeAspect="1"/>
          </p:cNvPicPr>
          <p:nvPr/>
        </p:nvPicPr>
        <p:blipFill>
          <a:blip r:embed="rId4"/>
          <a:stretch>
            <a:fillRect/>
          </a:stretch>
        </p:blipFill>
        <p:spPr>
          <a:xfrm>
            <a:off x="4720415" y="709852"/>
            <a:ext cx="7248525" cy="876300"/>
          </a:xfrm>
          <a:prstGeom prst="rect">
            <a:avLst/>
          </a:prstGeom>
        </p:spPr>
      </p:pic>
      <p:pic>
        <p:nvPicPr>
          <p:cNvPr id="8" name="Picture 7">
            <a:extLst>
              <a:ext uri="{FF2B5EF4-FFF2-40B4-BE49-F238E27FC236}">
                <a16:creationId xmlns:a16="http://schemas.microsoft.com/office/drawing/2014/main" id="{F3A24FF9-5DBD-508F-2AAE-3DDC376E27FF}"/>
              </a:ext>
            </a:extLst>
          </p:cNvPr>
          <p:cNvPicPr>
            <a:picLocks noChangeAspect="1"/>
          </p:cNvPicPr>
          <p:nvPr/>
        </p:nvPicPr>
        <p:blipFill>
          <a:blip r:embed="rId5"/>
          <a:stretch>
            <a:fillRect/>
          </a:stretch>
        </p:blipFill>
        <p:spPr>
          <a:xfrm>
            <a:off x="4720415" y="4516989"/>
            <a:ext cx="1895475" cy="361950"/>
          </a:xfrm>
          <a:prstGeom prst="rect">
            <a:avLst/>
          </a:prstGeom>
        </p:spPr>
      </p:pic>
      <p:pic>
        <p:nvPicPr>
          <p:cNvPr id="10" name="Picture 9">
            <a:extLst>
              <a:ext uri="{FF2B5EF4-FFF2-40B4-BE49-F238E27FC236}">
                <a16:creationId xmlns:a16="http://schemas.microsoft.com/office/drawing/2014/main" id="{936701D5-F388-AC16-4EDA-B40EC44893EB}"/>
              </a:ext>
            </a:extLst>
          </p:cNvPr>
          <p:cNvPicPr>
            <a:picLocks noChangeAspect="1"/>
          </p:cNvPicPr>
          <p:nvPr/>
        </p:nvPicPr>
        <p:blipFill>
          <a:blip r:embed="rId6"/>
          <a:stretch>
            <a:fillRect/>
          </a:stretch>
        </p:blipFill>
        <p:spPr>
          <a:xfrm>
            <a:off x="4720415" y="1629741"/>
            <a:ext cx="8467725" cy="3943350"/>
          </a:xfrm>
          <a:prstGeom prst="rect">
            <a:avLst/>
          </a:prstGeom>
        </p:spPr>
      </p:pic>
    </p:spTree>
    <p:extLst>
      <p:ext uri="{BB962C8B-B14F-4D97-AF65-F5344CB8AC3E}">
        <p14:creationId xmlns:p14="http://schemas.microsoft.com/office/powerpoint/2010/main" val="238441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1129</TotalTime>
  <Words>413</Words>
  <Application>Microsoft Office PowerPoint</Application>
  <PresentationFormat>Widescreen</PresentationFormat>
  <Paragraphs>54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Soon Seng Goh</dc:creator>
  <cp:lastModifiedBy>Soon Seng Goh</cp:lastModifiedBy>
  <cp:revision>17</cp:revision>
  <dcterms:created xsi:type="dcterms:W3CDTF">2024-07-05T08:31:05Z</dcterms:created>
  <dcterms:modified xsi:type="dcterms:W3CDTF">2024-10-12T08:38:54Z</dcterms:modified>
</cp:coreProperties>
</file>