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81" r:id="rId3"/>
    <p:sldId id="282" r:id="rId4"/>
    <p:sldId id="283" r:id="rId5"/>
    <p:sldId id="284" r:id="rId6"/>
    <p:sldId id="378" r:id="rId7"/>
    <p:sldId id="433" r:id="rId8"/>
    <p:sldId id="4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DEB14-498C-4DE4-B4FB-3755152336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3CB77-5950-486A-B6EE-D237BD279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4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CB54-5539-A108-F1F2-6091210DB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EE5D-E671-4AB6-5582-6CC9D4FC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BE14-E9A5-5486-2C8D-93F4552D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418E-192A-0FD4-0ACF-9BB27635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DE15-719E-9C17-D02E-B80FF9B1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FF72-9804-85A5-9682-A3DBD53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53760-C355-005F-4D0D-45AAFA07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659C-A96E-0541-FED1-D2646BB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26F3-CB3F-2295-8BD5-62E33AE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E4FA-872B-7632-95E4-603CA408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31999-6AE0-2246-24DF-EE4539D32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23E3E-C7D6-3848-9302-9F5916706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215E-8B8F-2086-1C6F-A2974C1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AE13-7C74-3590-A1BB-574BF35A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3D52-1CC7-0323-294D-F80B4CF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1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874C-158D-06E3-097C-77328E63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DC10-6B6F-C1DB-0309-B44A3969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FD52-A197-C8B0-2CBF-4137E236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75A6-A8AA-97E0-439D-59F3CC36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A078-C495-5D4C-454B-ABA93105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7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16DC-687A-4E66-1DA7-9059A98F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E2C8-676C-B135-46E6-7344C78F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AF23-37C4-519E-BFA6-D916D9F9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75DD-1AFE-4FB9-808A-D804B687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EE01-AD2A-EB65-393A-FB552F6C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7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669A-F221-1DF5-0B81-8A9DEF51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6EB7-C417-C5A4-BD82-8516EE8EF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C9F4A-596B-4678-4052-19DB386F3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8CBC-1A5A-36C1-7477-EB607194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2AF0-3464-8C88-1394-ACC685FC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807E-DA2E-564D-9610-6F72AC4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DDA8-7D05-8674-EB58-D275974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C1E3-2288-A549-0315-B5E71896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4EAC-4433-B0FF-1765-F97A3B75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0FEA3-C148-C081-1991-A7EFC11E5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6D1DB-5B8A-720A-1CDD-F99307929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AB62-D2FA-D3B8-9510-B5ACBB7D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D86BE-6B79-A543-7D1F-BCD77EC6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48444-848E-28CA-2B9F-FB2624DC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1C6C-CC4B-0AF7-9CFD-D83A247C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99265-32F3-E7A2-00A8-38CB82E2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075E-225F-5920-E310-93B75C7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F20D8-CBAC-4245-213B-A691C3B4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091DD-4DB4-3E93-F064-645A49B5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ACA63-04C2-3CB7-67FE-EC5252F7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7C1F-89BF-F056-4918-0935F0A4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9082-7657-EDBF-E5B1-0EEEA47B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F181-1B90-1205-725B-0F6F4AEF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08561-BA04-2097-AA67-9C51CBB1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8BB7-BE4C-9479-116E-A569CD15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9342C-9A10-09EB-3AB0-5385885B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9F43D-8EBA-1B7B-9460-AC7E9E48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7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76B-D2D2-723A-F01F-63A4BEBF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03F90-7AF6-1A1D-FC91-2DFC0003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8C70C-5274-881A-32D1-E65BE9C9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E502-433A-5223-D494-F4AE97DC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6306B-B7ED-2F6C-9D88-8F0CE55A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DBFB-2962-9EE3-676B-219D45D3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7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93D50-6F1B-517C-837A-C18DD014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4E31B-C510-2C08-A549-4AB7074E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5A86-014B-9FC0-0D46-FA3F1E611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2618-2D96-4612-A921-FBE0079B59D7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153D-E426-0E52-225F-050083DCD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2230-4210-92DE-10B8-451BC3E4B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A34A-D295-4969-A371-F8CC9B824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1950" y="908590"/>
            <a:ext cx="1346844" cy="49898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  <a:defRPr/>
            </a:pPr>
            <a:r>
              <a:rPr lang="en-US" altLang="ko-KR" sz="2400" b="1" dirty="0">
                <a:solidFill>
                  <a:schemeClr val="tx1"/>
                </a:solidFill>
                <a:ea typeface="+mj-ea"/>
                <a:cs typeface="Arial" pitchFamily="34" charset="0"/>
              </a:rPr>
              <a:t>Content</a:t>
            </a:r>
          </a:p>
        </p:txBody>
      </p:sp>
      <p:sp>
        <p:nvSpPr>
          <p:cNvPr id="37891" name="바닥글 개체 틀 4"/>
          <p:cNvSpPr txBox="1">
            <a:spLocks/>
          </p:cNvSpPr>
          <p:nvPr/>
        </p:nvSpPr>
        <p:spPr bwMode="auto">
          <a:xfrm>
            <a:off x="1143000" y="6092825"/>
            <a:ext cx="302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/>
            <a:r>
              <a:rPr lang="en-US" altLang="ko-KR" sz="1200">
                <a:latin typeface="Calibri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5739" y="1430793"/>
            <a:ext cx="9002713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  <a:ea typeface="+mn-ea"/>
              </a:rPr>
              <a:t> Introduction</a:t>
            </a:r>
          </a:p>
          <a:p>
            <a:pPr marL="342900" indent="-342900" latinLnBrk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  <a:ea typeface="+mn-ea"/>
              </a:rPr>
              <a:t> Authorization</a:t>
            </a:r>
          </a:p>
          <a:p>
            <a:pPr latinLnBrk="1">
              <a:lnSpc>
                <a:spcPct val="20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  <a:ea typeface="+mn-ea"/>
              </a:rPr>
              <a:t>3A.  Request Seed</a:t>
            </a:r>
          </a:p>
          <a:p>
            <a:pPr latinLnBrk="1">
              <a:lnSpc>
                <a:spcPct val="20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  <a:ea typeface="+mn-ea"/>
              </a:rPr>
              <a:t>3B.  Request Key</a:t>
            </a:r>
            <a:endParaRPr lang="en-US" altLang="ko-KR" sz="1800" b="1" dirty="0">
              <a:solidFill>
                <a:schemeClr val="tx1"/>
              </a:solidFill>
              <a:ea typeface="+mn-ea"/>
              <a:cs typeface="Arial" pitchFamily="34" charset="0"/>
            </a:endParaRPr>
          </a:p>
          <a:p>
            <a:pPr latinLnBrk="1">
              <a:defRPr/>
            </a:pPr>
            <a:endParaRPr lang="en-US" altLang="ko-KR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1455739" y="170402"/>
            <a:ext cx="4001416" cy="49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SECURITY ACCESS(0x27)</a:t>
            </a:r>
          </a:p>
        </p:txBody>
      </p:sp>
    </p:spTree>
    <p:extLst>
      <p:ext uri="{BB962C8B-B14F-4D97-AF65-F5344CB8AC3E}">
        <p14:creationId xmlns:p14="http://schemas.microsoft.com/office/powerpoint/2010/main" val="10040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2812" y="607875"/>
            <a:ext cx="2885726" cy="49898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  <a:defRPr/>
            </a:pPr>
            <a:r>
              <a:rPr lang="en-US" altLang="ko-KR" sz="2400" b="1" dirty="0">
                <a:solidFill>
                  <a:schemeClr val="tx1"/>
                </a:solidFill>
                <a:ea typeface="+mj-ea"/>
                <a:cs typeface="Arial" pitchFamily="34" charset="0"/>
              </a:rPr>
              <a:t>1. INTRODUCTION</a:t>
            </a:r>
          </a:p>
        </p:txBody>
      </p:sp>
      <p:sp>
        <p:nvSpPr>
          <p:cNvPr id="38915" name="바닥글 개체 틀 4"/>
          <p:cNvSpPr txBox="1">
            <a:spLocks/>
          </p:cNvSpPr>
          <p:nvPr/>
        </p:nvSpPr>
        <p:spPr bwMode="auto">
          <a:xfrm>
            <a:off x="1143000" y="6092825"/>
            <a:ext cx="302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/>
            <a:r>
              <a:rPr lang="en-US" altLang="ko-KR" sz="1200">
                <a:latin typeface="Calibri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2812" y="1213305"/>
            <a:ext cx="9002713" cy="4493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endParaRPr lang="en-US" dirty="0">
              <a:latin typeface="+mn-lt"/>
              <a:ea typeface="+mn-ea"/>
            </a:endParaRPr>
          </a:p>
          <a:p>
            <a:pPr marL="285750" indent="-285750" latinLnBrk="1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+mn-lt"/>
                <a:ea typeface="+mn-ea"/>
              </a:rPr>
              <a:t>The CAN-interface provides different ways for data access like reading or writing of data or even re-programming of parts or all of the flash memory. </a:t>
            </a:r>
          </a:p>
          <a:p>
            <a:pPr marL="285750" indent="-285750" latinLnBrk="1">
              <a:buFont typeface="Wingdings" panose="05000000000000000000" pitchFamily="2" charset="2"/>
              <a:buChar char="Ø"/>
              <a:defRPr/>
            </a:pPr>
            <a:endParaRPr lang="en-US" sz="1800" dirty="0">
              <a:latin typeface="+mn-lt"/>
              <a:ea typeface="+mn-ea"/>
            </a:endParaRPr>
          </a:p>
          <a:p>
            <a:pPr marL="285750" indent="-285750" latinLnBrk="1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+mn-lt"/>
                <a:ea typeface="+mn-ea"/>
              </a:rPr>
              <a:t>This data access is confidential to TIER-I and/or OEM. To prevent any unauthorized access to these data, </a:t>
            </a:r>
            <a:r>
              <a:rPr lang="en-US" sz="1800" b="1" dirty="0">
                <a:latin typeface="+mn-lt"/>
                <a:ea typeface="+mn-ea"/>
              </a:rPr>
              <a:t>security features</a:t>
            </a:r>
            <a:r>
              <a:rPr lang="en-US" sz="1800" dirty="0">
                <a:latin typeface="+mn-lt"/>
                <a:ea typeface="+mn-ea"/>
              </a:rPr>
              <a:t> are required. </a:t>
            </a:r>
          </a:p>
          <a:p>
            <a:pPr marL="285750" indent="-285750" latinLnBrk="1">
              <a:buFont typeface="Wingdings" panose="05000000000000000000" pitchFamily="2" charset="2"/>
              <a:buChar char="Ø"/>
              <a:defRPr/>
            </a:pPr>
            <a:endParaRPr lang="en-US" sz="1800" dirty="0">
              <a:latin typeface="+mn-lt"/>
              <a:ea typeface="+mn-ea"/>
            </a:endParaRPr>
          </a:p>
          <a:p>
            <a:pPr marL="285750" indent="-285750" latinLnBrk="1">
              <a:buFont typeface="Wingdings" panose="05000000000000000000" pitchFamily="2" charset="2"/>
              <a:buChar char="Ø"/>
              <a:defRPr/>
            </a:pPr>
            <a:r>
              <a:rPr lang="en-US" sz="1800" b="1" dirty="0">
                <a:latin typeface="+mn-lt"/>
                <a:ea typeface="+mn-ea"/>
              </a:rPr>
              <a:t>functionalities</a:t>
            </a:r>
            <a:r>
              <a:rPr lang="en-US" sz="1800" dirty="0">
                <a:latin typeface="+mn-lt"/>
                <a:ea typeface="+mn-ea"/>
              </a:rPr>
              <a:t> are used to achieve security: </a:t>
            </a:r>
          </a:p>
          <a:p>
            <a:pPr latinLnBrk="1">
              <a:defRPr/>
            </a:pPr>
            <a:endParaRPr lang="en-US" sz="1800" dirty="0">
              <a:latin typeface="+mn-lt"/>
              <a:ea typeface="+mn-ea"/>
            </a:endParaRPr>
          </a:p>
          <a:p>
            <a:pPr marL="801688" indent="-514350" latinLnBrk="1">
              <a:buFont typeface="+mj-lt"/>
              <a:buAutoNum type="arabicPeriod"/>
              <a:defRPr/>
            </a:pPr>
            <a:r>
              <a:rPr lang="en-US" sz="1800" b="1" dirty="0">
                <a:latin typeface="+mn-lt"/>
                <a:ea typeface="+mn-ea"/>
              </a:rPr>
              <a:t>Authorization </a:t>
            </a:r>
          </a:p>
          <a:p>
            <a:pPr marL="801688" indent="-514350" latinLnBrk="1">
              <a:buFont typeface="+mj-lt"/>
              <a:buAutoNum type="arabicPeriod"/>
              <a:defRPr/>
            </a:pPr>
            <a:r>
              <a:rPr lang="en-US" sz="1800" b="1" dirty="0">
                <a:latin typeface="+mn-lt"/>
                <a:ea typeface="+mn-ea"/>
              </a:rPr>
              <a:t>Verification and error detection </a:t>
            </a:r>
          </a:p>
          <a:p>
            <a:pPr marL="801688" indent="-514350" latinLnBrk="1">
              <a:buFont typeface="+mj-lt"/>
              <a:buAutoNum type="arabicPeriod"/>
              <a:defRPr/>
            </a:pPr>
            <a:r>
              <a:rPr lang="en-US" sz="1800" b="1" dirty="0">
                <a:latin typeface="+mn-lt"/>
                <a:ea typeface="+mn-ea"/>
              </a:rPr>
              <a:t>Authentication </a:t>
            </a:r>
          </a:p>
          <a:p>
            <a:pPr marL="801688" indent="-514350" latinLnBrk="1">
              <a:buFont typeface="+mj-lt"/>
              <a:buAutoNum type="arabicPeriod"/>
              <a:defRPr/>
            </a:pPr>
            <a:r>
              <a:rPr lang="en-US" sz="1800" b="1" dirty="0">
                <a:latin typeface="+mn-lt"/>
                <a:ea typeface="+mn-ea"/>
              </a:rPr>
              <a:t>Confidentiality </a:t>
            </a:r>
          </a:p>
          <a:p>
            <a:pPr latinLnBrk="1">
              <a:defRPr/>
            </a:pPr>
            <a:endParaRPr lang="en-US" altLang="ko-KR" dirty="0">
              <a:solidFill>
                <a:srgbClr val="164194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dirty="0">
              <a:solidFill>
                <a:srgbClr val="164194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dirty="0">
              <a:solidFill>
                <a:srgbClr val="164194"/>
              </a:solidFill>
              <a:latin typeface="+mn-lt"/>
              <a:ea typeface="+mn-ea"/>
            </a:endParaRPr>
          </a:p>
          <a:p>
            <a:pPr latinLnBrk="1">
              <a:defRPr/>
            </a:pPr>
            <a:endParaRPr lang="en-US" altLang="ko-KR" dirty="0">
              <a:solidFill>
                <a:srgbClr val="164194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17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바닥글 개체 틀 4"/>
          <p:cNvSpPr txBox="1">
            <a:spLocks/>
          </p:cNvSpPr>
          <p:nvPr/>
        </p:nvSpPr>
        <p:spPr bwMode="auto">
          <a:xfrm>
            <a:off x="1143000" y="6092825"/>
            <a:ext cx="302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/>
            <a:r>
              <a:rPr lang="en-US" altLang="ko-KR" sz="1200">
                <a:latin typeface="Calibri" pitchFamily="34" charset="0"/>
              </a:rPr>
              <a:t> 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164319" y="983904"/>
            <a:ext cx="9293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latinLnBrk="1"/>
            <a:r>
              <a:rPr lang="en-US" sz="1800" b="1" dirty="0"/>
              <a:t>Authorization </a:t>
            </a:r>
            <a:r>
              <a:rPr lang="en-US" sz="1800" dirty="0"/>
              <a:t>is used to allow the access to internal ECU data. Some services can be successfully executed only if the ECU has been unlocked before. It is achieved by using  the </a:t>
            </a:r>
            <a:r>
              <a:rPr lang="en-US" sz="1800" b="1" dirty="0"/>
              <a:t>Seed/Key procedure of service $27 to unlock an ECU</a:t>
            </a:r>
            <a:r>
              <a:rPr lang="en-US" sz="1800" dirty="0"/>
              <a:t>. </a:t>
            </a:r>
            <a:endParaRPr lang="en-US" sz="1800" dirty="0">
              <a:latin typeface="맑은 고딕" pitchFamily="34" charset="-127"/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148444" y="2135523"/>
            <a:ext cx="91963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latinLnBrk="1"/>
            <a:r>
              <a:rPr lang="en-US" sz="1800" b="1" dirty="0"/>
              <a:t>Verification and error detection</a:t>
            </a:r>
            <a:r>
              <a:rPr lang="en-US" sz="1800" dirty="0"/>
              <a:t> is mainly used for flash re-programming. It is used to   verify, that a set of data    has correct contents. </a:t>
            </a:r>
            <a:r>
              <a:rPr lang="en-US" sz="1800" b="1" dirty="0"/>
              <a:t>checksum calculations </a:t>
            </a:r>
            <a:r>
              <a:rPr lang="en-US" sz="1800" dirty="0"/>
              <a:t>applied to a set of data, e.g. flash segments. </a:t>
            </a:r>
            <a:endParaRPr lang="en-US" sz="1800" dirty="0">
              <a:latin typeface="맑은 고딕" pitchFamily="34" charset="-127"/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1128599" y="3287142"/>
            <a:ext cx="9364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latinLnBrk="1"/>
            <a:r>
              <a:rPr lang="en-US" sz="1800" b="1" dirty="0" err="1">
                <a:latin typeface="맑은 고딕" pitchFamily="34" charset="-127"/>
              </a:rPr>
              <a:t>Authentication:</a:t>
            </a:r>
            <a:r>
              <a:rPr lang="en-US" sz="1800" dirty="0" err="1"/>
              <a:t>set</a:t>
            </a:r>
            <a:r>
              <a:rPr lang="en-US" sz="1800" dirty="0"/>
              <a:t> of data has been created by the originator and </a:t>
            </a:r>
            <a:r>
              <a:rPr lang="en-US" sz="1800" b="1" dirty="0"/>
              <a:t>has not been manipulated by someone else. </a:t>
            </a:r>
            <a:r>
              <a:rPr lang="en-US" sz="1800" dirty="0"/>
              <a:t>To achieve this, a </a:t>
            </a:r>
            <a:r>
              <a:rPr lang="en-US" sz="1800" b="1" dirty="0"/>
              <a:t>signature</a:t>
            </a:r>
            <a:r>
              <a:rPr lang="en-US" sz="1800" dirty="0"/>
              <a:t> is generated on the data. </a:t>
            </a:r>
            <a:r>
              <a:rPr lang="en-US" sz="1800" b="1" dirty="0"/>
              <a:t>Secret keys are used to create the signature.                        </a:t>
            </a:r>
            <a:r>
              <a:rPr lang="en-US" sz="1800" b="1" dirty="0" err="1">
                <a:latin typeface="맑은 고딕" pitchFamily="34" charset="-127"/>
              </a:rPr>
              <a:t>StartRoutineByLocalID-CheckRoutine</a:t>
            </a:r>
            <a:r>
              <a:rPr lang="en-US" sz="1800" b="1" dirty="0">
                <a:latin typeface="맑은 고딕" pitchFamily="34" charset="-127"/>
              </a:rPr>
              <a:t>”($31$E1) </a:t>
            </a:r>
            <a:r>
              <a:rPr lang="en-US" sz="1800" dirty="0">
                <a:latin typeface="맑은 고딕" pitchFamily="34" charset="-127"/>
              </a:rPr>
              <a:t>is used to pass the signature. </a:t>
            </a:r>
            <a:endParaRPr lang="en-US" sz="1800" b="1" dirty="0">
              <a:latin typeface="맑은 고딕" pitchFamily="34" charset="-127"/>
            </a:endParaRPr>
          </a:p>
        </p:txBody>
      </p:sp>
      <p:sp>
        <p:nvSpPr>
          <p:cNvPr id="39943" name="Rectangle 1"/>
          <p:cNvSpPr>
            <a:spLocks noChangeArrowheads="1"/>
          </p:cNvSpPr>
          <p:nvPr/>
        </p:nvSpPr>
        <p:spPr bwMode="auto">
          <a:xfrm>
            <a:off x="1165906" y="4715760"/>
            <a:ext cx="9291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latinLnBrk="1"/>
            <a:r>
              <a:rPr lang="en-US" sz="1800" b="1" dirty="0"/>
              <a:t>Confidentiality</a:t>
            </a:r>
            <a:r>
              <a:rPr lang="en-US" sz="1800" dirty="0"/>
              <a:t> is achieved by data </a:t>
            </a:r>
            <a:r>
              <a:rPr lang="en-US" sz="1800" b="1" dirty="0"/>
              <a:t>encryption and decryption</a:t>
            </a:r>
            <a:r>
              <a:rPr lang="en-US" sz="1800" dirty="0"/>
              <a:t>. Known services, where data encryption and decryption can be applied to, are the services </a:t>
            </a:r>
            <a:r>
              <a:rPr lang="en-US" sz="1800" b="1" dirty="0">
                <a:latin typeface="Times New Roman" pitchFamily="18" charset="0"/>
              </a:rPr>
              <a:t>“</a:t>
            </a:r>
            <a:r>
              <a:rPr lang="en-US" sz="1800" b="1" dirty="0" err="1"/>
              <a:t>RequestDownload</a:t>
            </a:r>
            <a:r>
              <a:rPr lang="en-US" sz="1800" b="1" dirty="0">
                <a:latin typeface="Times New Roman" pitchFamily="18" charset="0"/>
              </a:rPr>
              <a:t>” </a:t>
            </a:r>
            <a:r>
              <a:rPr lang="en-US" sz="1800" b="1" dirty="0"/>
              <a:t>(service $34) in combination with the service        </a:t>
            </a:r>
            <a:r>
              <a:rPr lang="en-US" sz="1800" b="1" dirty="0">
                <a:latin typeface="Times New Roman" pitchFamily="18" charset="0"/>
              </a:rPr>
              <a:t>“</a:t>
            </a:r>
            <a:r>
              <a:rPr lang="en-US" sz="1800" b="1" dirty="0" err="1"/>
              <a:t>TransferData</a:t>
            </a:r>
            <a:r>
              <a:rPr lang="en-US" sz="1800" b="1" dirty="0">
                <a:latin typeface="Times New Roman" pitchFamily="18" charset="0"/>
              </a:rPr>
              <a:t>” </a:t>
            </a:r>
            <a:r>
              <a:rPr lang="en-US" sz="1800" b="1" dirty="0"/>
              <a:t>(service $36) </a:t>
            </a:r>
            <a:r>
              <a:rPr lang="en-US" sz="1800" dirty="0"/>
              <a:t>used for   flash re-programming. </a:t>
            </a:r>
            <a:endParaRPr lang="en-US" sz="1800" dirty="0">
              <a:latin typeface="맑은 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0461" y="198317"/>
            <a:ext cx="2536272" cy="48737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ea typeface="+mj-ea"/>
                <a:cs typeface="Arial" pitchFamily="34" charset="0"/>
              </a:rPr>
              <a:t>- 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</a:rPr>
              <a:t>AUTHORIZATION </a:t>
            </a:r>
            <a:endParaRPr lang="en-US" altLang="ko-KR" sz="2000" b="1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40963" name="바닥글 개체 틀 4"/>
          <p:cNvSpPr txBox="1">
            <a:spLocks/>
          </p:cNvSpPr>
          <p:nvPr/>
        </p:nvSpPr>
        <p:spPr bwMode="auto">
          <a:xfrm>
            <a:off x="1143000" y="6092825"/>
            <a:ext cx="302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/>
            <a:r>
              <a:rPr lang="en-US" altLang="ko-KR" sz="1200">
                <a:latin typeface="Calibri" pitchFamily="34" charset="0"/>
              </a:rPr>
              <a:t> </a:t>
            </a:r>
          </a:p>
        </p:txBody>
      </p:sp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1477403" y="724388"/>
            <a:ext cx="1008706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latinLnBrk="1"/>
            <a:r>
              <a:rPr lang="en-US" dirty="0"/>
              <a:t>The purpose of this service is to provide a means to access data and/or diagnostic services, which have restricted access for security, emissions, or safety reasons. Diagnostic services for downloading/uploading routines or data into a server and           reading specific memory locations from a server are situations where security access may be required. </a:t>
            </a:r>
            <a:r>
              <a:rPr lang="en-US" dirty="0">
                <a:latin typeface="맑은 고딕" pitchFamily="34" charset="-127"/>
              </a:rPr>
              <a:t>The security concept uses a seed and key relationship. </a:t>
            </a: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1299483" y="171860"/>
            <a:ext cx="3451586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2. SECURITY</a:t>
            </a:r>
            <a:r>
              <a:rPr lang="en-US" altLang="ko-KR" sz="2400" b="1" dirty="0">
                <a:solidFill>
                  <a:srgbClr val="06378E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948597" y="1755861"/>
            <a:ext cx="56158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en-US" sz="1800" b="1" dirty="0">
                <a:solidFill>
                  <a:srgbClr val="000000"/>
                </a:solidFill>
              </a:rPr>
              <a:t>Step1 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algn="just" latinLnBrk="1"/>
            <a:r>
              <a:rPr lang="en-US" sz="1800" dirty="0">
                <a:solidFill>
                  <a:srgbClr val="000000"/>
                </a:solidFill>
              </a:rPr>
              <a:t>The client shall request the server to unlock by sending the service  </a:t>
            </a:r>
            <a:r>
              <a:rPr lang="en-US" sz="1800" b="1" dirty="0" err="1">
                <a:solidFill>
                  <a:srgbClr val="000000"/>
                </a:solidFill>
              </a:rPr>
              <a:t>SecurityAccess</a:t>
            </a:r>
            <a:r>
              <a:rPr lang="en-US" sz="1800" b="1" dirty="0">
                <a:solidFill>
                  <a:srgbClr val="000000"/>
                </a:solidFill>
              </a:rPr>
              <a:t>-Request Seed  </a:t>
            </a:r>
            <a:r>
              <a:rPr lang="en-US" sz="1800" dirty="0">
                <a:solidFill>
                  <a:srgbClr val="000000"/>
                </a:solidFill>
              </a:rPr>
              <a:t>message. The server shall respond by sending a seed. </a:t>
            </a:r>
            <a:endParaRPr lang="en-US" sz="1800" dirty="0">
              <a:latin typeface="맑은 고딕" pitchFamily="34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948597" y="3033576"/>
            <a:ext cx="56887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en-US" sz="1800" b="1" dirty="0">
                <a:solidFill>
                  <a:srgbClr val="000000"/>
                </a:solidFill>
              </a:rPr>
              <a:t>Step2 :</a:t>
            </a:r>
          </a:p>
          <a:p>
            <a:pPr algn="just" latinLnBrk="1"/>
            <a:r>
              <a:rPr lang="en-US" sz="1800" dirty="0"/>
              <a:t>T</a:t>
            </a:r>
            <a:r>
              <a:rPr lang="en-US" sz="1800" dirty="0">
                <a:solidFill>
                  <a:srgbClr val="000000"/>
                </a:solidFill>
              </a:rPr>
              <a:t>he client shall request the key comparison,  by sending the               calculated key to the server using the appropriate service </a:t>
            </a:r>
            <a:r>
              <a:rPr lang="en-US" sz="1800" b="1" dirty="0">
                <a:solidFill>
                  <a:srgbClr val="000000"/>
                </a:solidFill>
              </a:rPr>
              <a:t>Security Access-Send Key. </a:t>
            </a:r>
          </a:p>
          <a:p>
            <a:pPr algn="just" latinLnBrk="1"/>
            <a:endParaRPr lang="en-US" sz="1800" dirty="0">
              <a:solidFill>
                <a:srgbClr val="000000"/>
              </a:solidFill>
            </a:endParaRPr>
          </a:p>
          <a:p>
            <a:pPr algn="just" latinLnBrk="1"/>
            <a:r>
              <a:rPr lang="en-US" sz="1800" dirty="0">
                <a:solidFill>
                  <a:srgbClr val="000000"/>
                </a:solidFill>
              </a:rPr>
              <a:t>The server shall compare this key to one internally stored/calculated. </a:t>
            </a:r>
          </a:p>
          <a:p>
            <a:pPr algn="just" latinLnBrk="1"/>
            <a:endParaRPr lang="en-US" sz="1800" dirty="0">
              <a:solidFill>
                <a:srgbClr val="000000"/>
              </a:solidFill>
            </a:endParaRPr>
          </a:p>
          <a:p>
            <a:pPr algn="just" latinLnBrk="1"/>
            <a:r>
              <a:rPr lang="en-US" sz="1800" dirty="0">
                <a:solidFill>
                  <a:srgbClr val="000000"/>
                </a:solidFill>
              </a:rPr>
              <a:t>If the two numbers match, then the server shall  enable (unlock) the   client's access to specific services/data and indicate that with the       service  </a:t>
            </a:r>
            <a:r>
              <a:rPr lang="en-US" sz="1800" b="1" dirty="0">
                <a:solidFill>
                  <a:srgbClr val="000000"/>
                </a:solidFill>
              </a:rPr>
              <a:t>Security </a:t>
            </a:r>
          </a:p>
          <a:p>
            <a:pPr algn="just" latinLnBrk="1"/>
            <a:r>
              <a:rPr lang="en-US" sz="1800" b="1" dirty="0">
                <a:solidFill>
                  <a:srgbClr val="000000"/>
                </a:solidFill>
              </a:rPr>
              <a:t>Access-Send Key positive response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>
              <a:latin typeface="맑은 고딕" pitchFamily="34" charset="-127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52" y="1755861"/>
            <a:ext cx="4918075" cy="50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562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바닥글 개체 틀 4"/>
          <p:cNvSpPr txBox="1">
            <a:spLocks/>
          </p:cNvSpPr>
          <p:nvPr/>
        </p:nvSpPr>
        <p:spPr bwMode="auto">
          <a:xfrm>
            <a:off x="1143000" y="6092825"/>
            <a:ext cx="302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/>
            <a:r>
              <a:rPr lang="en-US" altLang="ko-KR" sz="1200">
                <a:latin typeface="Calibri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830" y="952047"/>
            <a:ext cx="100513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sz="2800" b="1" dirty="0">
                <a:latin typeface="+mn-lt"/>
                <a:ea typeface="+mn-ea"/>
              </a:rPr>
              <a:t>Seed calculation </a:t>
            </a:r>
          </a:p>
          <a:p>
            <a:pPr latinLnBrk="1">
              <a:defRPr/>
            </a:pPr>
            <a:endParaRPr lang="en-US" sz="2000" b="1" dirty="0">
              <a:latin typeface="+mn-lt"/>
              <a:ea typeface="+mn-ea"/>
            </a:endParaRPr>
          </a:p>
          <a:p>
            <a:pPr marL="285750" indent="-285750" algn="just" latinLnBrk="1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  <a:ea typeface="+mn-ea"/>
              </a:rPr>
              <a:t>The ECU shall be able to generate a random seed at runtime. </a:t>
            </a:r>
          </a:p>
          <a:p>
            <a:pPr marL="285750" indent="-285750" algn="just" latinLnBrk="1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  <a:ea typeface="+mn-ea"/>
              </a:rPr>
              <a:t>The seed must be 8 bytes long and  is </a:t>
            </a:r>
            <a:r>
              <a:rPr lang="en-US" sz="2000" dirty="0" err="1">
                <a:latin typeface="+mn-lt"/>
                <a:ea typeface="+mn-ea"/>
              </a:rPr>
              <a:t>splitted</a:t>
            </a:r>
            <a:r>
              <a:rPr lang="en-US" sz="2000" dirty="0">
                <a:latin typeface="+mn-lt"/>
                <a:ea typeface="+mn-ea"/>
              </a:rPr>
              <a:t> into two 4-bytes(</a:t>
            </a:r>
            <a:r>
              <a:rPr lang="da-DK" sz="2000" b="1" dirty="0">
                <a:latin typeface="+mn-lt"/>
                <a:ea typeface="+mn-ea"/>
              </a:rPr>
              <a:t>SeedX and SeedY</a:t>
            </a:r>
            <a:r>
              <a:rPr lang="en-US" sz="2000" dirty="0">
                <a:latin typeface="+mn-lt"/>
                <a:ea typeface="+mn-ea"/>
              </a:rPr>
              <a:t>) </a:t>
            </a:r>
          </a:p>
          <a:p>
            <a:pPr algn="just" latinLnBrk="1">
              <a:defRPr/>
            </a:pPr>
            <a:r>
              <a:rPr lang="en-US" sz="2000" dirty="0">
                <a:latin typeface="+mn-lt"/>
                <a:ea typeface="+mn-ea"/>
              </a:rPr>
              <a:t>    long words. </a:t>
            </a:r>
          </a:p>
          <a:p>
            <a:pPr marL="285750" indent="-285750" algn="just" latinLnBrk="1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+mn-lt"/>
                <a:ea typeface="+mn-ea"/>
              </a:rPr>
              <a:t>The generation of the seed shall not be re-</a:t>
            </a:r>
            <a:r>
              <a:rPr lang="en-US" sz="2000" dirty="0" err="1">
                <a:latin typeface="+mn-lt"/>
                <a:ea typeface="+mn-ea"/>
              </a:rPr>
              <a:t>producable</a:t>
            </a:r>
            <a:r>
              <a:rPr lang="en-US" sz="2000" dirty="0">
                <a:latin typeface="+mn-lt"/>
                <a:ea typeface="+mn-ea"/>
              </a:rPr>
              <a:t>. </a:t>
            </a:r>
            <a:endParaRPr lang="en-US" altLang="ko-KR" sz="2000" dirty="0">
              <a:solidFill>
                <a:srgbClr val="164194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33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026" name="AutoShape 2" descr="Fault Injection on Diagnostic Protocols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Fault Injection on Diagnostic Protocols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Fault Injection on Diagnostic Protocols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4419600" cy="490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219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1901" y="191498"/>
            <a:ext cx="2459328" cy="49898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  <a:defRPr/>
            </a:pPr>
            <a:r>
              <a:rPr lang="en-US" altLang="ko-KR" sz="2400" b="1" dirty="0">
                <a:solidFill>
                  <a:schemeClr val="tx1"/>
                </a:solidFill>
                <a:ea typeface="+mj-ea"/>
                <a:cs typeface="Arial" pitchFamily="34" charset="0"/>
              </a:rPr>
              <a:t>- Request seed </a:t>
            </a:r>
            <a:endParaRPr lang="en-US" altLang="ko-KR" sz="2000" b="1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43011" name="바닥글 개체 틀 4"/>
          <p:cNvSpPr txBox="1">
            <a:spLocks/>
          </p:cNvSpPr>
          <p:nvPr/>
        </p:nvSpPr>
        <p:spPr bwMode="auto">
          <a:xfrm>
            <a:off x="1143000" y="6092825"/>
            <a:ext cx="302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/>
            <a:r>
              <a:rPr lang="en-US" altLang="ko-KR" sz="1200">
                <a:latin typeface="Calibri" pitchFamily="34" charset="0"/>
              </a:rPr>
              <a:t> </a:t>
            </a:r>
          </a:p>
        </p:txBody>
      </p:sp>
      <p:pic>
        <p:nvPicPr>
          <p:cNvPr id="4301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9" y="1243013"/>
            <a:ext cx="4179887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2424114" y="873126"/>
            <a:ext cx="26177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b="1">
                <a:latin typeface="맑은 고딕" pitchFamily="34" charset="-127"/>
              </a:rPr>
              <a:t>Security level :01</a:t>
            </a:r>
          </a:p>
        </p:txBody>
      </p:sp>
      <p:pic>
        <p:nvPicPr>
          <p:cNvPr id="43014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5639" y="1243014"/>
            <a:ext cx="489743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5638" y="2636839"/>
            <a:ext cx="48244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6" name="TextBox 8"/>
          <p:cNvSpPr txBox="1">
            <a:spLocks noChangeArrowheads="1"/>
          </p:cNvSpPr>
          <p:nvPr/>
        </p:nvSpPr>
        <p:spPr bwMode="auto">
          <a:xfrm>
            <a:off x="1455739" y="149307"/>
            <a:ext cx="3589444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3A.SECURITY ACCESS</a:t>
            </a:r>
          </a:p>
        </p:txBody>
      </p:sp>
    </p:spTree>
    <p:extLst>
      <p:ext uri="{BB962C8B-B14F-4D97-AF65-F5344CB8AC3E}">
        <p14:creationId xmlns:p14="http://schemas.microsoft.com/office/powerpoint/2010/main" val="95400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21635" y="149307"/>
            <a:ext cx="1859805" cy="49898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  <a:defRPr/>
            </a:pPr>
            <a:r>
              <a:rPr lang="en-US" altLang="ko-KR" sz="2400" b="1" dirty="0">
                <a:solidFill>
                  <a:schemeClr val="tx1"/>
                </a:solidFill>
                <a:ea typeface="+mj-ea"/>
                <a:cs typeface="Arial" pitchFamily="34" charset="0"/>
              </a:rPr>
              <a:t> - Send Key</a:t>
            </a:r>
            <a:endParaRPr lang="en-US" altLang="ko-KR" sz="2000" b="1" dirty="0">
              <a:solidFill>
                <a:schemeClr val="tx1"/>
              </a:solidFill>
              <a:ea typeface="+mj-ea"/>
              <a:cs typeface="Arial" pitchFamily="34" charset="0"/>
            </a:endParaRPr>
          </a:p>
        </p:txBody>
      </p:sp>
      <p:sp>
        <p:nvSpPr>
          <p:cNvPr id="44035" name="바닥글 개체 틀 4"/>
          <p:cNvSpPr txBox="1">
            <a:spLocks/>
          </p:cNvSpPr>
          <p:nvPr/>
        </p:nvSpPr>
        <p:spPr bwMode="auto">
          <a:xfrm>
            <a:off x="1143000" y="6092825"/>
            <a:ext cx="3024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/>
            <a:r>
              <a:rPr lang="en-US" altLang="ko-KR" sz="1200">
                <a:latin typeface="Calibri" pitchFamily="34" charset="0"/>
              </a:rPr>
              <a:t> </a:t>
            </a:r>
          </a:p>
        </p:txBody>
      </p:sp>
      <p:pic>
        <p:nvPicPr>
          <p:cNvPr id="44037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8" y="3789364"/>
            <a:ext cx="468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3"/>
          <p:cNvSpPr txBox="1">
            <a:spLocks noChangeArrowheads="1"/>
          </p:cNvSpPr>
          <p:nvPr/>
        </p:nvSpPr>
        <p:spPr bwMode="auto">
          <a:xfrm>
            <a:off x="2782888" y="904876"/>
            <a:ext cx="31686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b="1">
                <a:latin typeface="맑은 고딕" pitchFamily="34" charset="-127"/>
              </a:rPr>
              <a:t>Security level :01</a:t>
            </a:r>
          </a:p>
        </p:txBody>
      </p:sp>
      <p:pic>
        <p:nvPicPr>
          <p:cNvPr id="4403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900" y="1397001"/>
            <a:ext cx="42433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5550" y="3074988"/>
            <a:ext cx="4249738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TextBox 8"/>
          <p:cNvSpPr txBox="1">
            <a:spLocks noChangeArrowheads="1"/>
          </p:cNvSpPr>
          <p:nvPr/>
        </p:nvSpPr>
        <p:spPr bwMode="auto">
          <a:xfrm>
            <a:off x="1455739" y="149307"/>
            <a:ext cx="3674404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lnSpc>
                <a:spcPts val="3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3B. SECURITY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5E21-D9CE-4C23-CC28-B28152B5B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288" y="1397000"/>
            <a:ext cx="4684712" cy="22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access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</dc:title>
  <dc:creator>Krishna Prasath</dc:creator>
  <cp:lastModifiedBy>Krishna Prasath</cp:lastModifiedBy>
  <cp:revision>3</cp:revision>
  <dcterms:created xsi:type="dcterms:W3CDTF">2023-08-17T14:11:16Z</dcterms:created>
  <dcterms:modified xsi:type="dcterms:W3CDTF">2024-01-05T11:00:00Z</dcterms:modified>
</cp:coreProperties>
</file>