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77" r:id="rId4"/>
    <p:sldId id="278" r:id="rId5"/>
    <p:sldId id="293" r:id="rId6"/>
    <p:sldId id="279" r:id="rId7"/>
    <p:sldId id="294" r:id="rId8"/>
    <p:sldId id="295" r:id="rId9"/>
    <p:sldId id="296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9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2D318F-D131-4A5A-8B56-858B58C2052E}">
          <p14:sldIdLst>
            <p14:sldId id="256"/>
            <p14:sldId id="292"/>
            <p14:sldId id="277"/>
            <p14:sldId id="278"/>
            <p14:sldId id="293"/>
            <p14:sldId id="279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6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EB71-721E-4617-AFE3-420C07A8B210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34AB-4B54-48C4-B8F3-E8A6ED3F9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5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EB71-721E-4617-AFE3-420C07A8B210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34AB-4B54-48C4-B8F3-E8A6ED3F9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4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EB71-721E-4617-AFE3-420C07A8B210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34AB-4B54-48C4-B8F3-E8A6ED3F9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70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EB71-721E-4617-AFE3-420C07A8B210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34AB-4B54-48C4-B8F3-E8A6ED3F9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2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EB71-721E-4617-AFE3-420C07A8B210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34AB-4B54-48C4-B8F3-E8A6ED3F9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1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EB71-721E-4617-AFE3-420C07A8B210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34AB-4B54-48C4-B8F3-E8A6ED3F9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4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EB71-721E-4617-AFE3-420C07A8B210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34AB-4B54-48C4-B8F3-E8A6ED3F9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8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EB71-721E-4617-AFE3-420C07A8B210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34AB-4B54-48C4-B8F3-E8A6ED3F9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05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EB71-721E-4617-AFE3-420C07A8B210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34AB-4B54-48C4-B8F3-E8A6ED3F9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68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EB71-721E-4617-AFE3-420C07A8B210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34AB-4B54-48C4-B8F3-E8A6ED3F9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62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EB71-721E-4617-AFE3-420C07A8B210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34AB-4B54-48C4-B8F3-E8A6ED3F9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5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EB71-721E-4617-AFE3-420C07A8B210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34AB-4B54-48C4-B8F3-E8A6ED3F9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09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se.buffalo.edu/tech-reports/2014-04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kqwk/CRDT/blob/main/src/main/java/shared/crdt/sqldriver/MessageDriver.jav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kqwk/CRDT/blob/main/src/main/java/shared/crdt/sqldriver/MessageDriver.java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qwk/CRD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5374" y="1637931"/>
            <a:ext cx="9361251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 Использование бесконфликтно-реплицированных типов данных в распределенных системах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9243" y="5058382"/>
            <a:ext cx="10148383" cy="787942"/>
          </a:xfrm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>
                    <a:lumMod val="6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Работу выполнил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</a:t>
            </a:r>
            <a:r>
              <a:rPr lang="ru-RU" sz="1800" b="1" dirty="0">
                <a:solidFill>
                  <a:schemeClr val="bg1">
                    <a:lumMod val="6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студент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ИКБО-01-20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Есаев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Семен Антонович</a:t>
            </a:r>
          </a:p>
          <a:p>
            <a:r>
              <a:rPr lang="ru-RU" sz="1800" b="1" dirty="0">
                <a:solidFill>
                  <a:schemeClr val="bg1">
                    <a:lumMod val="6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Руководитель работы: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к.т.н., доцент Алпатов Алексей Николаевич</a:t>
            </a:r>
            <a:endParaRPr lang="ru-RU" sz="1800" dirty="0">
              <a:solidFill>
                <a:srgbClr val="5C5B5B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ru-RU" sz="1800" b="1" dirty="0">
              <a:solidFill>
                <a:schemeClr val="bg1">
                  <a:lumMod val="6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7" y="115017"/>
            <a:ext cx="1575359" cy="10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1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C27DE4-2B9C-4317-577E-DBE559428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Сложность синхронизации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0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Как упорядочить события?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136466F-946E-4D12-A4C1-3D612DCC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6158"/>
            <a:ext cx="9144000" cy="36656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- Использовать метки времени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- Использовать идентификаторы </a:t>
            </a:r>
            <a:r>
              <a:rPr lang="ru-RU" i="1" dirty="0">
                <a:latin typeface="Inter" panose="02000503000000020004" pitchFamily="2" charset="0"/>
                <a:ea typeface="Inter" panose="02000503000000020004" pitchFamily="2" charset="0"/>
              </a:rPr>
              <a:t>(1, 2, 3...)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- Использовать специальные часы для синхронизации</a:t>
            </a:r>
          </a:p>
        </p:txBody>
      </p:sp>
    </p:spTree>
    <p:extLst>
      <p:ext uri="{BB962C8B-B14F-4D97-AF65-F5344CB8AC3E}">
        <p14:creationId xmlns:p14="http://schemas.microsoft.com/office/powerpoint/2010/main" val="118404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Как упорядочить события?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136466F-946E-4D12-A4C1-3D612DCC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6158"/>
            <a:ext cx="9144000" cy="36656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- Использовать метки времени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- Использовать идентификаторы </a:t>
            </a:r>
            <a:r>
              <a:rPr lang="ru-RU" i="1" dirty="0">
                <a:latin typeface="Inter" panose="02000503000000020004" pitchFamily="2" charset="0"/>
                <a:ea typeface="Inter" panose="02000503000000020004" pitchFamily="2" charset="0"/>
              </a:rPr>
              <a:t>(1, 2, 3...)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- Использовать специальные часы для синхронизации</a:t>
            </a:r>
          </a:p>
          <a:p>
            <a:pPr marL="800100" lvl="1" indent="-342900" algn="just">
              <a:lnSpc>
                <a:spcPct val="100000"/>
              </a:lnSpc>
              <a:buFontTx/>
              <a:buChar char="-"/>
            </a:pP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Часы </a:t>
            </a:r>
            <a:r>
              <a:rPr lang="ru-RU" sz="2400" dirty="0" err="1">
                <a:latin typeface="Inter" panose="02000503000000020004" pitchFamily="2" charset="0"/>
                <a:ea typeface="Inter" panose="02000503000000020004" pitchFamily="2" charset="0"/>
              </a:rPr>
              <a:t>Лэмпорта</a:t>
            </a:r>
            <a:endParaRPr lang="ru-RU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800100" lvl="1" indent="-342900" algn="just">
              <a:lnSpc>
                <a:spcPct val="100000"/>
              </a:lnSpc>
              <a:buFontTx/>
              <a:buChar char="-"/>
            </a:pP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Векторные часы</a:t>
            </a:r>
          </a:p>
          <a:p>
            <a:pPr marL="800100" lvl="1" indent="-342900" algn="just">
              <a:lnSpc>
                <a:spcPct val="100000"/>
              </a:lnSpc>
              <a:buFontTx/>
              <a:buChar char="-"/>
            </a:pP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Гибридные логические часы</a:t>
            </a:r>
          </a:p>
        </p:txBody>
      </p:sp>
    </p:spTree>
    <p:extLst>
      <p:ext uri="{BB962C8B-B14F-4D97-AF65-F5344CB8AC3E}">
        <p14:creationId xmlns:p14="http://schemas.microsoft.com/office/powerpoint/2010/main" val="308577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Гибридные логические часы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136466F-946E-4D12-A4C1-3D612DCC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6158"/>
            <a:ext cx="9144000" cy="36656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- В отличие от часов </a:t>
            </a:r>
            <a:r>
              <a:rPr lang="ru-RU" dirty="0" err="1">
                <a:latin typeface="Inter" panose="02000503000000020004" pitchFamily="2" charset="0"/>
                <a:ea typeface="Inter" panose="02000503000000020004" pitchFamily="2" charset="0"/>
              </a:rPr>
              <a:t>Лэмпорта</a:t>
            </a: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 гибридные логические часы близки к физическому времени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- В отличие от векторных часов их размер не зависит от количества узлов</a:t>
            </a:r>
            <a:endParaRPr lang="ru-RU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5F12E5-2E8B-713B-0D9C-07DA2274D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32" y="4056797"/>
            <a:ext cx="9053968" cy="8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Алгоритм 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HLC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136466F-946E-4D12-A4C1-3D612DCC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259" y="1821610"/>
            <a:ext cx="3570514" cy="71838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chemeClr val="accent1"/>
                </a:solidFill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// [1] </a:t>
            </a:r>
            <a:r>
              <a:rPr lang="ru-RU" sz="1600" i="1" dirty="0">
                <a:solidFill>
                  <a:schemeClr val="accent1"/>
                </a:solidFill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Инициализация</a:t>
            </a:r>
          </a:p>
          <a:p>
            <a:pPr algn="l">
              <a:lnSpc>
                <a:spcPct val="100000"/>
              </a:lnSpc>
            </a:pPr>
            <a:r>
              <a:rPr lang="pl-PL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l.j = 0, c.j = 0</a:t>
            </a:r>
            <a:endParaRPr lang="ru-RU" sz="1600" dirty="0">
              <a:latin typeface="Courier New" panose="02070309020205020404" pitchFamily="49" charset="0"/>
              <a:ea typeface="Inter" panose="020005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7" name="Подзаголовок 5">
            <a:extLst>
              <a:ext uri="{FF2B5EF4-FFF2-40B4-BE49-F238E27FC236}">
                <a16:creationId xmlns:a16="http://schemas.microsoft.com/office/drawing/2014/main" id="{52FB1930-5412-EC70-1BC5-8E4FD52462AE}"/>
              </a:ext>
            </a:extLst>
          </p:cNvPr>
          <p:cNvSpPr txBox="1">
            <a:spLocks/>
          </p:cNvSpPr>
          <p:nvPr/>
        </p:nvSpPr>
        <p:spPr>
          <a:xfrm>
            <a:off x="7576459" y="3153441"/>
            <a:ext cx="4216399" cy="197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chemeClr val="accent1"/>
                </a:solidFill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// [3] </a:t>
            </a:r>
            <a:r>
              <a:rPr lang="ru-RU" sz="1600" i="1" dirty="0">
                <a:solidFill>
                  <a:schemeClr val="accent1"/>
                </a:solidFill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Получение события</a:t>
            </a:r>
            <a:endParaRPr lang="en-US" sz="1600" i="1" dirty="0">
              <a:solidFill>
                <a:schemeClr val="accent1"/>
              </a:solidFill>
              <a:latin typeface="Courier New" panose="02070309020205020404" pitchFamily="49" charset="0"/>
              <a:ea typeface="Inter" panose="02000503000000020004" pitchFamily="2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l'.j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l.j</a:t>
            </a:r>
            <a:endParaRPr lang="en-US" sz="1600" dirty="0">
              <a:latin typeface="Courier New" panose="02070309020205020404" pitchFamily="49" charset="0"/>
              <a:ea typeface="Inter" panose="02000503000000020004" pitchFamily="2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l'.j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pt.j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l'.j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c.j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++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else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c.j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 = 0</a:t>
            </a:r>
            <a:endParaRPr lang="ru-RU" sz="1600" dirty="0">
              <a:latin typeface="Courier New" panose="02070309020205020404" pitchFamily="49" charset="0"/>
              <a:ea typeface="Inter" panose="020005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8" name="Подзаголовок 5">
            <a:extLst>
              <a:ext uri="{FF2B5EF4-FFF2-40B4-BE49-F238E27FC236}">
                <a16:creationId xmlns:a16="http://schemas.microsoft.com/office/drawing/2014/main" id="{5C7B4A8B-0D09-4D93-D208-B5A41471988A}"/>
              </a:ext>
            </a:extLst>
          </p:cNvPr>
          <p:cNvSpPr txBox="1">
            <a:spLocks/>
          </p:cNvSpPr>
          <p:nvPr/>
        </p:nvSpPr>
        <p:spPr>
          <a:xfrm>
            <a:off x="1277259" y="3153442"/>
            <a:ext cx="6066973" cy="2300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chemeClr val="accent1"/>
                </a:solidFill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// [2] </a:t>
            </a:r>
            <a:r>
              <a:rPr lang="ru-RU" sz="1600" i="1" dirty="0">
                <a:solidFill>
                  <a:schemeClr val="accent1"/>
                </a:solidFill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Отправка или локальное событие</a:t>
            </a:r>
            <a:endParaRPr lang="en-US" sz="1600" i="1" dirty="0">
              <a:solidFill>
                <a:schemeClr val="accent1"/>
              </a:solidFill>
              <a:latin typeface="Courier New" panose="02070309020205020404" pitchFamily="49" charset="0"/>
              <a:ea typeface="Inter" panose="02000503000000020004" pitchFamily="2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l'.j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l.j</a:t>
            </a:r>
            <a:endParaRPr lang="en-US" sz="1600" dirty="0">
              <a:latin typeface="Courier New" panose="02070309020205020404" pitchFamily="49" charset="0"/>
              <a:ea typeface="Inter" panose="02000503000000020004" pitchFamily="2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pt.j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l.m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l'.j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l'.j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l.m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c.j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c.j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c.m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) + 1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else if (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l'.j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c.j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++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else if (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l.m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c.j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c.m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 + 1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else </a:t>
            </a:r>
            <a:r>
              <a:rPr lang="en-US" sz="1600" dirty="0" err="1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c.j</a:t>
            </a:r>
            <a:r>
              <a:rPr lang="en-US" sz="1600" dirty="0">
                <a:latin typeface="Courier New" panose="02070309020205020404" pitchFamily="49" charset="0"/>
                <a:ea typeface="Inter" panose="02000503000000020004" pitchFamily="2" charset="0"/>
                <a:cs typeface="Courier New" panose="02070309020205020404" pitchFamily="49" charset="0"/>
              </a:rPr>
              <a:t> = 0</a:t>
            </a:r>
            <a:endParaRPr lang="ru-RU" sz="1600" dirty="0">
              <a:latin typeface="Courier New" panose="02070309020205020404" pitchFamily="49" charset="0"/>
              <a:ea typeface="Inter" panose="020005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AF1B3-A3EF-2263-55D2-E1D68B38488C}"/>
              </a:ext>
            </a:extLst>
          </p:cNvPr>
          <p:cNvSpPr txBox="1"/>
          <p:nvPr/>
        </p:nvSpPr>
        <p:spPr>
          <a:xfrm>
            <a:off x="1320801" y="6169222"/>
            <a:ext cx="9361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  <a:hlinkClick r:id="rId3"/>
              </a:rPr>
              <a:t>Logical Physical Clocks and Consistent Snapshots in Globally Distributed Databases</a:t>
            </a:r>
            <a:endParaRPr lang="en-US" sz="1400" i="1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ru-RU" sz="1400" i="1" dirty="0">
                <a:latin typeface="Inter" panose="02000503000000020004" pitchFamily="2" charset="0"/>
                <a:ea typeface="Inter" panose="02000503000000020004" pitchFamily="2" charset="0"/>
              </a:rPr>
              <a:t>https://cse.buffalo.edu/tech-reports/2014-04.pdf</a:t>
            </a:r>
          </a:p>
        </p:txBody>
      </p:sp>
    </p:spTree>
    <p:extLst>
      <p:ext uri="{BB962C8B-B14F-4D97-AF65-F5344CB8AC3E}">
        <p14:creationId xmlns:p14="http://schemas.microsoft.com/office/powerpoint/2010/main" val="363128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Как решить конфликты?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136466F-946E-4D12-A4C1-3D612DCC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6158"/>
            <a:ext cx="9144000" cy="36656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- Ручное разрешение конфликтов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- Использование бесконфликтно-реплицированных типов данных (CRDT)</a:t>
            </a:r>
            <a:endParaRPr lang="ru-RU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6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CRDT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136466F-946E-4D12-A4C1-3D612DCC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6158"/>
            <a:ext cx="9144000" cy="161149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i="1" dirty="0">
                <a:latin typeface="Inter" panose="02000503000000020004" pitchFamily="2" charset="0"/>
                <a:ea typeface="Inter" panose="02000503000000020004" pitchFamily="2" charset="0"/>
              </a:rPr>
              <a:t>Бесконфликтно-реплицированный тип данных (CRDT) </a:t>
            </a: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— это структура данных, упрощающая распределенные системы хранения данных и многопользовательские приложения.</a:t>
            </a:r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1DF8C-229D-1B52-450A-F9E98800E9C9}"/>
              </a:ext>
            </a:extLst>
          </p:cNvPr>
          <p:cNvSpPr txBox="1"/>
          <p:nvPr/>
        </p:nvSpPr>
        <p:spPr>
          <a:xfrm>
            <a:off x="1545773" y="4240833"/>
            <a:ext cx="229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rgbClr val="24292F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Коммутативность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D42F3-40C1-3F40-9498-D8BF6B4D5ECA}"/>
              </a:ext>
            </a:extLst>
          </p:cNvPr>
          <p:cNvSpPr txBox="1"/>
          <p:nvPr/>
        </p:nvSpPr>
        <p:spPr>
          <a:xfrm>
            <a:off x="5798457" y="4240833"/>
            <a:ext cx="229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rgbClr val="24292F"/>
                </a:solidFill>
                <a:latin typeface="Inter" panose="02000503000000020004" pitchFamily="2" charset="0"/>
                <a:ea typeface="Inter" panose="02000503000000020004" pitchFamily="2" charset="0"/>
              </a:rPr>
              <a:t>Идемпотентность</a:t>
            </a:r>
            <a:endParaRPr lang="ru-RU" b="0" i="0" dirty="0">
              <a:solidFill>
                <a:srgbClr val="24292F"/>
              </a:solidFill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D0CC5-87B4-8DD2-3567-C7CB7A9ECDB5}"/>
              </a:ext>
            </a:extLst>
          </p:cNvPr>
          <p:cNvSpPr txBox="1"/>
          <p:nvPr/>
        </p:nvSpPr>
        <p:spPr>
          <a:xfrm>
            <a:off x="1545773" y="4610165"/>
            <a:ext cx="229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A + B = B + A</a:t>
            </a:r>
            <a:endParaRPr lang="ru-RU" b="0" i="0" dirty="0">
              <a:solidFill>
                <a:srgbClr val="24292F"/>
              </a:solidFill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E8C53-F75E-756F-0D86-1A8CB95F2D47}"/>
              </a:ext>
            </a:extLst>
          </p:cNvPr>
          <p:cNvSpPr txBox="1"/>
          <p:nvPr/>
        </p:nvSpPr>
        <p:spPr>
          <a:xfrm>
            <a:off x="5798456" y="4610165"/>
            <a:ext cx="2293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F(x)</a:t>
            </a:r>
          </a:p>
          <a:p>
            <a:pPr algn="l"/>
            <a:r>
              <a:rPr lang="en-US" dirty="0">
                <a:solidFill>
                  <a:srgbClr val="24292F"/>
                </a:solidFill>
                <a:latin typeface="Inter" panose="02000503000000020004" pitchFamily="2" charset="0"/>
                <a:ea typeface="Inter" panose="02000503000000020004" pitchFamily="2" charset="0"/>
              </a:rPr>
              <a:t>F(x) F(x)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F(x) </a:t>
            </a:r>
            <a:r>
              <a:rPr lang="en-US" dirty="0">
                <a:solidFill>
                  <a:srgbClr val="24292F"/>
                </a:solidFill>
                <a:latin typeface="Inter" panose="02000503000000020004" pitchFamily="2" charset="0"/>
                <a:ea typeface="Inter" panose="02000503000000020004" pitchFamily="2" charset="0"/>
              </a:rPr>
              <a:t>F(x) F(x)</a:t>
            </a:r>
            <a:endParaRPr lang="ru-RU" b="0" i="0" dirty="0">
              <a:solidFill>
                <a:srgbClr val="24292F"/>
              </a:solidFill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0F5F4-CCC7-830F-D41D-19BF7D63F1AC}"/>
              </a:ext>
            </a:extLst>
          </p:cNvPr>
          <p:cNvSpPr txBox="1"/>
          <p:nvPr/>
        </p:nvSpPr>
        <p:spPr>
          <a:xfrm>
            <a:off x="1524000" y="3576989"/>
            <a:ext cx="2547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Свойства 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CRDT</a:t>
            </a:r>
            <a:endParaRPr lang="ru-RU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0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Примеры реализации </a:t>
            </a:r>
            <a:r>
              <a:rPr lang="en-US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CRDT</a:t>
            </a: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136466F-946E-4D12-A4C1-3D612DCC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756261"/>
            <a:ext cx="4267200" cy="258351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G-Counter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PN-Counter</a:t>
            </a:r>
          </a:p>
          <a:p>
            <a:pPr algn="l">
              <a:lnSpc>
                <a:spcPct val="100000"/>
              </a:lnSpc>
            </a:pPr>
            <a:r>
              <a:rPr lang="en-US" sz="2400" i="1" dirty="0">
                <a:latin typeface="Inter" panose="02000503000000020004" pitchFamily="2" charset="0"/>
                <a:ea typeface="Inter" panose="02000503000000020004" pitchFamily="2" charset="0"/>
              </a:rPr>
              <a:t>G-Set (Grow-only Set)</a:t>
            </a:r>
          </a:p>
          <a:p>
            <a:pPr algn="l">
              <a:lnSpc>
                <a:spcPct val="100000"/>
              </a:lnSpc>
            </a:pPr>
            <a:r>
              <a:rPr lang="en-US" sz="2400" i="1" dirty="0">
                <a:latin typeface="Inter" panose="02000503000000020004" pitchFamily="2" charset="0"/>
                <a:ea typeface="Inter" panose="02000503000000020004" pitchFamily="2" charset="0"/>
              </a:rPr>
              <a:t>LWW-Element-Set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OR-Set</a:t>
            </a:r>
          </a:p>
          <a:p>
            <a:pPr algn="l">
              <a:lnSpc>
                <a:spcPct val="100000"/>
              </a:lnSpc>
            </a:pP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6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Использование с </a:t>
            </a:r>
            <a:r>
              <a:rPr lang="en-US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HLC</a:t>
            </a: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CD285-37F1-CCD5-0DA2-EF3BA4484CC2}"/>
              </a:ext>
            </a:extLst>
          </p:cNvPr>
          <p:cNvSpPr txBox="1"/>
          <p:nvPr/>
        </p:nvSpPr>
        <p:spPr>
          <a:xfrm>
            <a:off x="1541910" y="1708780"/>
            <a:ext cx="127401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x : 3, timestamp: "2022-05-09T10:42:13.572Z-0-client-887" } 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y : 7, timestamp: "2022-05-09T10:42:15.462D-0-client-887" } 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x : 1, timestamp: "2022-05-09T10:40:45.1700-0-client-887" } 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x : 5, timestamp: "2022-05-09T10:43:09.5611-0-client-887" } 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Конечное состояние: {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: 5, y : 7}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Реализация </a:t>
            </a:r>
            <a:r>
              <a:rPr lang="en-US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CRDT</a:t>
            </a: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F81856-34C8-1913-2512-15147D50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0" y="3222203"/>
            <a:ext cx="11518680" cy="2376714"/>
          </a:xfrm>
          <a:prstGeom prst="rect">
            <a:avLst/>
          </a:prstGeom>
        </p:spPr>
      </p:pic>
      <p:sp>
        <p:nvSpPr>
          <p:cNvPr id="7" name="Подзаголовок 5">
            <a:extLst>
              <a:ext uri="{FF2B5EF4-FFF2-40B4-BE49-F238E27FC236}">
                <a16:creationId xmlns:a16="http://schemas.microsoft.com/office/drawing/2014/main" id="{7F3D921A-5A53-8830-888C-CAD5B3C01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375" y="1676048"/>
            <a:ext cx="7242629" cy="100022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Основа 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CRDT – 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G-Set, LWW-Map – </a:t>
            </a: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организовано на таблице в 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SQLite</a:t>
            </a: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5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Актуальность проблемы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136466F-946E-4D12-A4C1-3D612DCC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6158"/>
            <a:ext cx="9144000" cy="3665684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Веб-приложения используют в своей основе клиент-серверную архитектуру, и вся работа их построена на взаимодействии через интернет.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328372-25C9-E012-E1B4-413479833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30" y="3126397"/>
            <a:ext cx="729113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09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Реализация </a:t>
            </a:r>
            <a:r>
              <a:rPr lang="en-US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CRDT</a:t>
            </a: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0A6AC9-6B2A-D2DD-B329-AF80DCEF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1969861"/>
            <a:ext cx="6981825" cy="3295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3A5F6C-246E-A648-B4A8-4C6E7FB5214F}"/>
              </a:ext>
            </a:extLst>
          </p:cNvPr>
          <p:cNvSpPr txBox="1"/>
          <p:nvPr/>
        </p:nvSpPr>
        <p:spPr>
          <a:xfrm>
            <a:off x="1320801" y="6169222"/>
            <a:ext cx="936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  <a:hlinkClick r:id="rId4"/>
              </a:rPr>
              <a:t>https://github.com/skqwk/CRDT/blob/main/src/main/java/shared/crdt/sqldriver/MessageDriver.java</a:t>
            </a:r>
            <a:r>
              <a:rPr lang="en-US" sz="1400" b="0" i="1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endParaRPr lang="ru-RU" sz="1400" i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30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Реализация </a:t>
            </a:r>
            <a:r>
              <a:rPr lang="en-US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CRDT</a:t>
            </a: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E677D7-ABE4-F9FE-2936-41BD0F01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1595437"/>
            <a:ext cx="8658225" cy="4276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8B703A-6C67-2D3D-CCE5-268758C46B2B}"/>
              </a:ext>
            </a:extLst>
          </p:cNvPr>
          <p:cNvSpPr txBox="1"/>
          <p:nvPr/>
        </p:nvSpPr>
        <p:spPr>
          <a:xfrm>
            <a:off x="1320801" y="6169222"/>
            <a:ext cx="936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  <a:hlinkClick r:id="rId4"/>
              </a:rPr>
              <a:t>https://github.com/skqwk/CRDT/blob/main/src/main/java/shared/crdt/sqldriver/MessageDriver.java</a:t>
            </a:r>
            <a:r>
              <a:rPr lang="en-US" sz="1400" b="0" i="1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endParaRPr lang="ru-RU" sz="1400" i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53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Демонстрация работы</a:t>
            </a:r>
            <a:endParaRPr lang="en-US" sz="3600" dirty="0">
              <a:solidFill>
                <a:srgbClr val="000000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17CCCE-6287-9A4D-DDB5-E608C1378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28" y="1720396"/>
            <a:ext cx="10686143" cy="427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26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Спасибо за внимание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136466F-946E-4D12-A4C1-3D612DCC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3529"/>
            <a:ext cx="9144000" cy="3665684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ru-RU" i="1" dirty="0">
                <a:latin typeface="Inter" panose="02000503000000020004" pitchFamily="2" charset="0"/>
                <a:ea typeface="Inter" panose="02000503000000020004" pitchFamily="2" charset="0"/>
              </a:rPr>
              <a:t>Ссылка на репозиторий проекта в </a:t>
            </a:r>
            <a:r>
              <a:rPr lang="en-US" i="1" dirty="0">
                <a:latin typeface="Inter" panose="02000503000000020004" pitchFamily="2" charset="0"/>
                <a:ea typeface="Inter" panose="02000503000000020004" pitchFamily="2" charset="0"/>
              </a:rPr>
              <a:t>GitHub: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  <a:hlinkClick r:id="rId3"/>
              </a:rPr>
              <a:t>https://github.com/skqwk/CRDT</a:t>
            </a:r>
            <a:endParaRPr lang="ru-RU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9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Актуальность проблемы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136466F-946E-4D12-A4C1-3D612DCC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6158"/>
            <a:ext cx="9144000" cy="3665684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Веб-приложения не приспособлены для работы без интернета, а в случае плохого соединения их скорость отклика и производительность </a:t>
            </a:r>
            <a:r>
              <a:rPr lang="ru-RU" i="1" dirty="0">
                <a:latin typeface="Inter" panose="02000503000000020004" pitchFamily="2" charset="0"/>
                <a:ea typeface="Inter" panose="02000503000000020004" pitchFamily="2" charset="0"/>
              </a:rPr>
              <a:t>сильно ухудшается</a:t>
            </a: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5B3803-AD90-C20B-2798-7447FE92F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30" y="3126397"/>
            <a:ext cx="729114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Значимость </a:t>
            </a:r>
            <a:r>
              <a:rPr lang="ru-RU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темы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136466F-946E-4D12-A4C1-3D612DCC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6158"/>
            <a:ext cx="9144000" cy="3665684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i="1" dirty="0">
                <a:latin typeface="Inter" panose="02000503000000020004" pitchFamily="2" charset="0"/>
                <a:ea typeface="Inter" panose="02000503000000020004" pitchFamily="2" charset="0"/>
              </a:rPr>
              <a:t>Offline First </a:t>
            </a: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— это парадигма разработки гарантирующая, что на функциональность приложения не повлияет периодическое отсутствие сетевого подключения.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B663F0-36D1-F1B6-2B7C-CD0317631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84" y="3712099"/>
            <a:ext cx="7746031" cy="11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8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Почему мало </a:t>
            </a:r>
            <a:r>
              <a:rPr lang="en-US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offline first </a:t>
            </a:r>
            <a:r>
              <a:rPr lang="ru-RU" sz="36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приложений?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136466F-946E-4D12-A4C1-3D612DCC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6158"/>
            <a:ext cx="9144000" cy="3665684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Причина нераспространенности - сложность разработки, связанная с согласованностью данных. Когда доступ к приложению возможен с разных устройств  - непременно сталкиваемся со сложностью синхронизации.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0DF1AA-156C-84CA-17EF-447CF2D34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92" y="3894030"/>
            <a:ext cx="7873016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2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Сложность синхронизации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136466F-946E-4D12-A4C1-3D612DCC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6158"/>
            <a:ext cx="9144000" cy="3665684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Синхронизация вызывает сложности по двум причинам: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 - Ненадежное упорядочивание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 - Конфликты</a:t>
            </a:r>
          </a:p>
        </p:txBody>
      </p:sp>
    </p:spTree>
    <p:extLst>
      <p:ext uri="{BB962C8B-B14F-4D97-AF65-F5344CB8AC3E}">
        <p14:creationId xmlns:p14="http://schemas.microsoft.com/office/powerpoint/2010/main" val="56095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AAD997-0B01-AE98-3E1F-A940B7346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Сложность синхронизации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2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048B10-5EB7-C2F3-6713-1002B18B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Сложность синхронизации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2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1C67CD-85ED-1676-4F92-FB375D86C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6375" y="131603"/>
            <a:ext cx="9361251" cy="1000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0" i="0" u="none" strike="noStrike" baseline="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Сложность синхронизации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Рисунок 3" descr="IIT colou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706" y="115017"/>
            <a:ext cx="1575360" cy="10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25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679</Words>
  <Application>Microsoft Office PowerPoint</Application>
  <PresentationFormat>Широкоэкранный</PresentationFormat>
  <Paragraphs>80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Inter</vt:lpstr>
      <vt:lpstr>Тема Office</vt:lpstr>
      <vt:lpstr>  Использование бесконфликтно-реплицированных типов данных в распределенных системах</vt:lpstr>
      <vt:lpstr>Актуальность проблемы</vt:lpstr>
      <vt:lpstr>Актуальность проблемы</vt:lpstr>
      <vt:lpstr>Значимость темы</vt:lpstr>
      <vt:lpstr>Почему мало offline first приложений?</vt:lpstr>
      <vt:lpstr>Сложность синхронизации</vt:lpstr>
      <vt:lpstr>Сложность синхронизации</vt:lpstr>
      <vt:lpstr>Сложность синхронизации</vt:lpstr>
      <vt:lpstr>Сложность синхронизации</vt:lpstr>
      <vt:lpstr>Сложность синхронизации</vt:lpstr>
      <vt:lpstr>Как упорядочить события?</vt:lpstr>
      <vt:lpstr>Как упорядочить события?</vt:lpstr>
      <vt:lpstr>Гибридные логические часы</vt:lpstr>
      <vt:lpstr>Алгоритм HLC</vt:lpstr>
      <vt:lpstr>Как решить конфликты?</vt:lpstr>
      <vt:lpstr>CRDT</vt:lpstr>
      <vt:lpstr>Примеры реализации CRDT</vt:lpstr>
      <vt:lpstr>Использование с HLC</vt:lpstr>
      <vt:lpstr>Реализация CRDT</vt:lpstr>
      <vt:lpstr>Реализация CRDT</vt:lpstr>
      <vt:lpstr>Реализация CRDT</vt:lpstr>
      <vt:lpstr>Демонстрация работы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Выбор метода визуализации социального графа из библиотеки plotly языка Python</dc:title>
  <dc:creator>Пользователь Windows</dc:creator>
  <cp:lastModifiedBy>Skyquake Ermais</cp:lastModifiedBy>
  <cp:revision>53</cp:revision>
  <dcterms:created xsi:type="dcterms:W3CDTF">2021-05-11T10:10:22Z</dcterms:created>
  <dcterms:modified xsi:type="dcterms:W3CDTF">2022-05-11T08:43:27Z</dcterms:modified>
</cp:coreProperties>
</file>