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59.jpeg" ContentType="image/jpeg"/>
  <Override PartName="/ppt/media/image6.png" ContentType="image/png"/>
  <Override PartName="/ppt/media/image18.png" ContentType="image/png"/>
  <Override PartName="/ppt/media/image56.png" ContentType="image/png"/>
  <Override PartName="/ppt/media/image55.png" ContentType="image/png"/>
  <Override PartName="/ppt/media/image53.jpeg" ContentType="image/jpeg"/>
  <Override PartName="/ppt/media/image23.png" ContentType="image/png"/>
  <Override PartName="/ppt/media/image52.jpeg" ContentType="image/jpeg"/>
  <Override PartName="/ppt/media/image13.png" ContentType="image/png"/>
  <Override PartName="/ppt/media/image1.png" ContentType="image/png"/>
  <Override PartName="/ppt/media/image51.png" ContentType="image/png"/>
  <Override PartName="/ppt/media/image50.png" ContentType="image/png"/>
  <Override PartName="/ppt/media/image46.png" ContentType="image/png"/>
  <Override PartName="/ppt/media/image45.png" ContentType="image/png"/>
  <Override PartName="/ppt/media/image44.png" ContentType="image/png"/>
  <Override PartName="/ppt/media/image75.jpeg" ContentType="image/jpeg"/>
  <Override PartName="/ppt/media/image31.png" ContentType="image/png"/>
  <Override PartName="/ppt/media/image68.png" ContentType="image/png"/>
  <Override PartName="/ppt/media/image20.png" ContentType="image/png"/>
  <Override PartName="/ppt/media/image21.png" ContentType="image/png"/>
  <Override PartName="/ppt/media/image58.png" ContentType="image/png"/>
  <Override PartName="/ppt/media/image72.png" ContentType="image/png"/>
  <Override PartName="/ppt/media/image60.png" ContentType="image/png"/>
  <Override PartName="/ppt/media/image71.jpeg" ContentType="image/jpeg"/>
  <Override PartName="/ppt/media/image66.jpeg" ContentType="image/jpeg"/>
  <Override PartName="/ppt/media/image11.png" ContentType="image/png"/>
  <Override PartName="/ppt/media/image48.png" ContentType="image/png"/>
  <Override PartName="/ppt/media/image15.png" ContentType="image/png"/>
  <Override PartName="/ppt/media/image3.png" ContentType="image/png"/>
  <Override PartName="/ppt/media/image26.png" ContentType="image/png"/>
  <Override PartName="/ppt/media/image61.jpeg" ContentType="image/jpeg"/>
  <Override PartName="/ppt/media/image40.png" ContentType="image/png"/>
  <Override PartName="/ppt/media/image69.jpeg" ContentType="image/jpeg"/>
  <Override PartName="/ppt/media/image41.png" ContentType="image/png"/>
  <Override PartName="/ppt/media/image70.png" ContentType="image/png"/>
  <Override PartName="/ppt/media/image28.png" ContentType="image/png"/>
  <Override PartName="/ppt/media/image32.png" ContentType="image/png"/>
  <Override PartName="/ppt/media/image14.png" ContentType="image/png"/>
  <Override PartName="/ppt/media/image2.png" ContentType="image/png"/>
  <Override PartName="/ppt/media/image67.png" ContentType="image/png"/>
  <Override PartName="/ppt/media/image30.png" ContentType="image/png"/>
  <Override PartName="/ppt/media/image24.png" ContentType="image/png"/>
  <Override PartName="/ppt/media/image73.jpeg" ContentType="image/jpeg"/>
  <Override PartName="/ppt/media/image65.png" ContentType="image/png"/>
  <Override PartName="/ppt/media/image16.png" ContentType="image/png"/>
  <Override PartName="/ppt/media/image4.png" ContentType="image/png"/>
  <Override PartName="/ppt/media/image27.png" ContentType="image/png"/>
  <Override PartName="/ppt/media/image64.png" ContentType="image/png"/>
  <Override PartName="/ppt/media/image25.png" ContentType="image/png"/>
  <Override PartName="/ppt/media/image62.png" ContentType="image/png"/>
  <Override PartName="/ppt/media/image22.png" ContentType="image/png"/>
  <Override PartName="/ppt/media/image34.png" ContentType="image/png"/>
  <Override PartName="/ppt/media/image74.jpeg" ContentType="image/jpeg"/>
  <Override PartName="/ppt/media/image17.png" ContentType="image/png"/>
  <Override PartName="/ppt/media/image5.png" ContentType="image/png"/>
  <Override PartName="/ppt/media/image35.png" ContentType="image/png"/>
  <Override PartName="/ppt/media/image10.png" ContentType="image/png"/>
  <Override PartName="/ppt/media/image47.png" ContentType="image/png"/>
  <Override PartName="/ppt/media/image63.jpeg" ContentType="image/jpeg"/>
  <Override PartName="/ppt/media/image29.png" ContentType="image/png"/>
  <Override PartName="/ppt/media/image36.png" ContentType="image/png"/>
  <Override PartName="/ppt/media/image19.png" ContentType="image/png"/>
  <Override PartName="/ppt/media/image7.png" ContentType="image/png"/>
  <Override PartName="/ppt/media/image37.png" ContentType="image/png"/>
  <Override PartName="/ppt/media/image12.png" ContentType="image/png"/>
  <Override PartName="/ppt/media/image49.png" ContentType="image/png"/>
  <Override PartName="/ppt/media/image8.png" ContentType="image/png"/>
  <Override PartName="/ppt/media/image38.png" ContentType="image/png"/>
  <Override PartName="/ppt/media/image33.png" ContentType="image/png"/>
  <Override PartName="/ppt/media/image54.jpeg" ContentType="image/jpeg"/>
  <Override PartName="/ppt/media/image9.png" ContentType="image/png"/>
  <Override PartName="/ppt/media/image39.png" ContentType="image/png"/>
  <Override PartName="/ppt/media/image42.png" ContentType="image/png"/>
  <Override PartName="/ppt/media/image43.png" ContentType="image/png"/>
  <Override PartName="/ppt/media/image57.jpeg" ContentType="image/jpeg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4.xml.rels" ContentType="application/vnd.openxmlformats-package.relationships+xml"/>
  <Override PartName="/ppt/slides/_rels/slide47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48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46.xml.rels" ContentType="application/vnd.openxmlformats-package.relationships+xml"/>
  <Override PartName="/ppt/slides/_rels/slide30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29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2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33.xml" ContentType="application/vnd.openxmlformats-officedocument.presentationml.slide+xml"/>
  <Override PartName="/ppt/slides/slide45.xml" ContentType="application/vnd.openxmlformats-officedocument.presentationml.slide+xml"/>
  <Override PartName="/ppt/slides/slide34.xml" ContentType="application/vnd.openxmlformats-officedocument.presentationml.slide+xml"/>
  <Override PartName="/ppt/slides/slide46.xml" ContentType="application/vnd.openxmlformats-officedocument.presentationml.slide+xml"/>
  <Override PartName="/ppt/slides/slide4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</p:sldIdLst>
  <p:sldSz cx="10077450" cy="56689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364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012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624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3640" y="226080"/>
            <a:ext cx="906912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image" Target="../media/image48.png"/><Relationship Id="rId3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52.jpeg"/><Relationship Id="rId2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53.jpeg"/><Relationship Id="rId2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54.jpeg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57.jpeg"/><Relationship Id="rId2" Type="http://schemas.openxmlformats.org/officeDocument/2006/relationships/image" Target="../media/image58.png"/><Relationship Id="rId3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59.jpeg"/><Relationship Id="rId2" Type="http://schemas.openxmlformats.org/officeDocument/2006/relationships/image" Target="../media/image60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61.jpeg"/><Relationship Id="rId2" Type="http://schemas.openxmlformats.org/officeDocument/2006/relationships/image" Target="../media/image62.png"/><Relationship Id="rId3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63.jpeg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66.jpeg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69.jpeg"/><Relationship Id="rId2" Type="http://schemas.openxmlformats.org/officeDocument/2006/relationships/image" Target="../media/image70.png"/><Relationship Id="rId3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71.jpeg"/><Relationship Id="rId2" Type="http://schemas.openxmlformats.org/officeDocument/2006/relationships/image" Target="../media/image72.png"/><Relationship Id="rId3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73.jpeg"/><Relationship Id="rId2" Type="http://schemas.openxmlformats.org/officeDocument/2006/relationships/slideLayout" Target="../slideLayouts/slideLayout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74.jpeg"/><Relationship Id="rId2" Type="http://schemas.openxmlformats.org/officeDocument/2006/relationships/slideLayout" Target="../slideLayouts/slideLayout1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75.jpeg"/><Relationship Id="rId2" Type="http://schemas.openxmlformats.org/officeDocument/2006/relationships/slideLayout" Target="../slideLayouts/slideLayout1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"/>
          <p:cNvSpPr/>
          <p:nvPr/>
        </p:nvSpPr>
        <p:spPr>
          <a:xfrm>
            <a:off x="503640" y="225720"/>
            <a:ext cx="9058680" cy="93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39" name=""/>
          <p:cNvSpPr/>
          <p:nvPr/>
        </p:nvSpPr>
        <p:spPr>
          <a:xfrm>
            <a:off x="503640" y="1326240"/>
            <a:ext cx="9058680" cy="32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Type databases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"/>
          <p:cNvSpPr/>
          <p:nvPr/>
        </p:nvSpPr>
        <p:spPr>
          <a:xfrm>
            <a:off x="503640" y="225720"/>
            <a:ext cx="9058680" cy="93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"/>
          <p:cNvSpPr/>
          <p:nvPr/>
        </p:nvSpPr>
        <p:spPr>
          <a:xfrm>
            <a:off x="503640" y="1326240"/>
            <a:ext cx="9058680" cy="32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JSON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68" name=""/>
          <p:cNvSpPr/>
          <p:nvPr/>
        </p:nvSpPr>
        <p:spPr>
          <a:xfrm>
            <a:off x="1646280" y="4341960"/>
            <a:ext cx="7260840" cy="31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600" spc="-1" strike="noStrike">
              <a:latin typeface="Arial"/>
            </a:endParaRPr>
          </a:p>
        </p:txBody>
      </p:sp>
      <p:pic>
        <p:nvPicPr>
          <p:cNvPr id="69" name="" descr=""/>
          <p:cNvPicPr/>
          <p:nvPr/>
        </p:nvPicPr>
        <p:blipFill>
          <a:blip r:embed="rId2"/>
          <a:srcRect l="0" t="0" r="0" b="13"/>
          <a:stretch/>
        </p:blipFill>
        <p:spPr>
          <a:xfrm>
            <a:off x="228240" y="2395080"/>
            <a:ext cx="4750200" cy="3087000"/>
          </a:xfrm>
          <a:prstGeom prst="rect">
            <a:avLst/>
          </a:prstGeom>
          <a:ln w="0">
            <a:noFill/>
          </a:ln>
        </p:spPr>
      </p:pic>
      <p:sp>
        <p:nvSpPr>
          <p:cNvPr id="70" name=""/>
          <p:cNvSpPr/>
          <p:nvPr/>
        </p:nvSpPr>
        <p:spPr>
          <a:xfrm>
            <a:off x="1143000" y="1512720"/>
            <a:ext cx="3110040" cy="54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MongoDB Shell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4869000" y="2395080"/>
            <a:ext cx="4969800" cy="3087000"/>
          </a:xfrm>
          <a:prstGeom prst="rect">
            <a:avLst/>
          </a:prstGeom>
          <a:ln w="0">
            <a:noFill/>
          </a:ln>
        </p:spPr>
      </p:pic>
      <p:sp>
        <p:nvSpPr>
          <p:cNvPr id="72" name=""/>
          <p:cNvSpPr/>
          <p:nvPr/>
        </p:nvSpPr>
        <p:spPr>
          <a:xfrm>
            <a:off x="6172200" y="1512000"/>
            <a:ext cx="2742120" cy="54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Java (Spring)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"/>
          <p:cNvSpPr/>
          <p:nvPr/>
        </p:nvSpPr>
        <p:spPr>
          <a:xfrm>
            <a:off x="503640" y="225720"/>
            <a:ext cx="9058680" cy="93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"/>
          <p:cNvSpPr/>
          <p:nvPr/>
        </p:nvSpPr>
        <p:spPr>
          <a:xfrm>
            <a:off x="503640" y="1326240"/>
            <a:ext cx="9058680" cy="32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75" name=""/>
          <p:cNvSpPr/>
          <p:nvPr/>
        </p:nvSpPr>
        <p:spPr>
          <a:xfrm>
            <a:off x="503640" y="1326240"/>
            <a:ext cx="9059400" cy="327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Update operators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"/>
          <p:cNvSpPr/>
          <p:nvPr/>
        </p:nvSpPr>
        <p:spPr>
          <a:xfrm>
            <a:off x="503640" y="225720"/>
            <a:ext cx="9058680" cy="93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"/>
          <p:cNvSpPr/>
          <p:nvPr/>
        </p:nvSpPr>
        <p:spPr>
          <a:xfrm>
            <a:off x="503640" y="1326240"/>
            <a:ext cx="9058680" cy="32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"/>
          <p:cNvSpPr/>
          <p:nvPr/>
        </p:nvSpPr>
        <p:spPr>
          <a:xfrm>
            <a:off x="1646280" y="4341960"/>
            <a:ext cx="7260840" cy="31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79" name=""/>
          <p:cNvSpPr/>
          <p:nvPr/>
        </p:nvSpPr>
        <p:spPr>
          <a:xfrm>
            <a:off x="5901840" y="1740600"/>
            <a:ext cx="3180600" cy="54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Java (Spring)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4741560" y="2611440"/>
            <a:ext cx="5081040" cy="2912400"/>
          </a:xfrm>
          <a:prstGeom prst="rect">
            <a:avLst/>
          </a:prstGeom>
          <a:ln w="0"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228240" y="2611440"/>
            <a:ext cx="4544280" cy="2909520"/>
          </a:xfrm>
          <a:prstGeom prst="rect">
            <a:avLst/>
          </a:prstGeom>
          <a:ln w="0">
            <a:noFill/>
          </a:ln>
        </p:spPr>
      </p:pic>
      <p:sp>
        <p:nvSpPr>
          <p:cNvPr id="82" name=""/>
          <p:cNvSpPr/>
          <p:nvPr/>
        </p:nvSpPr>
        <p:spPr>
          <a:xfrm>
            <a:off x="914400" y="1740600"/>
            <a:ext cx="3338640" cy="54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MongoDB Shell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"/>
          <p:cNvSpPr/>
          <p:nvPr/>
        </p:nvSpPr>
        <p:spPr>
          <a:xfrm>
            <a:off x="503640" y="1371240"/>
            <a:ext cx="9059400" cy="327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Aggregate pipelines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Multi-stage pipelines that transform documents into aggregated results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Simplify complex queries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Create new documents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Sorting, grouping, aggregating etc.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" descr=""/>
          <p:cNvPicPr/>
          <p:nvPr/>
        </p:nvPicPr>
        <p:blipFill>
          <a:blip r:embed="rId2"/>
          <a:stretch/>
        </p:blipFill>
        <p:spPr>
          <a:xfrm>
            <a:off x="685440" y="2056680"/>
            <a:ext cx="3196440" cy="3425400"/>
          </a:xfrm>
          <a:prstGeom prst="rect">
            <a:avLst/>
          </a:prstGeom>
          <a:ln w="0">
            <a:noFill/>
          </a:ln>
        </p:spPr>
      </p:pic>
      <p:pic>
        <p:nvPicPr>
          <p:cNvPr id="85" name="" descr=""/>
          <p:cNvPicPr/>
          <p:nvPr/>
        </p:nvPicPr>
        <p:blipFill>
          <a:blip r:embed="rId3"/>
          <a:stretch/>
        </p:blipFill>
        <p:spPr>
          <a:xfrm>
            <a:off x="4114800" y="2056680"/>
            <a:ext cx="5484240" cy="3427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" descr=""/>
          <p:cNvPicPr/>
          <p:nvPr/>
        </p:nvPicPr>
        <p:blipFill>
          <a:blip r:embed="rId2"/>
          <a:stretch/>
        </p:blipFill>
        <p:spPr>
          <a:xfrm>
            <a:off x="685440" y="2056680"/>
            <a:ext cx="3196440" cy="3425400"/>
          </a:xfrm>
          <a:prstGeom prst="rect">
            <a:avLst/>
          </a:prstGeom>
          <a:ln w="0">
            <a:noFill/>
          </a:ln>
        </p:spPr>
      </p:pic>
      <p:sp>
        <p:nvSpPr>
          <p:cNvPr id="87" name=""/>
          <p:cNvSpPr/>
          <p:nvPr/>
        </p:nvSpPr>
        <p:spPr>
          <a:xfrm>
            <a:off x="4114800" y="2056680"/>
            <a:ext cx="5481360" cy="3425400"/>
          </a:xfrm>
          <a:prstGeom prst="rect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"/>
          <p:cNvSpPr/>
          <p:nvPr/>
        </p:nvSpPr>
        <p:spPr>
          <a:xfrm>
            <a:off x="503640" y="1326240"/>
            <a:ext cx="9059400" cy="327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Change streams</a:t>
            </a:r>
            <a:br>
              <a:rPr sz="32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Access real-time data changes on: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Collections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Databases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Deployments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"/>
          <p:cNvSpPr/>
          <p:nvPr/>
        </p:nvSpPr>
        <p:spPr>
          <a:xfrm>
            <a:off x="510480" y="834120"/>
            <a:ext cx="9059400" cy="327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Indices</a:t>
            </a:r>
            <a:br>
              <a:rPr sz="32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Optimize and put constraints on queries 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2"/>
          <a:stretch/>
        </p:blipFill>
        <p:spPr>
          <a:xfrm>
            <a:off x="2643120" y="2207520"/>
            <a:ext cx="4672080" cy="3278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"/>
          <p:cNvSpPr/>
          <p:nvPr/>
        </p:nvSpPr>
        <p:spPr>
          <a:xfrm>
            <a:off x="503640" y="1326240"/>
            <a:ext cx="9059400" cy="327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9000"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Transactions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Atomicity across multiple: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Operations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Collections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Databases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Shards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"/>
          <p:cNvSpPr/>
          <p:nvPr/>
        </p:nvSpPr>
        <p:spPr>
          <a:xfrm>
            <a:off x="503640" y="1326240"/>
            <a:ext cx="9059400" cy="327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And more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Document references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Time series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Tree structures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Etc.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"/>
          <p:cNvSpPr/>
          <p:nvPr/>
        </p:nvSpPr>
        <p:spPr>
          <a:xfrm>
            <a:off x="503640" y="225720"/>
            <a:ext cx="9058680" cy="93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41" name=""/>
          <p:cNvSpPr/>
          <p:nvPr/>
        </p:nvSpPr>
        <p:spPr>
          <a:xfrm>
            <a:off x="503640" y="1326240"/>
            <a:ext cx="9058680" cy="32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Toepassing databases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"/>
          <p:cNvSpPr/>
          <p:nvPr/>
        </p:nvSpPr>
        <p:spPr>
          <a:xfrm>
            <a:off x="503640" y="225720"/>
            <a:ext cx="9058680" cy="93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94" name=""/>
          <p:cNvSpPr/>
          <p:nvPr/>
        </p:nvSpPr>
        <p:spPr>
          <a:xfrm>
            <a:off x="503640" y="1326240"/>
            <a:ext cx="9058680" cy="32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InfluxDB</a:t>
            </a:r>
            <a:br>
              <a:rPr sz="18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Time series database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"/>
          <p:cNvSpPr/>
          <p:nvPr/>
        </p:nvSpPr>
        <p:spPr>
          <a:xfrm>
            <a:off x="503640" y="225720"/>
            <a:ext cx="9058680" cy="93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"/>
          <p:cNvSpPr/>
          <p:nvPr/>
        </p:nvSpPr>
        <p:spPr>
          <a:xfrm>
            <a:off x="503640" y="1326240"/>
            <a:ext cx="9058680" cy="32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Microsoft YaHei"/>
              </a:rPr>
              <a:t>Concepts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"/>
          <p:cNvSpPr/>
          <p:nvPr/>
        </p:nvSpPr>
        <p:spPr>
          <a:xfrm>
            <a:off x="503640" y="225720"/>
            <a:ext cx="9058680" cy="93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"/>
          <p:cNvSpPr/>
          <p:nvPr/>
        </p:nvSpPr>
        <p:spPr>
          <a:xfrm>
            <a:off x="503640" y="1326240"/>
            <a:ext cx="9058680" cy="32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2"/>
          <a:stretch/>
        </p:blipFill>
        <p:spPr>
          <a:xfrm>
            <a:off x="3342240" y="1409040"/>
            <a:ext cx="3513960" cy="3195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"/>
          <p:cNvSpPr/>
          <p:nvPr/>
        </p:nvSpPr>
        <p:spPr>
          <a:xfrm>
            <a:off x="503640" y="225720"/>
            <a:ext cx="9058680" cy="93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"/>
          <p:cNvSpPr/>
          <p:nvPr/>
        </p:nvSpPr>
        <p:spPr>
          <a:xfrm>
            <a:off x="503640" y="1326240"/>
            <a:ext cx="9058680" cy="32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2"/>
          <a:stretch/>
        </p:blipFill>
        <p:spPr>
          <a:xfrm>
            <a:off x="685800" y="1562760"/>
            <a:ext cx="8665200" cy="3465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" descr=""/>
          <p:cNvPicPr/>
          <p:nvPr/>
        </p:nvPicPr>
        <p:blipFill>
          <a:blip r:embed="rId2"/>
          <a:stretch/>
        </p:blipFill>
        <p:spPr>
          <a:xfrm>
            <a:off x="685800" y="1563120"/>
            <a:ext cx="8665200" cy="3465000"/>
          </a:xfrm>
          <a:prstGeom prst="rect">
            <a:avLst/>
          </a:prstGeom>
          <a:ln w="0">
            <a:noFill/>
          </a:ln>
        </p:spPr>
      </p:pic>
      <p:sp>
        <p:nvSpPr>
          <p:cNvPr id="104" name=""/>
          <p:cNvSpPr/>
          <p:nvPr/>
        </p:nvSpPr>
        <p:spPr>
          <a:xfrm>
            <a:off x="503640" y="225720"/>
            <a:ext cx="9058680" cy="93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"/>
          <p:cNvSpPr/>
          <p:nvPr/>
        </p:nvSpPr>
        <p:spPr>
          <a:xfrm>
            <a:off x="503640" y="1326240"/>
            <a:ext cx="9058680" cy="32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06" name=""/>
          <p:cNvSpPr/>
          <p:nvPr/>
        </p:nvSpPr>
        <p:spPr>
          <a:xfrm>
            <a:off x="7772400" y="1600200"/>
            <a:ext cx="912600" cy="455400"/>
          </a:xfrm>
          <a:prstGeom prst="wedgeRoundRectCallout">
            <a:avLst>
              <a:gd name="adj1" fmla="val -30324"/>
              <a:gd name="adj2" fmla="val 158333"/>
              <a:gd name="adj3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Tag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7" name=""/>
          <p:cNvSpPr/>
          <p:nvPr/>
        </p:nvSpPr>
        <p:spPr>
          <a:xfrm>
            <a:off x="6400800" y="1600200"/>
            <a:ext cx="912600" cy="455400"/>
          </a:xfrm>
          <a:prstGeom prst="wedgeRoundRectCallout">
            <a:avLst>
              <a:gd name="adj1" fmla="val -30324"/>
              <a:gd name="adj2" fmla="val 158333"/>
              <a:gd name="adj3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Type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8" name=""/>
          <p:cNvSpPr/>
          <p:nvPr/>
        </p:nvSpPr>
        <p:spPr>
          <a:xfrm>
            <a:off x="1828800" y="1601640"/>
            <a:ext cx="1598400" cy="455400"/>
          </a:xfrm>
          <a:prstGeom prst="wedgeRoundRectCallout">
            <a:avLst>
              <a:gd name="adj1" fmla="val -30324"/>
              <a:gd name="adj2" fmla="val 158333"/>
              <a:gd name="adj3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Timestamp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"/>
          <p:cNvSpPr/>
          <p:nvPr/>
        </p:nvSpPr>
        <p:spPr>
          <a:xfrm>
            <a:off x="4572000" y="1600200"/>
            <a:ext cx="1371240" cy="455400"/>
          </a:xfrm>
          <a:prstGeom prst="wedgeRoundRectCallout">
            <a:avLst>
              <a:gd name="adj1" fmla="val -20532"/>
              <a:gd name="adj2" fmla="val 151815"/>
              <a:gd name="adj3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Key/Value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"/>
          <p:cNvSpPr/>
          <p:nvPr/>
        </p:nvSpPr>
        <p:spPr>
          <a:xfrm>
            <a:off x="503640" y="225720"/>
            <a:ext cx="9058680" cy="93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"/>
          <p:cNvSpPr/>
          <p:nvPr/>
        </p:nvSpPr>
        <p:spPr>
          <a:xfrm>
            <a:off x="503640" y="1326240"/>
            <a:ext cx="9058680" cy="32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Multiple query languages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"/>
          <p:cNvSpPr/>
          <p:nvPr/>
        </p:nvSpPr>
        <p:spPr>
          <a:xfrm>
            <a:off x="503640" y="225720"/>
            <a:ext cx="9058680" cy="93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"/>
          <p:cNvSpPr/>
          <p:nvPr/>
        </p:nvSpPr>
        <p:spPr>
          <a:xfrm>
            <a:off x="457200" y="1600200"/>
            <a:ext cx="9058680" cy="11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InfluxQL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SQL like query language with limited capability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4" name=""/>
          <p:cNvSpPr/>
          <p:nvPr/>
        </p:nvSpPr>
        <p:spPr>
          <a:xfrm>
            <a:off x="503640" y="4341960"/>
            <a:ext cx="9315720" cy="31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1508760" y="3016800"/>
            <a:ext cx="7176240" cy="2010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"/>
          <p:cNvSpPr/>
          <p:nvPr/>
        </p:nvSpPr>
        <p:spPr>
          <a:xfrm>
            <a:off x="503640" y="225720"/>
            <a:ext cx="9058680" cy="93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"/>
          <p:cNvSpPr/>
          <p:nvPr/>
        </p:nvSpPr>
        <p:spPr>
          <a:xfrm>
            <a:off x="540720" y="1728000"/>
            <a:ext cx="9058680" cy="101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Flux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Microsoft YaHei"/>
              </a:rPr>
              <a:t>Functional query language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200" spc="-1" strike="noStrike"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2"/>
          <a:stretch/>
        </p:blipFill>
        <p:spPr>
          <a:xfrm>
            <a:off x="137160" y="3173040"/>
            <a:ext cx="4890960" cy="2312280"/>
          </a:xfrm>
          <a:prstGeom prst="rect">
            <a:avLst/>
          </a:prstGeom>
          <a:ln w="0">
            <a:noFill/>
          </a:ln>
        </p:spPr>
      </p:pic>
      <p:pic>
        <p:nvPicPr>
          <p:cNvPr id="119" name="" descr=""/>
          <p:cNvPicPr/>
          <p:nvPr/>
        </p:nvPicPr>
        <p:blipFill>
          <a:blip r:embed="rId3"/>
          <a:stretch/>
        </p:blipFill>
        <p:spPr>
          <a:xfrm>
            <a:off x="5029200" y="3173040"/>
            <a:ext cx="4890960" cy="2312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"/>
          <p:cNvSpPr/>
          <p:nvPr/>
        </p:nvSpPr>
        <p:spPr>
          <a:xfrm>
            <a:off x="503640" y="225720"/>
            <a:ext cx="9058680" cy="93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"/>
          <p:cNvSpPr/>
          <p:nvPr/>
        </p:nvSpPr>
        <p:spPr>
          <a:xfrm>
            <a:off x="503640" y="1326240"/>
            <a:ext cx="9058680" cy="32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Flux has more functionality than InfluxQL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- Group data by any column, not just tags / time intervals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- Query across measurements (joins)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- Statistical tools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"/>
          <p:cNvSpPr/>
          <p:nvPr/>
        </p:nvSpPr>
        <p:spPr>
          <a:xfrm>
            <a:off x="503640" y="225720"/>
            <a:ext cx="9058680" cy="93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"/>
          <p:cNvSpPr/>
          <p:nvPr/>
        </p:nvSpPr>
        <p:spPr>
          <a:xfrm>
            <a:off x="503640" y="1326240"/>
            <a:ext cx="9059400" cy="327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Features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>
            <a:off x="503640" y="225720"/>
            <a:ext cx="9058680" cy="93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43" name=""/>
          <p:cNvSpPr/>
          <p:nvPr/>
        </p:nvSpPr>
        <p:spPr>
          <a:xfrm>
            <a:off x="503640" y="1326240"/>
            <a:ext cx="9058680" cy="32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Deep dive databases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Three distinct models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- Document store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- Timeseries database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- Graph database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"/>
          <p:cNvSpPr/>
          <p:nvPr/>
        </p:nvSpPr>
        <p:spPr>
          <a:xfrm>
            <a:off x="503640" y="1326240"/>
            <a:ext cx="9059400" cy="327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9000"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Tasks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Queries that run automatically and periodically on real-time data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Down sizing data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Aggregating data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Cleansing data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etc.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"/>
          <p:cNvSpPr/>
          <p:nvPr/>
        </p:nvSpPr>
        <p:spPr>
          <a:xfrm>
            <a:off x="503640" y="1326240"/>
            <a:ext cx="9059400" cy="327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2"/>
          <a:stretch/>
        </p:blipFill>
        <p:spPr>
          <a:xfrm>
            <a:off x="3115080" y="457200"/>
            <a:ext cx="4199760" cy="4800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"/>
          <p:cNvSpPr/>
          <p:nvPr/>
        </p:nvSpPr>
        <p:spPr>
          <a:xfrm>
            <a:off x="503640" y="225720"/>
            <a:ext cx="9058680" cy="93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"/>
          <p:cNvSpPr/>
          <p:nvPr/>
        </p:nvSpPr>
        <p:spPr>
          <a:xfrm>
            <a:off x="503640" y="1326240"/>
            <a:ext cx="9059400" cy="327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9000"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Visualize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Visualize measurements in a multitude of graphs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Gauge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Bar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Heatmap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Histogram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etc.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"/>
          <p:cNvSpPr/>
          <p:nvPr/>
        </p:nvSpPr>
        <p:spPr>
          <a:xfrm>
            <a:off x="503640" y="225720"/>
            <a:ext cx="9058680" cy="93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"/>
          <p:cNvSpPr/>
          <p:nvPr/>
        </p:nvSpPr>
        <p:spPr>
          <a:xfrm>
            <a:off x="503640" y="1326240"/>
            <a:ext cx="9059400" cy="327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9000"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Alerts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Trigger alerts based on measurement values 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Mail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Slack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HTTP POST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etc.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"/>
          <p:cNvSpPr/>
          <p:nvPr/>
        </p:nvSpPr>
        <p:spPr>
          <a:xfrm>
            <a:off x="503640" y="225720"/>
            <a:ext cx="9058680" cy="93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"/>
          <p:cNvSpPr/>
          <p:nvPr/>
        </p:nvSpPr>
        <p:spPr>
          <a:xfrm>
            <a:off x="503640" y="1326240"/>
            <a:ext cx="9059400" cy="327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Retention policies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Retain data only for a specific period of time.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"/>
          <p:cNvSpPr/>
          <p:nvPr/>
        </p:nvSpPr>
        <p:spPr>
          <a:xfrm>
            <a:off x="503640" y="225720"/>
            <a:ext cx="9058680" cy="93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34" name=""/>
          <p:cNvSpPr/>
          <p:nvPr/>
        </p:nvSpPr>
        <p:spPr>
          <a:xfrm>
            <a:off x="503640" y="1326240"/>
            <a:ext cx="9058680" cy="32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Neo4j</a:t>
            </a:r>
            <a:br>
              <a:rPr sz="18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Graph database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"/>
          <p:cNvSpPr/>
          <p:nvPr/>
        </p:nvSpPr>
        <p:spPr>
          <a:xfrm>
            <a:off x="503640" y="225720"/>
            <a:ext cx="9058680" cy="93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"/>
          <p:cNvSpPr/>
          <p:nvPr/>
        </p:nvSpPr>
        <p:spPr>
          <a:xfrm>
            <a:off x="503640" y="1326240"/>
            <a:ext cx="9058680" cy="32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Microsoft YaHei"/>
              </a:rPr>
              <a:t>Concepts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"/>
          <p:cNvSpPr/>
          <p:nvPr/>
        </p:nvSpPr>
        <p:spPr>
          <a:xfrm>
            <a:off x="503640" y="225720"/>
            <a:ext cx="9058680" cy="93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"/>
          <p:cNvSpPr/>
          <p:nvPr/>
        </p:nvSpPr>
        <p:spPr>
          <a:xfrm>
            <a:off x="503640" y="1326240"/>
            <a:ext cx="9058680" cy="32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2"/>
          <a:stretch/>
        </p:blipFill>
        <p:spPr>
          <a:xfrm>
            <a:off x="2284920" y="2056680"/>
            <a:ext cx="2385000" cy="2052720"/>
          </a:xfrm>
          <a:prstGeom prst="rect">
            <a:avLst/>
          </a:prstGeom>
          <a:ln w="0">
            <a:noFill/>
          </a:ln>
        </p:spPr>
      </p:pic>
      <p:pic>
        <p:nvPicPr>
          <p:cNvPr id="140" name="" descr=""/>
          <p:cNvPicPr/>
          <p:nvPr/>
        </p:nvPicPr>
        <p:blipFill>
          <a:blip r:embed="rId3"/>
          <a:stretch/>
        </p:blipFill>
        <p:spPr>
          <a:xfrm>
            <a:off x="5379840" y="2056680"/>
            <a:ext cx="2385000" cy="2052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"/>
          <p:cNvSpPr/>
          <p:nvPr/>
        </p:nvSpPr>
        <p:spPr>
          <a:xfrm>
            <a:off x="503640" y="225720"/>
            <a:ext cx="9058680" cy="93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"/>
          <p:cNvSpPr/>
          <p:nvPr/>
        </p:nvSpPr>
        <p:spPr>
          <a:xfrm>
            <a:off x="503640" y="1326240"/>
            <a:ext cx="9058680" cy="32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2"/>
          <a:stretch/>
        </p:blipFill>
        <p:spPr>
          <a:xfrm>
            <a:off x="2971800" y="692280"/>
            <a:ext cx="4439520" cy="4335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"/>
          <p:cNvSpPr/>
          <p:nvPr/>
        </p:nvSpPr>
        <p:spPr>
          <a:xfrm>
            <a:off x="503640" y="225720"/>
            <a:ext cx="9058680" cy="93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"/>
          <p:cNvSpPr/>
          <p:nvPr/>
        </p:nvSpPr>
        <p:spPr>
          <a:xfrm>
            <a:off x="503640" y="1326240"/>
            <a:ext cx="9058680" cy="32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2"/>
          <a:stretch/>
        </p:blipFill>
        <p:spPr>
          <a:xfrm>
            <a:off x="2971800" y="692280"/>
            <a:ext cx="4439520" cy="4335840"/>
          </a:xfrm>
          <a:prstGeom prst="rect">
            <a:avLst/>
          </a:prstGeom>
          <a:ln w="0">
            <a:noFill/>
          </a:ln>
        </p:spPr>
      </p:pic>
      <p:sp>
        <p:nvSpPr>
          <p:cNvPr id="147" name=""/>
          <p:cNvSpPr/>
          <p:nvPr/>
        </p:nvSpPr>
        <p:spPr>
          <a:xfrm>
            <a:off x="6858000" y="685800"/>
            <a:ext cx="914400" cy="457200"/>
          </a:xfrm>
          <a:prstGeom prst="wedgeRoundRectCallout">
            <a:avLst>
              <a:gd name="adj1" fmla="val -36819"/>
              <a:gd name="adj2" fmla="val 125842"/>
              <a:gd name="adj3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Node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"/>
          <p:cNvSpPr/>
          <p:nvPr/>
        </p:nvSpPr>
        <p:spPr>
          <a:xfrm>
            <a:off x="8001000" y="1600200"/>
            <a:ext cx="1143000" cy="457200"/>
          </a:xfrm>
          <a:prstGeom prst="wedgeRoundRectCallout">
            <a:avLst>
              <a:gd name="adj1" fmla="val -133717"/>
              <a:gd name="adj2" fmla="val -14518"/>
              <a:gd name="adj3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Property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9" name=""/>
          <p:cNvSpPr/>
          <p:nvPr/>
        </p:nvSpPr>
        <p:spPr>
          <a:xfrm>
            <a:off x="7772400" y="2286000"/>
            <a:ext cx="1143000" cy="457200"/>
          </a:xfrm>
          <a:prstGeom prst="wedgeRoundRectCallout">
            <a:avLst>
              <a:gd name="adj1" fmla="val -135263"/>
              <a:gd name="adj2" fmla="val -29861"/>
              <a:gd name="adj3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Relation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"/>
          <p:cNvSpPr/>
          <p:nvPr/>
        </p:nvSpPr>
        <p:spPr>
          <a:xfrm>
            <a:off x="7315200" y="2971800"/>
            <a:ext cx="1143000" cy="457200"/>
          </a:xfrm>
          <a:prstGeom prst="wedgeRoundRectCallout">
            <a:avLst>
              <a:gd name="adj1" fmla="val -135263"/>
              <a:gd name="adj2" fmla="val -29861"/>
              <a:gd name="adj3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Label Person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1" name=""/>
          <p:cNvSpPr/>
          <p:nvPr/>
        </p:nvSpPr>
        <p:spPr>
          <a:xfrm>
            <a:off x="3200400" y="3429000"/>
            <a:ext cx="1143000" cy="457200"/>
          </a:xfrm>
          <a:prstGeom prst="wedgeRoundRectCallout">
            <a:avLst>
              <a:gd name="adj1" fmla="val 94583"/>
              <a:gd name="adj2" fmla="val -152277"/>
              <a:gd name="adj3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Label Event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"/>
          <p:cNvSpPr/>
          <p:nvPr/>
        </p:nvSpPr>
        <p:spPr>
          <a:xfrm>
            <a:off x="503640" y="225720"/>
            <a:ext cx="9058680" cy="93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45" name=""/>
          <p:cNvSpPr/>
          <p:nvPr/>
        </p:nvSpPr>
        <p:spPr>
          <a:xfrm>
            <a:off x="503640" y="1326240"/>
            <a:ext cx="9058680" cy="32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MongoDB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Document store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"/>
          <p:cNvSpPr/>
          <p:nvPr/>
        </p:nvSpPr>
        <p:spPr>
          <a:xfrm>
            <a:off x="503640" y="225720"/>
            <a:ext cx="9058680" cy="93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3" name="" descr=""/>
          <p:cNvPicPr/>
          <p:nvPr/>
        </p:nvPicPr>
        <p:blipFill>
          <a:blip r:embed="rId2"/>
          <a:stretch/>
        </p:blipFill>
        <p:spPr>
          <a:xfrm>
            <a:off x="1828800" y="2915280"/>
            <a:ext cx="6628320" cy="2341440"/>
          </a:xfrm>
          <a:prstGeom prst="rect">
            <a:avLst/>
          </a:prstGeom>
          <a:ln w="0">
            <a:noFill/>
          </a:ln>
        </p:spPr>
      </p:pic>
      <p:sp>
        <p:nvSpPr>
          <p:cNvPr id="154" name=""/>
          <p:cNvSpPr/>
          <p:nvPr/>
        </p:nvSpPr>
        <p:spPr>
          <a:xfrm>
            <a:off x="457200" y="1978560"/>
            <a:ext cx="9058680" cy="53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Cypher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" descr=""/>
          <p:cNvPicPr/>
          <p:nvPr/>
        </p:nvPicPr>
        <p:blipFill>
          <a:blip r:embed="rId2"/>
          <a:stretch/>
        </p:blipFill>
        <p:spPr>
          <a:xfrm>
            <a:off x="4727520" y="1031040"/>
            <a:ext cx="3730680" cy="1883520"/>
          </a:xfrm>
          <a:prstGeom prst="rect">
            <a:avLst/>
          </a:prstGeom>
          <a:ln w="0">
            <a:noFill/>
          </a:ln>
        </p:spPr>
      </p:pic>
      <p:sp>
        <p:nvSpPr>
          <p:cNvPr id="156" name=""/>
          <p:cNvSpPr/>
          <p:nvPr/>
        </p:nvSpPr>
        <p:spPr>
          <a:xfrm>
            <a:off x="4115160" y="2241720"/>
            <a:ext cx="1599840" cy="41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Joins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3"/>
          <a:stretch/>
        </p:blipFill>
        <p:spPr>
          <a:xfrm>
            <a:off x="457200" y="2918880"/>
            <a:ext cx="9180000" cy="233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" descr=""/>
          <p:cNvPicPr/>
          <p:nvPr/>
        </p:nvPicPr>
        <p:blipFill>
          <a:blip r:embed="rId2"/>
          <a:stretch/>
        </p:blipFill>
        <p:spPr>
          <a:xfrm>
            <a:off x="4800600" y="228600"/>
            <a:ext cx="4837320" cy="2628360"/>
          </a:xfrm>
          <a:prstGeom prst="rect">
            <a:avLst/>
          </a:prstGeom>
          <a:ln w="0">
            <a:noFill/>
          </a:ln>
        </p:spPr>
      </p:pic>
      <p:sp>
        <p:nvSpPr>
          <p:cNvPr id="159" name=""/>
          <p:cNvSpPr/>
          <p:nvPr/>
        </p:nvSpPr>
        <p:spPr>
          <a:xfrm>
            <a:off x="3886200" y="2286000"/>
            <a:ext cx="242928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Depth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search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3"/>
          <a:stretch/>
        </p:blipFill>
        <p:spPr>
          <a:xfrm>
            <a:off x="438480" y="2918880"/>
            <a:ext cx="9180000" cy="233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"/>
          <p:cNvSpPr/>
          <p:nvPr/>
        </p:nvSpPr>
        <p:spPr>
          <a:xfrm>
            <a:off x="541440" y="1064160"/>
            <a:ext cx="9058680" cy="24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"/>
          <p:cNvSpPr/>
          <p:nvPr/>
        </p:nvSpPr>
        <p:spPr>
          <a:xfrm>
            <a:off x="469440" y="1186200"/>
            <a:ext cx="9058680" cy="87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Directionality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63" name="" descr=""/>
          <p:cNvPicPr/>
          <p:nvPr/>
        </p:nvPicPr>
        <p:blipFill>
          <a:blip r:embed="rId2"/>
          <a:stretch/>
        </p:blipFill>
        <p:spPr>
          <a:xfrm>
            <a:off x="2743200" y="2230920"/>
            <a:ext cx="4553280" cy="3025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"/>
          <p:cNvSpPr/>
          <p:nvPr/>
        </p:nvSpPr>
        <p:spPr>
          <a:xfrm>
            <a:off x="541440" y="1064160"/>
            <a:ext cx="9058680" cy="24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"/>
          <p:cNvSpPr/>
          <p:nvPr/>
        </p:nvSpPr>
        <p:spPr>
          <a:xfrm>
            <a:off x="469440" y="1186200"/>
            <a:ext cx="9058680" cy="87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Indices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2"/>
          <a:stretch/>
        </p:blipFill>
        <p:spPr>
          <a:xfrm>
            <a:off x="2286000" y="2165400"/>
            <a:ext cx="5713920" cy="2862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"/>
          <p:cNvSpPr/>
          <p:nvPr/>
        </p:nvSpPr>
        <p:spPr>
          <a:xfrm>
            <a:off x="503640" y="225720"/>
            <a:ext cx="9058680" cy="93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"/>
          <p:cNvSpPr/>
          <p:nvPr/>
        </p:nvSpPr>
        <p:spPr>
          <a:xfrm>
            <a:off x="503640" y="1326240"/>
            <a:ext cx="9059400" cy="327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69" name=""/>
          <p:cNvSpPr/>
          <p:nvPr/>
        </p:nvSpPr>
        <p:spPr>
          <a:xfrm>
            <a:off x="4069080" y="2285280"/>
            <a:ext cx="2102040" cy="54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Features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"/>
          <p:cNvSpPr/>
          <p:nvPr/>
        </p:nvSpPr>
        <p:spPr>
          <a:xfrm>
            <a:off x="503640" y="1326240"/>
            <a:ext cx="9059400" cy="327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Visualize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Visualize nodes and relations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"/>
          <p:cNvSpPr/>
          <p:nvPr/>
        </p:nvSpPr>
        <p:spPr>
          <a:xfrm>
            <a:off x="503640" y="1326240"/>
            <a:ext cx="9059400" cy="327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Constraints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- Unique node property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- Unique relationship property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- Node property existence (enterprise)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- Relationship property existence (enterprise)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- And more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"/>
          <p:cNvSpPr/>
          <p:nvPr/>
        </p:nvSpPr>
        <p:spPr>
          <a:xfrm>
            <a:off x="1600200" y="1814040"/>
            <a:ext cx="6737400" cy="252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Conclusion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- Do proper research prior to usage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-The basics are not that hard, the devil is in the details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- Choose a database that fits the model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- Choose a database that fits the throughput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"/>
          <p:cNvSpPr/>
          <p:nvPr/>
        </p:nvSpPr>
        <p:spPr>
          <a:xfrm>
            <a:off x="503640" y="225720"/>
            <a:ext cx="9058680" cy="93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"/>
          <p:cNvSpPr/>
          <p:nvPr/>
        </p:nvSpPr>
        <p:spPr>
          <a:xfrm>
            <a:off x="503640" y="1326240"/>
            <a:ext cx="9058680" cy="32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Microsoft YaHei"/>
              </a:rPr>
              <a:t>Concepts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"/>
          <p:cNvSpPr/>
          <p:nvPr/>
        </p:nvSpPr>
        <p:spPr>
          <a:xfrm>
            <a:off x="503640" y="225720"/>
            <a:ext cx="9058680" cy="93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"/>
          <p:cNvSpPr/>
          <p:nvPr/>
        </p:nvSpPr>
        <p:spPr>
          <a:xfrm>
            <a:off x="503640" y="1326240"/>
            <a:ext cx="9058680" cy="32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2"/>
          <a:stretch/>
        </p:blipFill>
        <p:spPr>
          <a:xfrm>
            <a:off x="1142280" y="2142720"/>
            <a:ext cx="3651840" cy="1966680"/>
          </a:xfrm>
          <a:prstGeom prst="rect">
            <a:avLst/>
          </a:prstGeom>
          <a:ln w="0">
            <a:noFill/>
          </a:ln>
        </p:spPr>
      </p:pic>
      <p:pic>
        <p:nvPicPr>
          <p:cNvPr id="51" name="" descr=""/>
          <p:cNvPicPr/>
          <p:nvPr/>
        </p:nvPicPr>
        <p:blipFill>
          <a:blip r:embed="rId3"/>
          <a:stretch/>
        </p:blipFill>
        <p:spPr>
          <a:xfrm>
            <a:off x="5255640" y="2142720"/>
            <a:ext cx="3651840" cy="1966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"/>
          <p:cNvSpPr/>
          <p:nvPr/>
        </p:nvSpPr>
        <p:spPr>
          <a:xfrm>
            <a:off x="503640" y="225720"/>
            <a:ext cx="9058680" cy="93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"/>
          <p:cNvSpPr/>
          <p:nvPr/>
        </p:nvSpPr>
        <p:spPr>
          <a:xfrm>
            <a:off x="503640" y="1326240"/>
            <a:ext cx="9058680" cy="32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2"/>
          <a:stretch/>
        </p:blipFill>
        <p:spPr>
          <a:xfrm>
            <a:off x="2970360" y="1117080"/>
            <a:ext cx="3881880" cy="4314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"/>
          <p:cNvSpPr/>
          <p:nvPr/>
        </p:nvSpPr>
        <p:spPr>
          <a:xfrm>
            <a:off x="503640" y="225720"/>
            <a:ext cx="9058680" cy="93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"/>
          <p:cNvSpPr/>
          <p:nvPr/>
        </p:nvSpPr>
        <p:spPr>
          <a:xfrm>
            <a:off x="503640" y="1326240"/>
            <a:ext cx="9058680" cy="32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2"/>
          <a:stretch/>
        </p:blipFill>
        <p:spPr>
          <a:xfrm>
            <a:off x="2970360" y="1117080"/>
            <a:ext cx="3881880" cy="4314600"/>
          </a:xfrm>
          <a:prstGeom prst="rect">
            <a:avLst/>
          </a:prstGeom>
          <a:ln w="0">
            <a:noFill/>
          </a:ln>
        </p:spPr>
      </p:pic>
      <p:sp>
        <p:nvSpPr>
          <p:cNvPr id="58" name=""/>
          <p:cNvSpPr/>
          <p:nvPr/>
        </p:nvSpPr>
        <p:spPr>
          <a:xfrm>
            <a:off x="2057400" y="2514600"/>
            <a:ext cx="1371600" cy="228600"/>
          </a:xfrm>
          <a:prstGeom prst="wedgeRoundRectCallout">
            <a:avLst>
              <a:gd name="adj1" fmla="val 82930"/>
              <a:gd name="adj2" fmla="val -112263"/>
              <a:gd name="adj3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Key/Value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" name=""/>
          <p:cNvSpPr/>
          <p:nvPr/>
        </p:nvSpPr>
        <p:spPr>
          <a:xfrm>
            <a:off x="6629400" y="1828800"/>
            <a:ext cx="2057400" cy="457200"/>
          </a:xfrm>
          <a:prstGeom prst="wedgeRoundRectCallout">
            <a:avLst>
              <a:gd name="adj1" fmla="val -123703"/>
              <a:gd name="adj2" fmla="val 65810"/>
              <a:gd name="adj3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String/Num/Bool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" name=""/>
          <p:cNvSpPr/>
          <p:nvPr/>
        </p:nvSpPr>
        <p:spPr>
          <a:xfrm>
            <a:off x="6629400" y="2514600"/>
            <a:ext cx="2057400" cy="457200"/>
          </a:xfrm>
          <a:prstGeom prst="wedgeRoundRectCallout">
            <a:avLst>
              <a:gd name="adj1" fmla="val -117087"/>
              <a:gd name="adj2" fmla="val 30643"/>
              <a:gd name="adj3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Array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" name=""/>
          <p:cNvSpPr/>
          <p:nvPr/>
        </p:nvSpPr>
        <p:spPr>
          <a:xfrm>
            <a:off x="6629400" y="3200400"/>
            <a:ext cx="2057400" cy="457200"/>
          </a:xfrm>
          <a:prstGeom prst="wedgeRoundRectCallout">
            <a:avLst>
              <a:gd name="adj1" fmla="val -170310"/>
              <a:gd name="adj2" fmla="val 69037"/>
              <a:gd name="adj3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Object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"/>
          <p:cNvSpPr/>
          <p:nvPr/>
        </p:nvSpPr>
        <p:spPr>
          <a:xfrm>
            <a:off x="2057400" y="2057400"/>
            <a:ext cx="1371600" cy="228600"/>
          </a:xfrm>
          <a:prstGeom prst="wedgeRoundRectCallout">
            <a:avLst>
              <a:gd name="adj1" fmla="val 68287"/>
              <a:gd name="adj2" fmla="val 13833"/>
              <a:gd name="adj3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Root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"/>
          <p:cNvSpPr/>
          <p:nvPr/>
        </p:nvSpPr>
        <p:spPr>
          <a:xfrm>
            <a:off x="503640" y="225720"/>
            <a:ext cx="9058680" cy="93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"/>
          <p:cNvSpPr/>
          <p:nvPr/>
        </p:nvSpPr>
        <p:spPr>
          <a:xfrm>
            <a:off x="503640" y="1326240"/>
            <a:ext cx="9058680" cy="32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65" name=""/>
          <p:cNvSpPr/>
          <p:nvPr/>
        </p:nvSpPr>
        <p:spPr>
          <a:xfrm>
            <a:off x="503640" y="1326240"/>
            <a:ext cx="9059400" cy="327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Query operators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2023-05-28T16:15:26Z</dcterms:modified>
  <cp:revision>87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