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CEB859-4E10-4986-A2E3-862F61CD0689}">
  <a:tblStyle styleId="{F5CEB859-4E10-4986-A2E3-862F61CD06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omforta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a3d9afe4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5a3d9afe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880400" y="2382450"/>
            <a:ext cx="5383200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863150"/>
            <a:ext cx="3994500" cy="4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2" type="body"/>
          </p:nvPr>
        </p:nvSpPr>
        <p:spPr>
          <a:xfrm>
            <a:off x="4692274" y="1863150"/>
            <a:ext cx="3994500" cy="4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648150" y="2830500"/>
            <a:ext cx="7847700" cy="1197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685800" y="4196813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8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122A"/>
              </a:buClr>
              <a:buSzPts val="1600"/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22222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0" y="0"/>
            <a:ext cx="9144000" cy="21882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4073400" y="1696213"/>
            <a:ext cx="997200" cy="997200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4135950" y="1758763"/>
            <a:ext cx="872100" cy="8721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68100" y="2882400"/>
            <a:ext cx="60078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●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○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Char char="■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3593400" y="17276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0" i="0" sz="9600" u="none" cap="none" strike="noStrike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5F1E0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◉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950375"/>
            <a:ext cx="2631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3223964" y="1950375"/>
            <a:ext cx="2631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5990727" y="1950375"/>
            <a:ext cx="2631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00" y="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1765350" y="697300"/>
            <a:ext cx="5613300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5795700"/>
            <a:ext cx="9144000" cy="10623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5795700"/>
            <a:ext cx="82296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0900" y="438000"/>
            <a:ext cx="8242200" cy="59820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○"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Char char="■"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●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○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Char char="■"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1.png"/><Relationship Id="rId5" Type="http://schemas.openxmlformats.org/officeDocument/2006/relationships/image" Target="../media/image45.png"/><Relationship Id="rId6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4.png"/><Relationship Id="rId5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2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1063950" y="584400"/>
            <a:ext cx="6826500" cy="4269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A3D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solidFill>
                <a:srgbClr val="D8415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rgbClr val="D84153"/>
                </a:solidFill>
                <a:latin typeface="Comfortaa"/>
                <a:ea typeface="Comfortaa"/>
                <a:cs typeface="Comfortaa"/>
                <a:sym typeface="Comfortaa"/>
              </a:rPr>
              <a:t>Exploratory Data Analysis of </a:t>
            </a:r>
            <a:endParaRPr b="1">
              <a:solidFill>
                <a:srgbClr val="D8415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>
              <a:solidFill>
                <a:srgbClr val="D8415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250" y="1914775"/>
            <a:ext cx="4125500" cy="20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6036800" y="5457025"/>
            <a:ext cx="30183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Rajkumar Kanagasabai</a:t>
            </a:r>
            <a:endParaRPr b="0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Gnaneeswar Adhi</a:t>
            </a:r>
            <a:endParaRPr b="0" i="0" sz="18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1" name="Google Shape;71;p12"/>
          <p:cNvGrpSpPr/>
          <p:nvPr/>
        </p:nvGrpSpPr>
        <p:grpSpPr>
          <a:xfrm>
            <a:off x="5223602" y="5593581"/>
            <a:ext cx="655275" cy="780269"/>
            <a:chOff x="3984000" y="1594200"/>
            <a:chExt cx="357800" cy="506800"/>
          </a:xfrm>
        </p:grpSpPr>
        <p:sp>
          <p:nvSpPr>
            <p:cNvPr id="72" name="Google Shape;72;p12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 txBox="1"/>
          <p:nvPr/>
        </p:nvSpPr>
        <p:spPr>
          <a:xfrm>
            <a:off x="1063950" y="3541425"/>
            <a:ext cx="68265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D84153"/>
                </a:solidFill>
                <a:latin typeface="Comfortaa"/>
                <a:ea typeface="Comfortaa"/>
                <a:cs typeface="Comfortaa"/>
                <a:sym typeface="Comfortaa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6"/>
            <a:ext cx="9143999" cy="220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2238812"/>
            <a:ext cx="9144001" cy="238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69613"/>
            <a:ext cx="9144001" cy="271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4429689"/>
            <a:ext cx="9143998" cy="2352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850" y="108"/>
            <a:ext cx="9144001" cy="2419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2714159"/>
            <a:ext cx="9144000" cy="79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620623"/>
            <a:ext cx="9143999" cy="272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2625" y="746490"/>
            <a:ext cx="9143999" cy="371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4283869"/>
            <a:ext cx="9143999" cy="282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297450" y="145950"/>
            <a:ext cx="8328900" cy="8472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Missing Value Imputation of Vehicle Type using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Deductive Logic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462800" y="35550"/>
            <a:ext cx="8064300" cy="5946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How is Deps related to Other Variables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988" y="630150"/>
            <a:ext cx="60674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483250" y="899400"/>
            <a:ext cx="25107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Visually observing the scatter plot  we see that 50 % of material affected by deps are in the weight range of 138 to 609 .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438" y="3411450"/>
            <a:ext cx="55149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6483250" y="4296575"/>
            <a:ext cx="23742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 other words the proportion of consignment getting damaged will be higher when its weight is above 164 kg and vice-versa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098725" y="885475"/>
            <a:ext cx="3387600" cy="4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DEPS vs Consignment Weight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8775" y="2514700"/>
            <a:ext cx="2143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>
            <a:off x="462800" y="115900"/>
            <a:ext cx="8064300" cy="5946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How is Deps related to Other Variables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25" y="1153501"/>
            <a:ext cx="6126974" cy="487448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6183450" y="1966500"/>
            <a:ext cx="29517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From the table we can conclude that the relationship between DRS_LOADING_TIME and occurrence of DEPS is based on VEHICLE_TYPE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There is a chance for DEPS to happen if the DRS_WEIGHT and loading_time takes a range as per the table shown</a:t>
            </a:r>
            <a:endParaRPr b="0"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531000" y="100"/>
            <a:ext cx="8064300" cy="5946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How is Deps related to Other Variables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75" y="594700"/>
            <a:ext cx="6553200" cy="21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6668975" y="594700"/>
            <a:ext cx="24663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These are Routes where DEPS occured as per the data.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There is relationship between DEPS and route because DEPS occurs only in the above 9 routes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2842388"/>
            <a:ext cx="9143999" cy="20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62420"/>
            <a:ext cx="9143998" cy="201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2904350" y="2950550"/>
            <a:ext cx="3897300" cy="40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Deps Buckets vs Deps Count Pickup sheet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18550" y="5190350"/>
            <a:ext cx="3897300" cy="4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Deps Buckets vs Deps count Delivery Sheet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02662"/>
            <a:ext cx="9144001" cy="1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786356"/>
            <a:ext cx="9144002" cy="205153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462800" y="115900"/>
            <a:ext cx="8064300" cy="6372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How is Deps related to Other Variables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77050" y="852249"/>
            <a:ext cx="9144001" cy="210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50" y="190971"/>
            <a:ext cx="8064300" cy="311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3470" l="0" r="0" t="-3469"/>
          <a:stretch/>
        </p:blipFill>
        <p:spPr>
          <a:xfrm>
            <a:off x="539850" y="2934856"/>
            <a:ext cx="8064299" cy="381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/>
        </p:nvSpPr>
        <p:spPr>
          <a:xfrm>
            <a:off x="3260350" y="318550"/>
            <a:ext cx="4909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Deps Count grouped by Packaging and Material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166675" y="3386575"/>
            <a:ext cx="52677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Deps Count grouped by subreason and OA name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297450" y="145950"/>
            <a:ext cx="8328900" cy="5976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Inferences from Analysis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140550" y="-608550"/>
            <a:ext cx="86427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048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1.  Nanaal Technologies is the client with highest count of consignments. But one with the least Deps ppm.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Consignments of Client Diachler India has the highest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DEPS </a:t>
            </a: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ppm.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Pincodes 60067 has the highest consignment count but with zero DEPS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4. Delhi has the highest count of consignees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 Materials above 164 kg are likely to get damaged more than material under 164 kg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6.. There is chance for relationship between the routes and DEPS as the event DEPS occurs only in the above 9 routes(to conclude it we need see the previous months data )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7.. There is chance for relationship between the BP_NAME and DEPS 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8.. There is a relationship between the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DRS_Overall weight </a:t>
            </a: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the Vehicle type used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9. There is a relationship between the BP_NAME and DELIVERY_LOCATION_CODE</a:t>
            </a:r>
            <a:endParaRPr b="0" i="0" sz="14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292100" marR="304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10. There is relationship between Consignment weight and DEPS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3073050" y="2715100"/>
            <a:ext cx="2997900" cy="14280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Questions ?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216598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1940988" y="142200"/>
            <a:ext cx="5262000" cy="9165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Sheet</a:t>
            </a:r>
            <a:endParaRPr b="1" i="0" sz="30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11100" y="1597900"/>
            <a:ext cx="43614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88" y="1189638"/>
            <a:ext cx="2695575" cy="53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4313" y="1189663"/>
            <a:ext cx="275272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4688" y="1151563"/>
            <a:ext cx="3324225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941000" y="88225"/>
            <a:ext cx="5262000" cy="6342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Dictionary</a:t>
            </a:r>
            <a:endParaRPr b="1" i="0" sz="30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41850" y="9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{F5CEB859-4E10-4986-A2E3-862F61CD0689}</a:tableStyleId>
              </a:tblPr>
              <a:tblGrid>
                <a:gridCol w="1258975"/>
                <a:gridCol w="3100400"/>
              </a:tblGrid>
              <a:tr h="471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   VARIABLE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VARIABLE DESCRIPTION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2005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Consignment number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Unique Consignment tracking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number. Serves as the Primary Key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Actual Weight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Weight of each consignment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07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From Pincode and Branch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Pincode / Branch of origination of the consignment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7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 Pincode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and Branch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Pincode / Branch of destination of the consignment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07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Client, Consignee Name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 is  the consignor and consignee is the recipient of the consignment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07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DEPS Type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Damage / Excess / Pilferage / Shortage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775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Bucketing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Segment of Transportation in which a specific DEPS occured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DRS Creation Drs Dispatch Time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 at which the delivery is planned.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Time at vehicle dispatch for delivery Difference between these two is DRS Loading Time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4663650" y="940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{F5CEB859-4E10-4986-A2E3-862F61CD0689}</a:tableStyleId>
              </a:tblPr>
              <a:tblGrid>
                <a:gridCol w="1563600"/>
                <a:gridCol w="2716675"/>
              </a:tblGrid>
              <a:tr h="48030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VARIABLE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VARIABLE DESCRIPTION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</a:tr>
              <a:tr h="511300"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Vehicle Type, 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Vehicle Number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9144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Type and reg.no of vehicle used for In_Transit Transportation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PRS , DRS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Pickup Run Sheet,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Delivery Run Sheet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PRS Number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Unique Number assigned to a bundle of consignments alloted to a specific vehicle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Operating Unit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The place where the packages are handled. [Warehouse]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2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First Mile, In Transit, Last Mile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Client to OU is First Mile, OU to another OU is In Transit, Ou to Consignee is Last Mile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</a:tr>
              <a:tr h="64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Business Partner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First and Last Mile Transport is outsourced to sub-contractors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</a:tr>
              <a:tr h="64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BP Captain Name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Name of Business Partner Captain (Driver Executive). 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</a:tr>
              <a:tr h="93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PRQ Time, Pickup Reached Time, OU in Time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Pickup time requested by client, actual pickup time,  time when consignment reached OU</a:t>
                      </a:r>
                      <a:endParaRPr sz="1200" u="none" cap="none" strike="noStrik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2375550" y="149900"/>
            <a:ext cx="4361400" cy="6840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Null Values</a:t>
            </a:r>
            <a:endParaRPr b="1" i="0" sz="30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11100" y="1597900"/>
            <a:ext cx="43614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677725" y="1896300"/>
            <a:ext cx="4361400" cy="4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725" y="1349500"/>
            <a:ext cx="31432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6313" y="1349500"/>
            <a:ext cx="2800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713" y="3637938"/>
            <a:ext cx="24479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6313" y="3738513"/>
            <a:ext cx="37147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5271575" y="33546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106325" y="3288700"/>
            <a:ext cx="34041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Null Values in PPM Sheet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2391300" y="83425"/>
            <a:ext cx="4361400" cy="497100"/>
          </a:xfrm>
          <a:prstGeom prst="rect">
            <a:avLst/>
          </a:prstGeom>
          <a:solidFill>
            <a:srgbClr val="E54558"/>
          </a:solidFill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Plots</a:t>
            </a:r>
            <a:endParaRPr b="1" i="0" sz="2400" u="none" cap="none" strike="noStrike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75" y="580527"/>
            <a:ext cx="9144001" cy="308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5750" y="3833561"/>
            <a:ext cx="9144000" cy="91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667424"/>
            <a:ext cx="9144000" cy="31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20688"/>
            <a:ext cx="9143998" cy="21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1803977"/>
            <a:ext cx="9144000" cy="90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25" y="100"/>
            <a:ext cx="9144002" cy="27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825" y="5061925"/>
            <a:ext cx="9144000" cy="1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13" y="2994712"/>
            <a:ext cx="8881675" cy="7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62" y="171621"/>
            <a:ext cx="9144000" cy="249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107542"/>
            <a:ext cx="9144001" cy="244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76100"/>
            <a:ext cx="9143998" cy="1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8850" y="1747950"/>
            <a:ext cx="9143999" cy="1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25" y="5356175"/>
            <a:ext cx="9144001" cy="15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850" y="3594950"/>
            <a:ext cx="9143998" cy="17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4297650" y="6454599"/>
            <a:ext cx="548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50" y="100"/>
            <a:ext cx="9144001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8"/>
            <a:ext cx="9143999" cy="245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309840"/>
            <a:ext cx="9144000" cy="454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