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Nixie One"/>
      <p:regular r:id="rId30"/>
    </p:embeddedFont>
    <p:embeddedFont>
      <p:font typeface="Helvetica Neue"/>
      <p:regular r:id="rId31"/>
      <p:bold r:id="rId32"/>
      <p:italic r:id="rId33"/>
      <p:boldItalic r:id="rId34"/>
    </p:embeddedFont>
    <p:embeddedFont>
      <p:font typeface="Lexend Dec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regular.fntdata"/><Relationship Id="rId30" Type="http://schemas.openxmlformats.org/officeDocument/2006/relationships/font" Target="fonts/NixieOne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35" Type="http://schemas.openxmlformats.org/officeDocument/2006/relationships/font" Target="fonts/LexendDeca-regular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LexendDeca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9f861b6d0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29f861b6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a5da82f16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aa5da82f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a5da82f16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aa5da82f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a5da82f16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aa5da82f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a5da82f16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aa5da82f1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a5da82f16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aa5da82f1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a5da82f16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aa5da82f1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a5da82f16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aa5da82f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a5da82f16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aa5da82f1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a5da82f16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aa5da82f1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a5da82f16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aa5da82f1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a5da82f16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aa5da82f1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a5da82f16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aa5da82f1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72f77ca62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572f77ca6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72f77ca62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572f77ca6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a5b2cb162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aa5b2cb1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9f861b6d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29f861b6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a5b2cb162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aa5b2cb1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333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ansible.com/ansible/latest/installation_guide/intro_installation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trains.org/" TargetMode="External"/><Relationship Id="rId4" Type="http://schemas.openxmlformats.org/officeDocument/2006/relationships/hyperlink" Target="http://utrains.org/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utrains.org/suppor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ansible.com/ansible/latest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Ansible 1 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736425" y="3082650"/>
            <a:ext cx="1130721" cy="245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utrains.org</a:t>
            </a:r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580550" y="297650"/>
            <a:ext cx="6014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does Ansible work ?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580550" y="1172550"/>
            <a:ext cx="81915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Ansible sequentially executes </a:t>
            </a:r>
            <a:r>
              <a:rPr lang="en" sz="1700">
                <a:solidFill>
                  <a:schemeClr val="accent3"/>
                </a:solidFill>
              </a:rPr>
              <a:t>tasks</a:t>
            </a:r>
            <a:r>
              <a:rPr lang="en" sz="1700"/>
              <a:t> defined in the playbooks on the target hosts. It manages the execution and collects the results of each task.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Ansible generates </a:t>
            </a:r>
            <a:r>
              <a:rPr lang="en" sz="1700">
                <a:solidFill>
                  <a:schemeClr val="accent3"/>
                </a:solidFill>
              </a:rPr>
              <a:t>detailed reports </a:t>
            </a:r>
            <a:r>
              <a:rPr lang="en" sz="1700"/>
              <a:t>on the status and outcome of each task, indicating whether it </a:t>
            </a:r>
            <a:r>
              <a:rPr lang="en" sz="1700">
                <a:solidFill>
                  <a:schemeClr val="accent3"/>
                </a:solidFill>
              </a:rPr>
              <a:t>succeeded</a:t>
            </a:r>
            <a:r>
              <a:rPr lang="en" sz="1700"/>
              <a:t> or </a:t>
            </a:r>
            <a:r>
              <a:rPr lang="en" sz="1700">
                <a:solidFill>
                  <a:schemeClr val="accent3"/>
                </a:solidFill>
              </a:rPr>
              <a:t>failed</a:t>
            </a:r>
            <a:endParaRPr sz="17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Ansible can perform tasks on </a:t>
            </a:r>
            <a:r>
              <a:rPr lang="en" sz="1700">
                <a:solidFill>
                  <a:schemeClr val="accent3"/>
                </a:solidFill>
              </a:rPr>
              <a:t>multiple hosts</a:t>
            </a:r>
            <a:r>
              <a:rPr lang="en" sz="1700"/>
              <a:t> simultaneously, ensuring efficient and scalable automation.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Ansible provides options to </a:t>
            </a:r>
            <a:r>
              <a:rPr lang="en" sz="1700">
                <a:solidFill>
                  <a:schemeClr val="accent3"/>
                </a:solidFill>
              </a:rPr>
              <a:t>extend</a:t>
            </a:r>
            <a:r>
              <a:rPr lang="en" sz="1700"/>
              <a:t> functionality through custom modules, plugins, and dynamic inventory scripts, enabling integration with diverse systems, services, and APIs.</a:t>
            </a:r>
            <a:endParaRPr sz="1700"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1279975" y="1382250"/>
            <a:ext cx="71964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2300"/>
              <a:t>Follow the link below this slide in the lesson materials to get more information about Ansible concepts</a:t>
            </a:r>
            <a:endParaRPr b="1" sz="2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2300"/>
              <a:t>To install Ansible on any operating system, you can check the official documentation </a:t>
            </a:r>
            <a:r>
              <a:rPr b="1" lang="en" sz="23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b="1" sz="2300">
              <a:solidFill>
                <a:schemeClr val="accent4"/>
              </a:solidFill>
            </a:endParaRPr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685800" y="1659550"/>
            <a:ext cx="525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3.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Ansible Inventory?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580550" y="145250"/>
            <a:ext cx="7341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What is Ansible Inventory?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580550" y="832600"/>
            <a:ext cx="8191500" cy="4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b="1" lang="en" sz="1600">
                <a:solidFill>
                  <a:schemeClr val="accent3"/>
                </a:solidFill>
              </a:rPr>
              <a:t>Ansible inventory</a:t>
            </a:r>
            <a:r>
              <a:rPr lang="en" sz="1600"/>
              <a:t> is a file or a collection of files that lists the hosts or devices managed by Ansible.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It includes a list of </a:t>
            </a:r>
            <a:r>
              <a:rPr lang="en" sz="1600">
                <a:solidFill>
                  <a:schemeClr val="accent3"/>
                </a:solidFill>
              </a:rPr>
              <a:t>hostnames</a:t>
            </a:r>
            <a:r>
              <a:rPr lang="en" sz="1600"/>
              <a:t> or </a:t>
            </a:r>
            <a:r>
              <a:rPr lang="en" sz="1600">
                <a:solidFill>
                  <a:schemeClr val="accent3"/>
                </a:solidFill>
              </a:rPr>
              <a:t>IP addresses</a:t>
            </a:r>
            <a:r>
              <a:rPr lang="en" sz="1600"/>
              <a:t> of the target systems that Ansible will interact with.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Inventory allows hosts to be </a:t>
            </a:r>
            <a:r>
              <a:rPr lang="en" sz="1600">
                <a:solidFill>
                  <a:schemeClr val="accent3"/>
                </a:solidFill>
              </a:rPr>
              <a:t>grouped</a:t>
            </a:r>
            <a:r>
              <a:rPr lang="en" sz="1600"/>
              <a:t> logically based on attributes or roles, making it easier to target specific subsets of systems.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Inventory can be </a:t>
            </a:r>
            <a:r>
              <a:rPr lang="en" sz="1600">
                <a:solidFill>
                  <a:schemeClr val="accent3"/>
                </a:solidFill>
              </a:rPr>
              <a:t>static</a:t>
            </a:r>
            <a:r>
              <a:rPr lang="en" sz="1600"/>
              <a:t> (manually defined) or </a:t>
            </a:r>
            <a:r>
              <a:rPr lang="en" sz="1600">
                <a:solidFill>
                  <a:schemeClr val="accent3"/>
                </a:solidFill>
              </a:rPr>
              <a:t>dynamic</a:t>
            </a:r>
            <a:r>
              <a:rPr lang="en" sz="1600"/>
              <a:t> (generated automatically) using scripts or plugins.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Inventory allows you to assign </a:t>
            </a:r>
            <a:r>
              <a:rPr lang="en" sz="1600">
                <a:solidFill>
                  <a:schemeClr val="accent3"/>
                </a:solidFill>
              </a:rPr>
              <a:t>variables</a:t>
            </a:r>
            <a:r>
              <a:rPr lang="en" sz="1600"/>
              <a:t> to hosts or groups, allowing you to customize and fine-tune configurations as needed.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Ansible supports various inventory sources such as: </a:t>
            </a:r>
            <a:r>
              <a:rPr lang="en" sz="1600">
                <a:solidFill>
                  <a:schemeClr val="accent3"/>
                </a:solidFill>
              </a:rPr>
              <a:t>YAML file</a:t>
            </a:r>
            <a:r>
              <a:rPr lang="en" sz="1600"/>
              <a:t>, </a:t>
            </a:r>
            <a:r>
              <a:rPr lang="en" sz="1600">
                <a:solidFill>
                  <a:schemeClr val="accent3"/>
                </a:solidFill>
              </a:rPr>
              <a:t>dynamic inventory scripts</a:t>
            </a:r>
            <a:r>
              <a:rPr lang="en" sz="1600"/>
              <a:t>, </a:t>
            </a:r>
            <a:r>
              <a:rPr lang="en" sz="1600">
                <a:solidFill>
                  <a:schemeClr val="accent3"/>
                </a:solidFill>
              </a:rPr>
              <a:t>cloud platforms</a:t>
            </a:r>
            <a:r>
              <a:rPr lang="en" sz="1600"/>
              <a:t>, and </a:t>
            </a:r>
            <a:r>
              <a:rPr lang="en" sz="1600">
                <a:solidFill>
                  <a:schemeClr val="accent3"/>
                </a:solidFill>
              </a:rPr>
              <a:t>external systems</a:t>
            </a:r>
            <a:r>
              <a:rPr lang="en" sz="1600"/>
              <a:t> like AWS EC2 inventory.</a:t>
            </a:r>
            <a:endParaRPr sz="16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1398250" y="1497975"/>
            <a:ext cx="66204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2300"/>
              <a:t>Follow the link below this slide in the lesson materials</a:t>
            </a:r>
            <a:r>
              <a:rPr b="1" lang="en" sz="2300"/>
              <a:t> to get more information about Ansible Inventory.</a:t>
            </a:r>
            <a:endParaRPr b="1" sz="2300">
              <a:solidFill>
                <a:schemeClr val="accent4"/>
              </a:solidFill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685800" y="1659550"/>
            <a:ext cx="525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4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Ansible Ad-hoc Commands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580550" y="145250"/>
            <a:ext cx="7341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Ansible Ad-hoc Commands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580550" y="908800"/>
            <a:ext cx="8109900" cy="3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>
                <a:solidFill>
                  <a:schemeClr val="accent3"/>
                </a:solidFill>
              </a:rPr>
              <a:t>Ad-hoc commands</a:t>
            </a:r>
            <a:r>
              <a:rPr lang="en" sz="1700"/>
              <a:t> are executed from the command line in </a:t>
            </a:r>
            <a:r>
              <a:rPr lang="en" sz="1700">
                <a:solidFill>
                  <a:schemeClr val="accent3"/>
                </a:solidFill>
              </a:rPr>
              <a:t>real-time</a:t>
            </a:r>
            <a:r>
              <a:rPr lang="en" sz="1700"/>
              <a:t>, providing immediate results without the need for playbook creation or execution.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Ad-hoc commands are designed to perform a single task or action on the target hosts.</a:t>
            </a:r>
            <a:endParaRPr sz="1700">
              <a:solidFill>
                <a:schemeClr val="accent3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Syntax of Ad-hoc Commands: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700"/>
              <a:buChar char="∙"/>
            </a:pPr>
            <a:r>
              <a:rPr lang="en" sz="1700">
                <a:solidFill>
                  <a:schemeClr val="accent4"/>
                </a:solidFill>
              </a:rPr>
              <a:t>ansible [hostgroup] module/options[arguments]</a:t>
            </a:r>
            <a:endParaRPr sz="1700">
              <a:solidFill>
                <a:schemeClr val="accent4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>
                <a:solidFill>
                  <a:schemeClr val="accent4"/>
                </a:solidFill>
              </a:rPr>
              <a:t>Ad-hoc commands</a:t>
            </a:r>
            <a:r>
              <a:rPr lang="en" sz="1700"/>
              <a:t> are best suited for </a:t>
            </a:r>
            <a:r>
              <a:rPr lang="en" sz="1700">
                <a:solidFill>
                  <a:schemeClr val="accent3"/>
                </a:solidFill>
              </a:rPr>
              <a:t>simple tasks </a:t>
            </a:r>
            <a:r>
              <a:rPr lang="en" sz="1700"/>
              <a:t>and quick fixes. For more </a:t>
            </a:r>
            <a:r>
              <a:rPr lang="en" sz="1700">
                <a:solidFill>
                  <a:schemeClr val="accent3"/>
                </a:solidFill>
              </a:rPr>
              <a:t>complex automation</a:t>
            </a:r>
            <a:r>
              <a:rPr lang="en" sz="1700"/>
              <a:t>, it is recommended to use </a:t>
            </a:r>
            <a:r>
              <a:rPr lang="en" sz="1700">
                <a:solidFill>
                  <a:schemeClr val="accent4"/>
                </a:solidFill>
              </a:rPr>
              <a:t>Ansible playbooks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Ad-hoc commands use </a:t>
            </a:r>
            <a:r>
              <a:rPr lang="en" sz="1700">
                <a:solidFill>
                  <a:schemeClr val="accent3"/>
                </a:solidFill>
              </a:rPr>
              <a:t>Ansible modules</a:t>
            </a:r>
            <a:r>
              <a:rPr lang="en" sz="1700"/>
              <a:t> for specific tasks on target hosts, offering predefined functions like installing packages, copying files, managing services, and more.</a:t>
            </a:r>
            <a:endParaRPr sz="1700"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1398250" y="1421775"/>
            <a:ext cx="66114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2300"/>
              <a:t>Follow the link below this slide in the lesson materials </a:t>
            </a:r>
            <a:r>
              <a:rPr b="1" lang="en" sz="2300"/>
              <a:t>to practice some Ansible Ad-hoc commands</a:t>
            </a:r>
            <a:endParaRPr b="1" sz="2300">
              <a:solidFill>
                <a:schemeClr val="accent4"/>
              </a:solidFill>
            </a:endParaRPr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ctrTitle"/>
          </p:nvPr>
        </p:nvSpPr>
        <p:spPr>
          <a:xfrm>
            <a:off x="685800" y="1659550"/>
            <a:ext cx="525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Ansible Configuration files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580550" y="145250"/>
            <a:ext cx="7341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Ansible Configuration files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580550" y="985000"/>
            <a:ext cx="8109900" cy="3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The </a:t>
            </a:r>
            <a:r>
              <a:rPr lang="en" sz="1700">
                <a:solidFill>
                  <a:schemeClr val="accent3"/>
                </a:solidFill>
              </a:rPr>
              <a:t>Ansible configuration file</a:t>
            </a:r>
            <a:r>
              <a:rPr lang="en" sz="1700"/>
              <a:t> is a text file that defines various settings and options for Ansible's behavior and execution.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The default Ansible configuration file is located at </a:t>
            </a:r>
            <a:r>
              <a:rPr lang="en" sz="1700">
                <a:solidFill>
                  <a:schemeClr val="accent4"/>
                </a:solidFill>
              </a:rPr>
              <a:t>/etc/ansible/ansible.cfg</a:t>
            </a:r>
            <a:endParaRPr sz="1700">
              <a:solidFill>
                <a:schemeClr val="accent4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The configuration file supports </a:t>
            </a:r>
            <a:r>
              <a:rPr lang="en" sz="1700">
                <a:solidFill>
                  <a:schemeClr val="accent3"/>
                </a:solidFill>
              </a:rPr>
              <a:t>comments</a:t>
            </a:r>
            <a:r>
              <a:rPr lang="en" sz="1700"/>
              <a:t> (lines starting with "</a:t>
            </a:r>
            <a:r>
              <a:rPr lang="en" sz="1700">
                <a:solidFill>
                  <a:schemeClr val="accent4"/>
                </a:solidFill>
              </a:rPr>
              <a:t>#</a:t>
            </a:r>
            <a:r>
              <a:rPr lang="en" sz="1700"/>
              <a:t>" symbol) to add explanatory notes or disable certain settings.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Ansible allows </a:t>
            </a:r>
            <a:r>
              <a:rPr lang="en" sz="1700">
                <a:solidFill>
                  <a:schemeClr val="accent3"/>
                </a:solidFill>
              </a:rPr>
              <a:t>multiple configuration files</a:t>
            </a:r>
            <a:r>
              <a:rPr lang="en" sz="1700"/>
              <a:t>, reducing the need for constant changes based on the environment.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The configuration file enables users to </a:t>
            </a:r>
            <a:r>
              <a:rPr lang="en" sz="1700">
                <a:solidFill>
                  <a:schemeClr val="accent3"/>
                </a:solidFill>
              </a:rPr>
              <a:t>customize</a:t>
            </a:r>
            <a:r>
              <a:rPr lang="en" sz="1700"/>
              <a:t> and </a:t>
            </a:r>
            <a:r>
              <a:rPr lang="en" sz="1700">
                <a:solidFill>
                  <a:schemeClr val="accent3"/>
                </a:solidFill>
              </a:rPr>
              <a:t>optimize</a:t>
            </a:r>
            <a:r>
              <a:rPr lang="en" sz="1700"/>
              <a:t> Ansible by </a:t>
            </a:r>
            <a:r>
              <a:rPr lang="en" sz="1700">
                <a:solidFill>
                  <a:schemeClr val="accent3"/>
                </a:solidFill>
              </a:rPr>
              <a:t>overriding</a:t>
            </a:r>
            <a:r>
              <a:rPr lang="en" sz="1700"/>
              <a:t> default settings, fine-tuning its behavior to meet their specific requirements.</a:t>
            </a:r>
            <a:endParaRPr sz="1700"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subTitle"/>
          </p:nvPr>
        </p:nvSpPr>
        <p:spPr>
          <a:xfrm>
            <a:off x="2834300" y="-15025"/>
            <a:ext cx="41451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700" u="none" cap="none" strike="noStrike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What is Ansible?</a:t>
            </a:r>
            <a:endParaRPr b="1" i="0" sz="3700" u="none" cap="none" strike="noStrike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1398250" y="1421775"/>
            <a:ext cx="70824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2300"/>
              <a:t>To manage Ansible Configuration files, click on the</a:t>
            </a:r>
            <a:r>
              <a:rPr b="1" lang="en" sz="2300"/>
              <a:t> link below this slide in the lesson materials to access the documentation.</a:t>
            </a:r>
            <a:endParaRPr b="1" sz="2300">
              <a:solidFill>
                <a:schemeClr val="accent4"/>
              </a:solidFill>
            </a:endParaRPr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ctrTitle"/>
          </p:nvPr>
        </p:nvSpPr>
        <p:spPr>
          <a:xfrm>
            <a:off x="685800" y="1659550"/>
            <a:ext cx="5250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Writing and running an Ansible playbook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504350" y="297650"/>
            <a:ext cx="7341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Write and run an Ansible playbook</a:t>
            </a:r>
            <a:endParaRPr sz="2800"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504350" y="1137400"/>
            <a:ext cx="8191500" cy="3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To write and run an Ansible playbook, follow the steps below: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⬡"/>
            </a:pPr>
            <a:r>
              <a:rPr lang="en" sz="1500">
                <a:solidFill>
                  <a:schemeClr val="accent4"/>
                </a:solidFill>
              </a:rPr>
              <a:t>Create a Playbook:</a:t>
            </a:r>
            <a:r>
              <a:rPr lang="en" sz="1500"/>
              <a:t> Begin by creating a YAML file that outlines the playbook's structure</a:t>
            </a:r>
            <a:endParaRPr sz="1500">
              <a:solidFill>
                <a:schemeClr val="accent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⬡"/>
            </a:pPr>
            <a:r>
              <a:rPr lang="en" sz="1500">
                <a:solidFill>
                  <a:schemeClr val="accent4"/>
                </a:solidFill>
              </a:rPr>
              <a:t>Define Hosts:</a:t>
            </a:r>
            <a:r>
              <a:rPr lang="en" sz="1500"/>
              <a:t> Define the target hosts or groups in the playbook where tasks will be executed.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⬡"/>
            </a:pPr>
            <a:r>
              <a:rPr lang="en" sz="1500">
                <a:solidFill>
                  <a:schemeClr val="accent4"/>
                </a:solidFill>
              </a:rPr>
              <a:t>Define Tasks:</a:t>
            </a:r>
            <a:r>
              <a:rPr lang="en" sz="1500"/>
              <a:t> Specify the tasks to be performed on the target hosts, using Ansible modules.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⬡"/>
            </a:pPr>
            <a:r>
              <a:rPr lang="en" sz="1500">
                <a:solidFill>
                  <a:schemeClr val="accent4"/>
                </a:solidFill>
              </a:rPr>
              <a:t>Configure Task Parameters:</a:t>
            </a:r>
            <a:r>
              <a:rPr lang="en" sz="1500"/>
              <a:t> Set parameters for each task, such as options, variables, and conditions.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⬡"/>
            </a:pPr>
            <a:r>
              <a:rPr lang="en" sz="1500">
                <a:solidFill>
                  <a:schemeClr val="accent4"/>
                </a:solidFill>
              </a:rPr>
              <a:t>Run the Playbook:</a:t>
            </a:r>
            <a:r>
              <a:rPr lang="en" sz="1500"/>
              <a:t> Execute the playbook using the ansible-playbook command.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⬡"/>
            </a:pPr>
            <a:r>
              <a:rPr lang="en" sz="1500">
                <a:solidFill>
                  <a:schemeClr val="accent4"/>
                </a:solidFill>
              </a:rPr>
              <a:t>Review Results:</a:t>
            </a:r>
            <a:r>
              <a:rPr lang="en" sz="1500"/>
              <a:t> Analyze the output to ensure the successful execution of tasks and gather detailed reports.</a:t>
            </a:r>
            <a:endParaRPr sz="1500"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1474450" y="1421775"/>
            <a:ext cx="66381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2300"/>
              <a:t>Follow the link below this slide in the lesson materials</a:t>
            </a:r>
            <a:r>
              <a:rPr b="1" lang="en" sz="2300"/>
              <a:t> to write and run a sample Ansible playbook.</a:t>
            </a:r>
            <a:endParaRPr b="1" sz="2300">
              <a:solidFill>
                <a:schemeClr val="accent4"/>
              </a:solidFill>
            </a:endParaRPr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6"/>
          <p:cNvSpPr txBox="1"/>
          <p:nvPr>
            <p:ph idx="4294967295" type="ctrTitle"/>
          </p:nvPr>
        </p:nvSpPr>
        <p:spPr>
          <a:xfrm>
            <a:off x="961725" y="711975"/>
            <a:ext cx="43806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" sz="7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Thanks!</a:t>
            </a:r>
            <a:endParaRPr b="1" i="0" sz="7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1" name="Google Shape;231;p36"/>
          <p:cNvSpPr txBox="1"/>
          <p:nvPr>
            <p:ph idx="4294967295" type="subTitle"/>
          </p:nvPr>
        </p:nvSpPr>
        <p:spPr>
          <a:xfrm>
            <a:off x="961725" y="1925350"/>
            <a:ext cx="4976400" cy="23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find us at: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7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700" u="sng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i="0" lang="en" sz="17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https://utrains.org/</a:t>
            </a:r>
            <a:endParaRPr b="1" i="0" sz="17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0" i="0" lang="en" sz="17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									 	</a:t>
            </a:r>
            <a:endParaRPr b="0" i="0" sz="17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+1 (302) 689 3440 	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contact@utrains.org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7425" y="26368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3639" y="160590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19984" y="427075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/>
          <p:nvPr/>
        </p:nvSpPr>
        <p:spPr>
          <a:xfrm rot="-5400000">
            <a:off x="549325" y="4728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37"/>
          <p:cNvSpPr txBox="1"/>
          <p:nvPr>
            <p:ph idx="4294967295" type="ctrTitle"/>
          </p:nvPr>
        </p:nvSpPr>
        <p:spPr>
          <a:xfrm>
            <a:off x="2434750" y="575050"/>
            <a:ext cx="58749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Click on the link below to contact the support team for any issue!</a:t>
            </a:r>
            <a:endParaRPr b="1" i="0" sz="3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41" name="Google Shape;241;p37"/>
          <p:cNvSpPr txBox="1"/>
          <p:nvPr>
            <p:ph idx="4294967295" type="body"/>
          </p:nvPr>
        </p:nvSpPr>
        <p:spPr>
          <a:xfrm>
            <a:off x="2434750" y="2572950"/>
            <a:ext cx="61905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https://utrains.org/support/</a:t>
            </a:r>
            <a:endParaRPr b="1" sz="2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Create a ticket for your problem and we will get back to you soon!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1087444" y="1154467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523800" y="585375"/>
            <a:ext cx="587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523800" y="1436175"/>
            <a:ext cx="7510200" cy="29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is Ansible?</a:t>
            </a:r>
            <a:endParaRPr b="1"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>
                <a:solidFill>
                  <a:schemeClr val="lt2"/>
                </a:solidFill>
              </a:rPr>
              <a:t>How does ansible work?</a:t>
            </a:r>
            <a:endParaRPr b="1"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>
                <a:solidFill>
                  <a:schemeClr val="lt2"/>
                </a:solidFill>
              </a:rPr>
              <a:t>What is Ansible Inventory?</a:t>
            </a:r>
            <a:endParaRPr b="1"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>
                <a:solidFill>
                  <a:schemeClr val="lt2"/>
                </a:solidFill>
              </a:rPr>
              <a:t>Ansible Ad-hoc Commands</a:t>
            </a:r>
            <a:endParaRPr b="1"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>
                <a:solidFill>
                  <a:schemeClr val="lt2"/>
                </a:solidFill>
              </a:rPr>
              <a:t>Ansible Configuration files</a:t>
            </a:r>
            <a:endParaRPr b="1" sz="2000">
              <a:solidFill>
                <a:schemeClr val="lt2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b="1" lang="en" sz="2000">
                <a:solidFill>
                  <a:schemeClr val="lt2"/>
                </a:solidFill>
              </a:rPr>
              <a:t>Writing and running an Ansible playbook</a:t>
            </a:r>
            <a:endParaRPr b="1" sz="2000">
              <a:solidFill>
                <a:schemeClr val="lt2"/>
              </a:solidFill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Ansible?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580550" y="246375"/>
            <a:ext cx="7426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 is Ansible?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04350" y="1021350"/>
            <a:ext cx="81834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</a:pPr>
            <a:r>
              <a:rPr b="1"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en" sz="1600"/>
              <a:t> is an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automation tool</a:t>
            </a:r>
            <a:r>
              <a:rPr lang="en" sz="1600"/>
              <a:t> that can be used to: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Automate configuration management tasks to maintain consistency across systems,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Provision and manage infrastructure resources in a scalable and efficient manner,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Deploy cloud infrastructure or on premises servers,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Orchestrate processes across multiple servers and devices, etc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b="1"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en" sz="1600"/>
              <a:t> uses </a:t>
            </a:r>
            <a:r>
              <a:rPr b="1" lang="en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r>
              <a:rPr lang="en" sz="1600"/>
              <a:t> to connect to devices or servers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It is written in </a:t>
            </a:r>
            <a:r>
              <a:rPr b="1" lang="en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" sz="1600"/>
              <a:t> language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⬡"/>
            </a:pPr>
            <a:r>
              <a:rPr lang="en" sz="1600"/>
              <a:t>It is owned by </a:t>
            </a:r>
            <a:r>
              <a:rPr b="1" lang="en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Red Hat</a:t>
            </a:r>
            <a:r>
              <a:rPr lang="en" sz="1600"/>
              <a:t> (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Red Hat Ansible Automation Platform</a:t>
            </a:r>
            <a:r>
              <a:rPr lang="en" sz="1600"/>
              <a:t>)</a:t>
            </a:r>
            <a:endParaRPr sz="1600"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580550" y="145250"/>
            <a:ext cx="6014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 is Ansible?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580550" y="865100"/>
            <a:ext cx="8191500" cy="3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⬡"/>
            </a:pPr>
            <a:r>
              <a:rPr b="1" lang="en" sz="1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en" sz="1500"/>
              <a:t> is </a:t>
            </a:r>
            <a:r>
              <a:rPr b="1" lang="en" sz="15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agentless:</a:t>
            </a:r>
            <a:r>
              <a:rPr lang="en" sz="1500"/>
              <a:t> it </a:t>
            </a:r>
            <a:r>
              <a:rPr lang="en" sz="1500"/>
              <a:t>doesn’t require any additional software or agents to be installed on the target systems.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⬡"/>
            </a:pPr>
            <a:r>
              <a:rPr lang="en" sz="1500"/>
              <a:t>This is different from tools like </a:t>
            </a:r>
            <a:r>
              <a:rPr b="1" lang="en" sz="1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Puppet </a:t>
            </a:r>
            <a:r>
              <a:rPr lang="en" sz="1500">
                <a:solidFill>
                  <a:schemeClr val="lt2"/>
                </a:solidFill>
              </a:rPr>
              <a:t>or</a:t>
            </a:r>
            <a:r>
              <a:rPr b="1" lang="en" sz="1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Chef</a:t>
            </a:r>
            <a:r>
              <a:rPr lang="en" sz="1500"/>
              <a:t>, that need an agent on the servers they are accessing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⬡"/>
            </a:pPr>
            <a:r>
              <a:rPr lang="en" sz="1500"/>
              <a:t>Ansible is </a:t>
            </a:r>
            <a:r>
              <a:rPr b="1" lang="en" sz="1500">
                <a:solidFill>
                  <a:srgbClr val="FF9900"/>
                </a:solidFill>
              </a:rPr>
              <a:t>push-based</a:t>
            </a:r>
            <a:r>
              <a:rPr lang="en" sz="1500"/>
              <a:t>: so from the Ansible master, you push your changes to the target servers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⬡"/>
            </a:pPr>
            <a:r>
              <a:rPr lang="en" sz="1500"/>
              <a:t>Ansible uses a declarative language called </a:t>
            </a:r>
            <a:r>
              <a:rPr b="1" lang="en" sz="1500">
                <a:solidFill>
                  <a:schemeClr val="accent3"/>
                </a:solidFill>
              </a:rPr>
              <a:t>YAML</a:t>
            </a:r>
            <a:r>
              <a:rPr lang="en" sz="1500"/>
              <a:t> (Yet Another Markup Language) to define playbooks (desired state of the system).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⬡"/>
            </a:pPr>
            <a:r>
              <a:rPr lang="en" sz="1500"/>
              <a:t>Ansible integrates with various systems and services, including cloud platforms, network devices, databases, and more.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⬡"/>
            </a:pPr>
            <a:r>
              <a:rPr lang="en" sz="1500"/>
              <a:t>The </a:t>
            </a:r>
            <a:r>
              <a:rPr b="1" lang="en" sz="1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learning curve</a:t>
            </a:r>
            <a:r>
              <a:rPr lang="en" sz="1500"/>
              <a:t> of Ansible is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very easy (</a:t>
            </a:r>
            <a:r>
              <a:rPr b="1" lang="en" sz="15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very detailed documentation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⬡"/>
            </a:pPr>
            <a:r>
              <a:rPr lang="en" sz="1500"/>
              <a:t>Here is the link to the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Ansible latest Documentation</a:t>
            </a:r>
            <a:r>
              <a:rPr lang="en" sz="1500"/>
              <a:t> </a:t>
            </a:r>
            <a:r>
              <a:rPr b="1" lang="en" sz="15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ansible Docs</a:t>
            </a:r>
            <a:endParaRPr b="1" sz="1500">
              <a:solidFill>
                <a:schemeClr val="accent3"/>
              </a:solidFill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does Ansible work?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656750" y="322325"/>
            <a:ext cx="60144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does Ansible work ? 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580550" y="1106938"/>
            <a:ext cx="81915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Ansible begins by creating an </a:t>
            </a:r>
            <a:r>
              <a:rPr lang="en" sz="1600">
                <a:solidFill>
                  <a:schemeClr val="accent3"/>
                </a:solidFill>
              </a:rPr>
              <a:t>inventory</a:t>
            </a:r>
            <a:r>
              <a:rPr lang="en" sz="1600"/>
              <a:t>, a list of hosts or devices it will handle. The inventory can be a static file or generated dynamically with scripts or plugins.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Ansible uses the concepts of </a:t>
            </a:r>
            <a:r>
              <a:rPr lang="en" sz="1600">
                <a:solidFill>
                  <a:schemeClr val="accent3"/>
                </a:solidFill>
              </a:rPr>
              <a:t>control</a:t>
            </a:r>
            <a:r>
              <a:rPr lang="en" sz="1600"/>
              <a:t> and managed </a:t>
            </a:r>
            <a:r>
              <a:rPr lang="en" sz="1600">
                <a:solidFill>
                  <a:schemeClr val="accent3"/>
                </a:solidFill>
              </a:rPr>
              <a:t>nodes</a:t>
            </a:r>
            <a:r>
              <a:rPr lang="en" sz="1600"/>
              <a:t>. It connects from the control node, </a:t>
            </a:r>
            <a:r>
              <a:rPr lang="en" sz="1600">
                <a:solidFill>
                  <a:schemeClr val="accent3"/>
                </a:solidFill>
              </a:rPr>
              <a:t>any machine with Ansible installed</a:t>
            </a:r>
            <a:r>
              <a:rPr lang="en" sz="1600"/>
              <a:t>, to the managed nodes sending commands and instructions to them.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The units of code that Ansible executes on the managed nodes are called </a:t>
            </a:r>
            <a:r>
              <a:rPr lang="en" sz="1600">
                <a:solidFill>
                  <a:schemeClr val="accent3"/>
                </a:solidFill>
              </a:rPr>
              <a:t>modules</a:t>
            </a:r>
            <a:r>
              <a:rPr lang="en" sz="1600"/>
              <a:t>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Each module is invoked by a </a:t>
            </a:r>
            <a:r>
              <a:rPr lang="en" sz="1600">
                <a:solidFill>
                  <a:schemeClr val="accent3"/>
                </a:solidFill>
              </a:rPr>
              <a:t>task</a:t>
            </a:r>
            <a:r>
              <a:rPr lang="en" sz="1600"/>
              <a:t>, and an ordered list of tasks together forms a </a:t>
            </a:r>
            <a:r>
              <a:rPr lang="en" sz="1600">
                <a:solidFill>
                  <a:schemeClr val="accent3"/>
                </a:solidFill>
              </a:rPr>
              <a:t>playbook.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Users write playbooks with tasks and modules to define the desired state of the system.</a:t>
            </a:r>
            <a:endParaRPr sz="1600"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