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6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72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2aphAkE4S+WCRDd/CDq0W2IG3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AF590-7E54-4060-8E9C-A7F0AB567917}" v="54" dt="2022-06-01T05:45:37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6374" autoAdjust="0"/>
  </p:normalViewPr>
  <p:slideViewPr>
    <p:cSldViewPr snapToGrid="0">
      <p:cViewPr varScale="1">
        <p:scale>
          <a:sx n="105" d="100"/>
          <a:sy n="105" d="100"/>
        </p:scale>
        <p:origin x="732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9</a:t>
            </a:fld>
            <a:endParaRPr/>
          </a:p>
        </p:txBody>
      </p:sp>
      <p:sp>
        <p:nvSpPr>
          <p:cNvPr id="194" name="Google Shape;194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</a:t>
            </a:fld>
            <a:endParaRPr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</a:t>
            </a:fld>
            <a:endParaRPr/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4</a:t>
            </a:fld>
            <a:endParaRPr/>
          </a:p>
        </p:txBody>
      </p:sp>
      <p:sp>
        <p:nvSpPr>
          <p:cNvPr id="148" name="Google Shape;148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5</a:t>
            </a:fld>
            <a:endParaRPr/>
          </a:p>
        </p:txBody>
      </p:sp>
      <p:sp>
        <p:nvSpPr>
          <p:cNvPr id="160" name="Google Shape;160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6</a:t>
            </a:fld>
            <a:endParaRPr/>
          </a:p>
        </p:txBody>
      </p:sp>
      <p:sp>
        <p:nvSpPr>
          <p:cNvPr id="183" name="Google Shape;183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981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7</a:t>
            </a:fld>
            <a:endParaRPr/>
          </a:p>
        </p:txBody>
      </p:sp>
      <p:sp>
        <p:nvSpPr>
          <p:cNvPr id="183" name="Google Shape;183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66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8</a:t>
            </a:fld>
            <a:endParaRPr/>
          </a:p>
        </p:txBody>
      </p:sp>
      <p:sp>
        <p:nvSpPr>
          <p:cNvPr id="183" name="Google Shape;183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04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201294" y="2229316"/>
            <a:ext cx="11798619" cy="397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203497" y="6356350"/>
            <a:ext cx="926054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1235075" y="6356349"/>
            <a:ext cx="9937749" cy="30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ý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203497" y="6356350"/>
            <a:ext cx="926054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ftr" idx="11"/>
          </p:nvPr>
        </p:nvSpPr>
        <p:spPr>
          <a:xfrm>
            <a:off x="1235075" y="6356349"/>
            <a:ext cx="9937749" cy="30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200196" y="1054247"/>
            <a:ext cx="11799716" cy="102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02846" y="2162287"/>
            <a:ext cx="5785204" cy="4014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6203949" y="2162285"/>
            <a:ext cx="5795963" cy="403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203497" y="6356350"/>
            <a:ext cx="926054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1235075" y="6352876"/>
            <a:ext cx="9937749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nom nadpis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203497" y="6356350"/>
            <a:ext cx="926054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1235075" y="6352876"/>
            <a:ext cx="9937749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202845" y="1122363"/>
            <a:ext cx="11807825" cy="205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202845" y="3602037"/>
            <a:ext cx="11797067" cy="2598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203497" y="6356350"/>
            <a:ext cx="926054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1276199" y="6356349"/>
            <a:ext cx="9896625" cy="320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oddílu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03496" y="1052514"/>
            <a:ext cx="11796416" cy="159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203497" y="2807746"/>
            <a:ext cx="11796416" cy="337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203497" y="6356350"/>
            <a:ext cx="926054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1235075" y="6347011"/>
            <a:ext cx="9937749" cy="31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201294" y="2229316"/>
            <a:ext cx="11798619" cy="397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203497" y="6356350"/>
            <a:ext cx="926054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1237129" y="6356351"/>
            <a:ext cx="9935695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5" name="Google Shape;65;p12" descr="Obsah obrázku objekt&#10;&#10;&#10;&#10;Popis se vygeneroval automaticky.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2846" y="199669"/>
            <a:ext cx="6223000" cy="647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3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19">
          <p15:clr>
            <a:srgbClr val="F26B43"/>
          </p15:clr>
        </p15:guide>
        <p15:guide id="4" orient="horz" pos="4201">
          <p15:clr>
            <a:srgbClr val="F26B43"/>
          </p15:clr>
        </p15:guide>
        <p15:guide id="5" pos="121">
          <p15:clr>
            <a:srgbClr val="F26B43"/>
          </p15:clr>
        </p15:guide>
        <p15:guide id="6" pos="7559">
          <p15:clr>
            <a:srgbClr val="F26B43"/>
          </p15:clr>
        </p15:guide>
        <p15:guide id="7" pos="3772">
          <p15:clr>
            <a:srgbClr val="F26B43"/>
          </p15:clr>
        </p15:guide>
        <p15:guide id="8" pos="3908">
          <p15:clr>
            <a:srgbClr val="F26B43"/>
          </p15:clr>
        </p15:guide>
        <p15:guide id="9" orient="horz" pos="2001">
          <p15:clr>
            <a:srgbClr val="F26B43"/>
          </p15:clr>
        </p15:guide>
        <p15:guide id="10" pos="7151">
          <p15:clr>
            <a:srgbClr val="F26B43"/>
          </p15:clr>
        </p15:guide>
        <p15:guide id="11" pos="7038">
          <p15:clr>
            <a:srgbClr val="F26B43"/>
          </p15:clr>
        </p15:guide>
        <p15:guide id="12" orient="horz" pos="3997">
          <p15:clr>
            <a:srgbClr val="F26B43"/>
          </p15:clr>
        </p15:guide>
        <p15:guide id="13" pos="3659">
          <p15:clr>
            <a:srgbClr val="F26B43"/>
          </p15:clr>
        </p15:guide>
        <p15:guide id="14" orient="horz" pos="2432">
          <p15:clr>
            <a:srgbClr val="F26B43"/>
          </p15:clr>
        </p15:guide>
        <p15:guide id="15" orient="horz" pos="3906">
          <p15:clr>
            <a:srgbClr val="F26B43"/>
          </p15:clr>
        </p15:guide>
        <p15:guide id="16" orient="horz" pos="527">
          <p15:clr>
            <a:srgbClr val="F26B43"/>
          </p15:clr>
        </p15:guide>
        <p15:guide id="17" orient="horz" pos="663">
          <p15:clr>
            <a:srgbClr val="F26B43"/>
          </p15:clr>
        </p15:guide>
        <p15:guide id="18" pos="710">
          <p15:clr>
            <a:srgbClr val="F26B43"/>
          </p15:clr>
        </p15:guide>
        <p15:guide id="19" pos="7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6">
            <a:extLst>
              <a:ext uri="{FF2B5EF4-FFF2-40B4-BE49-F238E27FC236}">
                <a16:creationId xmlns:a16="http://schemas.microsoft.com/office/drawing/2014/main" id="{1206CAEC-C508-49A2-841D-5E0C72FA3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0" y="6156960"/>
            <a:ext cx="1651000" cy="190500"/>
          </a:xfrm>
          <a:prstGeom prst="rect">
            <a:avLst/>
          </a:prstGeom>
        </p:spPr>
      </p:pic>
      <p:pic>
        <p:nvPicPr>
          <p:cNvPr id="6" name="Obrázek 7">
            <a:extLst>
              <a:ext uri="{FF2B5EF4-FFF2-40B4-BE49-F238E27FC236}">
                <a16:creationId xmlns:a16="http://schemas.microsoft.com/office/drawing/2014/main" id="{B82D02BF-3BD4-4D8B-8D7E-9DEBEA1FE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899340"/>
            <a:ext cx="5334000" cy="111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08717C-CC4B-4181-A58E-B5E781CF5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650" y="2748070"/>
            <a:ext cx="7378700" cy="248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>
            <a:spLocks noGrp="1"/>
          </p:cNvSpPr>
          <p:nvPr>
            <p:ph type="dt" idx="10"/>
          </p:nvPr>
        </p:nvSpPr>
        <p:spPr>
          <a:xfrm>
            <a:off x="203497" y="6356350"/>
            <a:ext cx="926054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27/3/22</a:t>
            </a:r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sldNum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9</a:t>
            </a:fld>
            <a:endParaRPr/>
          </a:p>
        </p:txBody>
      </p:sp>
      <p:sp>
        <p:nvSpPr>
          <p:cNvPr id="199" name="Google Shape;199;p9"/>
          <p:cNvSpPr/>
          <p:nvPr/>
        </p:nvSpPr>
        <p:spPr>
          <a:xfrm>
            <a:off x="3451861" y="1840230"/>
            <a:ext cx="52806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 b="1" dirty="0" smtClean="0">
                <a:solidFill>
                  <a:srgbClr val="00A499"/>
                </a:solidFill>
                <a:latin typeface="Calibri"/>
                <a:ea typeface="Calibri"/>
                <a:cs typeface="Calibri"/>
                <a:sym typeface="Calibri"/>
              </a:rPr>
              <a:t>Děkujeme </a:t>
            </a:r>
            <a:r>
              <a:rPr lang="cs-CZ" sz="4000" b="1" dirty="0">
                <a:solidFill>
                  <a:srgbClr val="00A499"/>
                </a:solidFill>
                <a:latin typeface="Calibri"/>
                <a:ea typeface="Calibri"/>
                <a:cs typeface="Calibri"/>
                <a:sym typeface="Calibri"/>
              </a:rPr>
              <a:t>za pozornost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DCC9FA-8DFD-4810-A4AD-BCAEE89482A6}"/>
              </a:ext>
            </a:extLst>
          </p:cNvPr>
          <p:cNvSpPr txBox="1"/>
          <p:nvPr/>
        </p:nvSpPr>
        <p:spPr>
          <a:xfrm>
            <a:off x="3044890" y="3429000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sz="1600" b="1" dirty="0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</a:t>
            </a:r>
            <a:r>
              <a:rPr lang="cs-CZ" sz="1600" b="1" dirty="0" err="1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Sinep</a:t>
            </a:r>
            <a:endParaRPr lang="cs-CZ" sz="1600" b="1" dirty="0">
              <a:solidFill>
                <a:srgbClr val="00A4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cs-CZ" dirty="0">
              <a:solidFill>
                <a:srgbClr val="00A4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b="1" dirty="0" err="1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cs-CZ" b="1" dirty="0" err="1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eam.sinep</a:t>
            </a:r>
            <a:r>
              <a:rPr lang="en-GB" b="1" dirty="0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GB" b="1" dirty="0" err="1" smtClean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cs-CZ" b="1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@vsb.cz</a:t>
            </a:r>
          </a:p>
          <a:p>
            <a:pPr algn="ctr"/>
            <a:endParaRPr lang="cs-CZ" b="1" dirty="0">
              <a:solidFill>
                <a:srgbClr val="00A4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b="1" dirty="0">
                <a:solidFill>
                  <a:srgbClr val="00A4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www.vsb.cz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ctrTitle"/>
          </p:nvPr>
        </p:nvSpPr>
        <p:spPr>
          <a:xfrm>
            <a:off x="202845" y="1122363"/>
            <a:ext cx="11807825" cy="205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499"/>
              </a:buClr>
              <a:buSzPts val="4800"/>
              <a:buFont typeface="Calibri"/>
              <a:buNone/>
            </a:pPr>
            <a:r>
              <a:rPr lang="cs-CZ" sz="4800" dirty="0" err="1" smtClean="0">
                <a:solidFill>
                  <a:srgbClr val="00A499"/>
                </a:solidFill>
              </a:rPr>
              <a:t>Eye</a:t>
            </a:r>
            <a:r>
              <a:rPr lang="cs-CZ" sz="4800" dirty="0" smtClean="0">
                <a:solidFill>
                  <a:srgbClr val="00A499"/>
                </a:solidFill>
              </a:rPr>
              <a:t> </a:t>
            </a:r>
            <a:r>
              <a:rPr lang="cs-CZ" sz="4800" dirty="0" err="1" smtClean="0">
                <a:solidFill>
                  <a:srgbClr val="00A499"/>
                </a:solidFill>
              </a:rPr>
              <a:t>tracking</a:t>
            </a:r>
            <a:r>
              <a:rPr lang="cs-CZ" sz="4800" dirty="0" smtClean="0">
                <a:solidFill>
                  <a:srgbClr val="00A499"/>
                </a:solidFill>
              </a:rPr>
              <a:t> </a:t>
            </a:r>
            <a:r>
              <a:rPr lang="cs-CZ" sz="4800" dirty="0" err="1" smtClean="0">
                <a:solidFill>
                  <a:srgbClr val="00A499"/>
                </a:solidFill>
              </a:rPr>
              <a:t>Whac</a:t>
            </a:r>
            <a:r>
              <a:rPr lang="cs-CZ" sz="4800" dirty="0" smtClean="0">
                <a:solidFill>
                  <a:srgbClr val="00A499"/>
                </a:solidFill>
              </a:rPr>
              <a:t>-a-Mole</a:t>
            </a:r>
            <a:endParaRPr sz="4800" dirty="0">
              <a:solidFill>
                <a:srgbClr val="00A499"/>
              </a:solidFill>
            </a:endParaRPr>
          </a:p>
        </p:txBody>
      </p:sp>
      <p:sp>
        <p:nvSpPr>
          <p:cNvPr id="116" name="Google Shape;116;p2"/>
          <p:cNvSpPr txBox="1">
            <a:spLocks noGrp="1"/>
          </p:cNvSpPr>
          <p:nvPr>
            <p:ph type="subTitle" idx="1"/>
          </p:nvPr>
        </p:nvSpPr>
        <p:spPr>
          <a:xfrm>
            <a:off x="202845" y="3602037"/>
            <a:ext cx="11797067" cy="2598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cs-CZ" dirty="0" smtClean="0"/>
              <a:t>Název týmu</a:t>
            </a:r>
            <a:r>
              <a:rPr lang="cs-CZ" dirty="0" smtClean="0"/>
              <a:t>: </a:t>
            </a:r>
            <a:r>
              <a:rPr lang="cs-CZ" dirty="0" err="1" smtClean="0"/>
              <a:t>Sinep</a:t>
            </a:r>
            <a:r>
              <a:rPr lang="cs-CZ" dirty="0" smtClean="0"/>
              <a:t> team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cs-CZ" dirty="0" smtClean="0"/>
              <a:t>Členové: Bc. Dan </a:t>
            </a:r>
            <a:r>
              <a:rPr lang="cs-CZ" dirty="0" err="1" smtClean="0"/>
              <a:t>Giera</a:t>
            </a:r>
            <a:r>
              <a:rPr lang="cs-CZ" dirty="0" smtClean="0"/>
              <a:t>, Bc. Adam Krček, Mikuláš </a:t>
            </a:r>
            <a:r>
              <a:rPr lang="cs-CZ" dirty="0" err="1" smtClean="0"/>
              <a:t>Skalík</a:t>
            </a:r>
            <a:r>
              <a:rPr lang="cs-CZ" dirty="0" smtClean="0"/>
              <a:t>, Bc. Milan Závada </a:t>
            </a:r>
            <a:endParaRPr dirty="0"/>
          </a:p>
        </p:txBody>
      </p:sp>
      <p:sp>
        <p:nvSpPr>
          <p:cNvPr id="117" name="Google Shape;117;p2"/>
          <p:cNvSpPr txBox="1">
            <a:spLocks noGrp="1"/>
          </p:cNvSpPr>
          <p:nvPr>
            <p:ph type="dt" idx="10"/>
          </p:nvPr>
        </p:nvSpPr>
        <p:spPr>
          <a:xfrm>
            <a:off x="203497" y="6356350"/>
            <a:ext cx="926054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sldNum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203496" y="1052514"/>
            <a:ext cx="11796416" cy="105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499"/>
              </a:buClr>
              <a:buSzPts val="4400"/>
              <a:buFont typeface="Calibri"/>
              <a:buNone/>
            </a:pPr>
            <a:r>
              <a:rPr lang="cs-CZ" sz="4400" dirty="0" smtClean="0">
                <a:solidFill>
                  <a:srgbClr val="00A499"/>
                </a:solidFill>
              </a:rPr>
              <a:t>Obsah</a:t>
            </a:r>
            <a:endParaRPr dirty="0"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203497" y="2275114"/>
            <a:ext cx="11796416" cy="391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</a:pPr>
            <a:r>
              <a:rPr lang="cs-CZ" dirty="0" smtClean="0">
                <a:solidFill>
                  <a:schemeClr val="dk1"/>
                </a:solidFill>
              </a:rPr>
              <a:t>1. Seznámení </a:t>
            </a:r>
            <a:r>
              <a:rPr lang="cs-CZ" dirty="0">
                <a:solidFill>
                  <a:schemeClr val="dk1"/>
                </a:solidFill>
              </a:rPr>
              <a:t>se s </a:t>
            </a:r>
            <a:r>
              <a:rPr lang="cs-CZ" dirty="0" smtClean="0">
                <a:solidFill>
                  <a:schemeClr val="dk1"/>
                </a:solidFill>
              </a:rPr>
              <a:t>problematikou ovládání počítače pomocí technologie </a:t>
            </a:r>
            <a:r>
              <a:rPr lang="cs-CZ" dirty="0" err="1" smtClean="0">
                <a:solidFill>
                  <a:schemeClr val="dk1"/>
                </a:solidFill>
              </a:rPr>
              <a:t>eye</a:t>
            </a:r>
            <a:r>
              <a:rPr lang="cs-CZ" dirty="0" smtClean="0">
                <a:solidFill>
                  <a:schemeClr val="dk1"/>
                </a:solidFill>
              </a:rPr>
              <a:t> </a:t>
            </a:r>
            <a:r>
              <a:rPr lang="cs-CZ" dirty="0" err="1" smtClean="0">
                <a:solidFill>
                  <a:schemeClr val="dk1"/>
                </a:solidFill>
              </a:rPr>
              <a:t>tracking</a:t>
            </a:r>
            <a:r>
              <a:rPr lang="cs-CZ" dirty="0" smtClean="0">
                <a:solidFill>
                  <a:schemeClr val="dk1"/>
                </a:solidFill>
              </a:rPr>
              <a:t>.</a:t>
            </a:r>
            <a:endParaRPr dirty="0" smtClean="0">
              <a:solidFill>
                <a:schemeClr val="dk1"/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</a:pPr>
            <a:r>
              <a:rPr lang="cs-CZ" dirty="0" smtClean="0">
                <a:solidFill>
                  <a:schemeClr val="dk1"/>
                </a:solidFill>
              </a:rPr>
              <a:t>2. Návrh a implementace vlastní počítačové hry s využitím technologie </a:t>
            </a:r>
            <a:r>
              <a:rPr lang="cs-CZ" dirty="0" err="1" smtClean="0">
                <a:solidFill>
                  <a:schemeClr val="dk1"/>
                </a:solidFill>
              </a:rPr>
              <a:t>eye</a:t>
            </a:r>
            <a:r>
              <a:rPr lang="cs-CZ" dirty="0" smtClean="0">
                <a:solidFill>
                  <a:schemeClr val="dk1"/>
                </a:solidFill>
              </a:rPr>
              <a:t> </a:t>
            </a:r>
            <a:r>
              <a:rPr lang="cs-CZ" dirty="0" err="1" smtClean="0">
                <a:solidFill>
                  <a:schemeClr val="dk1"/>
                </a:solidFill>
              </a:rPr>
              <a:t>tracking</a:t>
            </a:r>
            <a:r>
              <a:rPr lang="cs-CZ" dirty="0" smtClean="0">
                <a:solidFill>
                  <a:schemeClr val="dk1"/>
                </a:solidFill>
              </a:rPr>
              <a:t>.</a:t>
            </a:r>
            <a:endParaRPr dirty="0" smtClean="0">
              <a:solidFill>
                <a:schemeClr val="dk1"/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</a:pPr>
            <a:r>
              <a:rPr lang="cs-CZ" dirty="0" smtClean="0">
                <a:solidFill>
                  <a:schemeClr val="dk1"/>
                </a:solidFill>
              </a:rPr>
              <a:t>3. Návrh herního plátna. </a:t>
            </a:r>
            <a:endParaRPr dirty="0" smtClean="0">
              <a:solidFill>
                <a:schemeClr val="dk1"/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</a:pPr>
            <a:r>
              <a:rPr lang="cs-CZ" dirty="0" smtClean="0">
                <a:solidFill>
                  <a:schemeClr val="dk1"/>
                </a:solidFill>
              </a:rPr>
              <a:t>4</a:t>
            </a:r>
            <a:r>
              <a:rPr lang="cs-CZ" dirty="0">
                <a:solidFill>
                  <a:schemeClr val="dk1"/>
                </a:solidFill>
              </a:rPr>
              <a:t>. </a:t>
            </a:r>
            <a:r>
              <a:rPr lang="cs-CZ" dirty="0" smtClean="0">
                <a:solidFill>
                  <a:schemeClr val="dk1"/>
                </a:solidFill>
              </a:rPr>
              <a:t>Příprava podkladů pro tvorbu animací.</a:t>
            </a:r>
            <a:endParaRPr lang="cs-CZ" dirty="0">
              <a:solidFill>
                <a:schemeClr val="dk1"/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</a:pPr>
            <a:r>
              <a:rPr lang="cs-CZ" dirty="0">
                <a:solidFill>
                  <a:schemeClr val="dk1"/>
                </a:solidFill>
              </a:rPr>
              <a:t>5. </a:t>
            </a:r>
            <a:r>
              <a:rPr lang="cs-CZ" dirty="0" smtClean="0">
                <a:solidFill>
                  <a:schemeClr val="dk1"/>
                </a:solidFill>
              </a:rPr>
              <a:t>Softwarové řešení počítačové hry</a:t>
            </a:r>
            <a:r>
              <a:rPr lang="cs-CZ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</a:pPr>
            <a:r>
              <a:rPr lang="cs-CZ" dirty="0">
                <a:solidFill>
                  <a:schemeClr val="dk1"/>
                </a:solidFill>
              </a:rPr>
              <a:t>6. Zhodnocení dosažených výstupů.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8" name="Google Shape;128;p3"/>
          <p:cNvSpPr txBox="1">
            <a:spLocks noGrp="1"/>
          </p:cNvSpPr>
          <p:nvPr>
            <p:ph type="dt" idx="10"/>
          </p:nvPr>
        </p:nvSpPr>
        <p:spPr>
          <a:xfrm>
            <a:off x="203497" y="6356350"/>
            <a:ext cx="926054" cy="31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52" y="2627777"/>
            <a:ext cx="5072330" cy="3513084"/>
          </a:xfrm>
          <a:prstGeom prst="rect">
            <a:avLst/>
          </a:prstGeom>
        </p:spPr>
      </p:pic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499"/>
              </a:buClr>
              <a:buSzPts val="4400"/>
              <a:buFont typeface="Calibri"/>
              <a:buNone/>
            </a:pPr>
            <a:r>
              <a:rPr lang="cs-CZ" sz="4400" dirty="0" smtClean="0">
                <a:solidFill>
                  <a:srgbClr val="00A499"/>
                </a:solidFill>
              </a:rPr>
              <a:t>Přístroj pro </a:t>
            </a:r>
            <a:r>
              <a:rPr lang="cs-CZ" sz="4400" dirty="0" err="1" smtClean="0">
                <a:solidFill>
                  <a:srgbClr val="00A499"/>
                </a:solidFill>
              </a:rPr>
              <a:t>eye</a:t>
            </a:r>
            <a:r>
              <a:rPr lang="cs-CZ" sz="4400" dirty="0">
                <a:solidFill>
                  <a:srgbClr val="00A499"/>
                </a:solidFill>
              </a:rPr>
              <a:t> </a:t>
            </a:r>
            <a:r>
              <a:rPr lang="cs-CZ" sz="4400" dirty="0" err="1" smtClean="0">
                <a:solidFill>
                  <a:srgbClr val="00A499"/>
                </a:solidFill>
              </a:rPr>
              <a:t>tracking</a:t>
            </a:r>
            <a:r>
              <a:rPr lang="cs-CZ" sz="4400" dirty="0" smtClean="0">
                <a:solidFill>
                  <a:srgbClr val="00A499"/>
                </a:solidFill>
              </a:rPr>
              <a:t> </a:t>
            </a:r>
            <a:r>
              <a:rPr lang="cs-CZ" sz="4400" dirty="0" err="1" smtClean="0">
                <a:solidFill>
                  <a:srgbClr val="00A499"/>
                </a:solidFill>
              </a:rPr>
              <a:t>Tobii</a:t>
            </a:r>
            <a:r>
              <a:rPr lang="cs-CZ" sz="4400" dirty="0" smtClean="0">
                <a:solidFill>
                  <a:srgbClr val="00A499"/>
                </a:solidFill>
              </a:rPr>
              <a:t> </a:t>
            </a:r>
            <a:r>
              <a:rPr lang="cs-CZ" sz="4400" dirty="0" err="1" smtClean="0">
                <a:solidFill>
                  <a:srgbClr val="00A499"/>
                </a:solidFill>
              </a:rPr>
              <a:t>dynavox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201294" y="2231570"/>
            <a:ext cx="7260210" cy="39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dirty="0"/>
              <a:t>Využíván handicapovanými a lidmi se sníženou jemnou </a:t>
            </a:r>
            <a:r>
              <a:rPr lang="cs-CZ" dirty="0" smtClean="0"/>
              <a:t>motorikou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dirty="0" smtClean="0"/>
              <a:t>Substituce myši 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dirty="0" smtClean="0"/>
              <a:t>Způsob detekce pohledu: filtrace a výpočty od očí odraženého IČ záření vysílaného přístrojem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dirty="0" smtClean="0"/>
              <a:t>Využitý program: Gaze point (od výrobce </a:t>
            </a:r>
            <a:r>
              <a:rPr lang="cs-CZ" dirty="0" err="1" smtClean="0"/>
              <a:t>Tobii</a:t>
            </a:r>
            <a:r>
              <a:rPr lang="cs-CZ" dirty="0" smtClean="0"/>
              <a:t>)</a:t>
            </a:r>
            <a:endParaRPr lang="cs-CZ" dirty="0" smtClean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3</a:t>
            </a:fld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7774853" y="5581737"/>
            <a:ext cx="3577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Zařízení </a:t>
            </a:r>
            <a:r>
              <a:rPr lang="cs-CZ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Tobii</a:t>
            </a:r>
            <a:r>
              <a:rPr lang="cs-CZ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dynavox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499"/>
              </a:buClr>
              <a:buSzPts val="4400"/>
              <a:buFont typeface="Calibri"/>
              <a:buNone/>
            </a:pPr>
            <a:r>
              <a:rPr lang="cs-CZ" sz="4400" dirty="0" smtClean="0">
                <a:solidFill>
                  <a:srgbClr val="00A499"/>
                </a:solidFill>
              </a:rPr>
              <a:t>Počítačová hra s využitím </a:t>
            </a:r>
            <a:r>
              <a:rPr lang="cs-CZ" sz="4400" dirty="0" err="1" smtClean="0">
                <a:solidFill>
                  <a:srgbClr val="00A499"/>
                </a:solidFill>
              </a:rPr>
              <a:t>eye</a:t>
            </a:r>
            <a:r>
              <a:rPr lang="cs-CZ" sz="4400" dirty="0" smtClean="0">
                <a:solidFill>
                  <a:srgbClr val="00A499"/>
                </a:solidFill>
              </a:rPr>
              <a:t> </a:t>
            </a:r>
            <a:r>
              <a:rPr lang="cs-CZ" sz="4400" dirty="0" err="1" smtClean="0">
                <a:solidFill>
                  <a:srgbClr val="00A499"/>
                </a:solidFill>
              </a:rPr>
              <a:t>tracking</a:t>
            </a:r>
            <a:endParaRPr dirty="0"/>
          </a:p>
        </p:txBody>
      </p:sp>
      <p:sp>
        <p:nvSpPr>
          <p:cNvPr id="151" name="Google Shape;151;p5"/>
          <p:cNvSpPr txBox="1">
            <a:spLocks noGrp="1"/>
          </p:cNvSpPr>
          <p:nvPr>
            <p:ph type="body" idx="1"/>
          </p:nvPr>
        </p:nvSpPr>
        <p:spPr>
          <a:xfrm>
            <a:off x="201294" y="2231570"/>
            <a:ext cx="6428334" cy="397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dirty="0"/>
              <a:t>Kurzor následuje pohled člověka na konkrétní místo obrazovky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cs-CZ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dirty="0" smtClean="0"/>
              <a:t>Cílem hry: pomocí pohledu navést kurzor (nahrazen paličkou) na model krtka, tím dojde k jeho udeření a zmizení z herní plochy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dirty="0" smtClean="0"/>
              <a:t>Pokud se hráči nepodaří krtka praštit do nastavené doby, ztrácí hráč jeden život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dirty="0" smtClean="0"/>
              <a:t>Po ztrátě všech životů hra končí</a:t>
            </a:r>
            <a:endParaRPr lang="cs-CZ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4</a:t>
            </a:fld>
            <a:endParaRPr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576" y="2076224"/>
            <a:ext cx="4891024" cy="3668268"/>
          </a:xfrm>
          <a:prstGeom prst="rect">
            <a:avLst/>
          </a:prstGeom>
        </p:spPr>
      </p:pic>
      <p:sp>
        <p:nvSpPr>
          <p:cNvPr id="8" name="Google Shape;143;p4"/>
          <p:cNvSpPr txBox="1"/>
          <p:nvPr/>
        </p:nvSpPr>
        <p:spPr>
          <a:xfrm>
            <a:off x="8219188" y="5737408"/>
            <a:ext cx="3577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Arkádová varianta hry </a:t>
            </a:r>
            <a:r>
              <a:rPr lang="cs-CZ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Whac</a:t>
            </a:r>
            <a:r>
              <a:rPr lang="cs-CZ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-a-Mole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499"/>
              </a:buClr>
              <a:buSzPts val="4400"/>
              <a:buFont typeface="Calibri"/>
              <a:buNone/>
            </a:pPr>
            <a:r>
              <a:rPr lang="cs-CZ" sz="4400" dirty="0" smtClean="0">
                <a:solidFill>
                  <a:srgbClr val="00A499"/>
                </a:solidFill>
              </a:rPr>
              <a:t>Návrh herního plátna</a:t>
            </a:r>
            <a:endParaRPr dirty="0"/>
          </a:p>
        </p:txBody>
      </p:sp>
      <p:sp>
        <p:nvSpPr>
          <p:cNvPr id="163" name="Google Shape;163;p6"/>
          <p:cNvSpPr txBox="1">
            <a:spLocks noGrp="1"/>
          </p:cNvSpPr>
          <p:nvPr>
            <p:ph type="body" idx="1"/>
          </p:nvPr>
        </p:nvSpPr>
        <p:spPr>
          <a:xfrm>
            <a:off x="201294" y="2231570"/>
            <a:ext cx="5218810" cy="397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cs-CZ" dirty="0" smtClean="0"/>
              <a:t>Herní plátno je vytvořeno v </a:t>
            </a:r>
            <a:r>
              <a:rPr lang="cs-CZ" dirty="0" err="1" smtClean="0"/>
              <a:t>Phaser</a:t>
            </a:r>
            <a:r>
              <a:rPr lang="cs-CZ" dirty="0" smtClean="0"/>
              <a:t> 3 editoru</a:t>
            </a:r>
            <a:endParaRPr lang="cs-CZ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166" name="Google Shape;166;p6"/>
          <p:cNvSpPr txBox="1">
            <a:spLocks noGrp="1"/>
          </p:cNvSpPr>
          <p:nvPr>
            <p:ph type="sldNum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5</a:t>
            </a:fld>
            <a:endParaRPr/>
          </a:p>
        </p:txBody>
      </p:sp>
      <p:sp>
        <p:nvSpPr>
          <p:cNvPr id="7" name="Google Shape;143;p4"/>
          <p:cNvSpPr txBox="1"/>
          <p:nvPr/>
        </p:nvSpPr>
        <p:spPr>
          <a:xfrm>
            <a:off x="7845196" y="6064757"/>
            <a:ext cx="3577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Phaser</a:t>
            </a:r>
            <a:r>
              <a:rPr lang="cs-CZ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editor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960" y="2090817"/>
            <a:ext cx="6127253" cy="4012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Clr>
                <a:srgbClr val="00A499"/>
              </a:buClr>
              <a:buSzPts val="4400"/>
            </a:pPr>
            <a:r>
              <a:rPr lang="cs-CZ" sz="4400" dirty="0">
                <a:solidFill>
                  <a:srgbClr val="00A499"/>
                </a:solidFill>
              </a:rPr>
              <a:t>Příprava podkladů pro tvorbu animací</a:t>
            </a:r>
            <a:endParaRPr dirty="0"/>
          </a:p>
        </p:txBody>
      </p:sp>
      <p:sp>
        <p:nvSpPr>
          <p:cNvPr id="186" name="Google Shape;186;p8"/>
          <p:cNvSpPr txBox="1">
            <a:spLocks noGrp="1"/>
          </p:cNvSpPr>
          <p:nvPr>
            <p:ph type="body" idx="1"/>
          </p:nvPr>
        </p:nvSpPr>
        <p:spPr>
          <a:xfrm>
            <a:off x="201294" y="2231570"/>
            <a:ext cx="4982953" cy="397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/>
            <a:r>
              <a:rPr lang="cs-CZ" dirty="0"/>
              <a:t>V</a:t>
            </a:r>
            <a:r>
              <a:rPr lang="cs-CZ" dirty="0" smtClean="0"/>
              <a:t>yužito Adobe </a:t>
            </a:r>
            <a:r>
              <a:rPr lang="cs-CZ" dirty="0" err="1" smtClean="0"/>
              <a:t>Photoshop</a:t>
            </a:r>
            <a:endParaRPr lang="cs-CZ" dirty="0" smtClean="0"/>
          </a:p>
          <a:p>
            <a:pPr marL="285750" indent="-285750"/>
            <a:r>
              <a:rPr lang="cs-CZ" dirty="0" smtClean="0"/>
              <a:t>Obrázky řazeny vedle sebe do mřížky</a:t>
            </a:r>
          </a:p>
          <a:p>
            <a:pPr marL="285750" indent="-285750"/>
            <a:r>
              <a:rPr lang="cs-CZ" dirty="0" smtClean="0"/>
              <a:t>Koláž je kódem rozdělena na jednotlivé obrázky, ty jsou pak promítnuty v rychlém sledu za sebou</a:t>
            </a:r>
          </a:p>
          <a:p>
            <a:pPr marL="285750" indent="-285750"/>
            <a:endParaRPr lang="cs-CZ" dirty="0" smtClean="0"/>
          </a:p>
          <a:p>
            <a:pPr marL="285750" indent="-285750"/>
            <a:endParaRPr lang="cs-CZ" dirty="0"/>
          </a:p>
        </p:txBody>
      </p:sp>
      <p:sp>
        <p:nvSpPr>
          <p:cNvPr id="189" name="Google Shape;189;p8"/>
          <p:cNvSpPr txBox="1">
            <a:spLocks noGrp="1"/>
          </p:cNvSpPr>
          <p:nvPr>
            <p:ph type="sldNum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6</a:t>
            </a:fld>
            <a:endParaRPr/>
          </a:p>
        </p:txBody>
      </p:sp>
      <p:sp>
        <p:nvSpPr>
          <p:cNvPr id="8" name="Google Shape;143;p4">
            <a:extLst>
              <a:ext uri="{FF2B5EF4-FFF2-40B4-BE49-F238E27FC236}">
                <a16:creationId xmlns:a16="http://schemas.microsoft.com/office/drawing/2014/main" id="{E58292BD-4766-475B-B1C0-35A3460FC9F0}"/>
              </a:ext>
            </a:extLst>
          </p:cNvPr>
          <p:cNvSpPr txBox="1"/>
          <p:nvPr/>
        </p:nvSpPr>
        <p:spPr>
          <a:xfrm>
            <a:off x="7507552" y="5785859"/>
            <a:ext cx="3577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Příprava obrázku k animaci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343C1A-09C0-6CC3-6021-E6E69EDA9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00439"/>
              </p:ext>
            </p:extLst>
          </p:nvPr>
        </p:nvGraphicFramePr>
        <p:xfrm>
          <a:off x="512060" y="3863869"/>
          <a:ext cx="3135706" cy="2208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718">
                  <a:extLst>
                    <a:ext uri="{9D8B030D-6E8A-4147-A177-3AD203B41FA5}">
                      <a16:colId xmlns:a16="http://schemas.microsoft.com/office/drawing/2014/main" val="1181890222"/>
                    </a:ext>
                  </a:extLst>
                </a:gridCol>
                <a:gridCol w="1077988">
                  <a:extLst>
                    <a:ext uri="{9D8B030D-6E8A-4147-A177-3AD203B41FA5}">
                      <a16:colId xmlns:a16="http://schemas.microsoft.com/office/drawing/2014/main" val="531917167"/>
                    </a:ext>
                  </a:extLst>
                </a:gridCol>
              </a:tblGrid>
              <a:tr h="420637">
                <a:tc>
                  <a:txBody>
                    <a:bodyPr/>
                    <a:lstStyle/>
                    <a:p>
                      <a:pPr algn="ctr"/>
                      <a:r>
                        <a:rPr lang="cs-CZ" sz="1200" dirty="0" smtClean="0"/>
                        <a:t>Vytvořené</a:t>
                      </a:r>
                      <a:r>
                        <a:rPr lang="cs-CZ" sz="1200" baseline="0" dirty="0" smtClean="0"/>
                        <a:t> animace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 smtClean="0"/>
                        <a:t>Potřebný</a:t>
                      </a:r>
                      <a:r>
                        <a:rPr lang="cs-CZ" sz="1200" baseline="0" dirty="0" smtClean="0"/>
                        <a:t> počet obrázků</a:t>
                      </a:r>
                      <a:endParaRPr lang="cs-CZ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3729862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sz="1200" dirty="0" smtClean="0"/>
                        <a:t>Normální</a:t>
                      </a:r>
                      <a:r>
                        <a:rPr lang="cs-CZ" sz="1200" baseline="0" dirty="0" smtClean="0"/>
                        <a:t> krtek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 smtClean="0"/>
                        <a:t>27</a:t>
                      </a:r>
                      <a:endParaRPr lang="cs-CZ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0324254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sz="1200" dirty="0" smtClean="0"/>
                        <a:t>Zimní krtek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 smtClean="0"/>
                        <a:t>27</a:t>
                      </a:r>
                      <a:endParaRPr lang="cs-CZ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4668464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sz="1200" dirty="0" smtClean="0"/>
                        <a:t>Vodní krtek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 smtClean="0"/>
                        <a:t>27</a:t>
                      </a:r>
                      <a:endParaRPr lang="cs-CZ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1552268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sz="1200" dirty="0" smtClean="0"/>
                        <a:t>Kladivo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 smtClean="0"/>
                        <a:t>13</a:t>
                      </a:r>
                      <a:endParaRPr lang="cs-CZ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849770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r>
                        <a:rPr lang="cs-CZ" sz="1200" dirty="0"/>
                        <a:t>Celkem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 smtClean="0"/>
                        <a:t>94</a:t>
                      </a:r>
                      <a:endParaRPr lang="cs-CZ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709049"/>
                  </a:ext>
                </a:extLst>
              </a:tr>
            </a:tbl>
          </a:graphicData>
        </a:graphic>
      </p:graphicFrame>
      <p:sp>
        <p:nvSpPr>
          <p:cNvPr id="10" name="Google Shape;143;p4">
            <a:extLst>
              <a:ext uri="{FF2B5EF4-FFF2-40B4-BE49-F238E27FC236}">
                <a16:creationId xmlns:a16="http://schemas.microsoft.com/office/drawing/2014/main" id="{7466F1C6-6376-09B2-2BBE-775FEE20E209}"/>
              </a:ext>
            </a:extLst>
          </p:cNvPr>
          <p:cNvSpPr txBox="1"/>
          <p:nvPr/>
        </p:nvSpPr>
        <p:spPr>
          <a:xfrm>
            <a:off x="723052" y="6203257"/>
            <a:ext cx="377713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Přehled </a:t>
            </a:r>
            <a:r>
              <a:rPr lang="cs-CZ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vytvořených použitých obrázku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604" y="4074055"/>
            <a:ext cx="6923276" cy="284463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96" y="4870091"/>
            <a:ext cx="7263492" cy="5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499"/>
              </a:buClr>
              <a:buSzPts val="4400"/>
              <a:buFont typeface="Calibri"/>
              <a:buNone/>
            </a:pPr>
            <a:r>
              <a:rPr lang="cs-CZ" sz="4400" dirty="0" smtClean="0">
                <a:solidFill>
                  <a:srgbClr val="00A499"/>
                </a:solidFill>
              </a:rPr>
              <a:t>Softwarové řešení PC hry</a:t>
            </a:r>
            <a:endParaRPr sz="4400" dirty="0"/>
          </a:p>
        </p:txBody>
      </p:sp>
      <p:sp>
        <p:nvSpPr>
          <p:cNvPr id="186" name="Google Shape;186;p8"/>
          <p:cNvSpPr txBox="1">
            <a:spLocks noGrp="1"/>
          </p:cNvSpPr>
          <p:nvPr>
            <p:ph type="body" idx="1"/>
          </p:nvPr>
        </p:nvSpPr>
        <p:spPr>
          <a:xfrm>
            <a:off x="201294" y="2273903"/>
            <a:ext cx="5200667" cy="397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dirty="0"/>
              <a:t>Hra byla vyvinuta ve skriptovacím jazyce </a:t>
            </a:r>
            <a:r>
              <a:rPr lang="cs-CZ" dirty="0" err="1" smtClean="0"/>
              <a:t>JavaScript</a:t>
            </a:r>
            <a:endParaRPr lang="cs-CZ" dirty="0" smtClean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dirty="0" smtClean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cs-CZ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cs-CZ" dirty="0"/>
          </a:p>
        </p:txBody>
      </p:sp>
      <p:sp>
        <p:nvSpPr>
          <p:cNvPr id="189" name="Google Shape;189;p8"/>
          <p:cNvSpPr txBox="1">
            <a:spLocks noGrp="1"/>
          </p:cNvSpPr>
          <p:nvPr>
            <p:ph type="sldNum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57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200196" y="1054247"/>
            <a:ext cx="11798620" cy="102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499"/>
              </a:buClr>
              <a:buSzPts val="4400"/>
              <a:buFont typeface="Calibri"/>
              <a:buNone/>
            </a:pPr>
            <a:r>
              <a:rPr lang="cs-CZ" sz="4400" dirty="0" smtClean="0">
                <a:solidFill>
                  <a:srgbClr val="00A499"/>
                </a:solidFill>
              </a:rPr>
              <a:t>Zhodnocení dosažených výstupů</a:t>
            </a:r>
            <a:endParaRPr lang="cs-CZ" sz="4400" dirty="0"/>
          </a:p>
        </p:txBody>
      </p:sp>
      <p:sp>
        <p:nvSpPr>
          <p:cNvPr id="186" name="Google Shape;186;p8"/>
          <p:cNvSpPr txBox="1">
            <a:spLocks noGrp="1"/>
          </p:cNvSpPr>
          <p:nvPr>
            <p:ph type="body" idx="1"/>
          </p:nvPr>
        </p:nvSpPr>
        <p:spPr>
          <a:xfrm>
            <a:off x="201294" y="2231570"/>
            <a:ext cx="5702619" cy="397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cs-CZ" dirty="0" smtClean="0"/>
              <a:t>Hru je možno plně ovládat pomocí zařízení </a:t>
            </a:r>
            <a:r>
              <a:rPr lang="cs-CZ" dirty="0" err="1" smtClean="0"/>
              <a:t>Tobii</a:t>
            </a:r>
            <a:r>
              <a:rPr lang="cs-CZ" dirty="0" smtClean="0"/>
              <a:t> </a:t>
            </a:r>
            <a:r>
              <a:rPr lang="cs-CZ" dirty="0" err="1" smtClean="0"/>
              <a:t>dynavox</a:t>
            </a:r>
            <a:endParaRPr lang="cs-CZ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cs-CZ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cs-CZ" dirty="0" err="1" smtClean="0"/>
              <a:t>Eye</a:t>
            </a:r>
            <a:r>
              <a:rPr lang="cs-CZ" dirty="0" smtClean="0"/>
              <a:t> </a:t>
            </a:r>
            <a:r>
              <a:rPr lang="cs-CZ" dirty="0" err="1" smtClean="0"/>
              <a:t>tracking</a:t>
            </a:r>
            <a:r>
              <a:rPr lang="cs-CZ" dirty="0" smtClean="0"/>
              <a:t> ovládání dokáže substituovat myš i v dalších aplikacích.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cs-CZ" dirty="0" smtClean="0"/>
          </a:p>
          <a:p>
            <a:pPr marL="285750" lvl="0" indent="-285750">
              <a:spcBef>
                <a:spcPts val="0"/>
              </a:spcBef>
            </a:pPr>
            <a:r>
              <a:rPr lang="cs-CZ" dirty="0"/>
              <a:t>I přes prvotní kalibraci </a:t>
            </a:r>
            <a:r>
              <a:rPr lang="cs-CZ" dirty="0" smtClean="0"/>
              <a:t>je přesnost ve srovnání se standartní myší nižší a některé úkony vyžadují více času na provedení.</a:t>
            </a:r>
            <a:endParaRPr lang="cs-CZ" dirty="0" smtClean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cs-CZ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cs-CZ" dirty="0" smtClean="0"/>
              <a:t>Navrhovaná zlepšení: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cs-CZ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cs-CZ" dirty="0"/>
          </a:p>
          <a:p>
            <a:pPr marL="0" indent="0">
              <a:spcBef>
                <a:spcPts val="0"/>
              </a:spcBef>
              <a:buNone/>
            </a:pPr>
            <a:endParaRPr lang="cs-CZ" dirty="0"/>
          </a:p>
          <a:p>
            <a:pPr marL="285750" indent="-285750">
              <a:spcBef>
                <a:spcPts val="0"/>
              </a:spcBef>
            </a:pPr>
            <a:endParaRPr lang="cs-CZ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cs-CZ" dirty="0"/>
          </a:p>
        </p:txBody>
      </p:sp>
      <p:sp>
        <p:nvSpPr>
          <p:cNvPr id="189" name="Google Shape;189;p8"/>
          <p:cNvSpPr txBox="1">
            <a:spLocks noGrp="1"/>
          </p:cNvSpPr>
          <p:nvPr>
            <p:ph type="sldNum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5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346</Words>
  <Application>Microsoft Office PowerPoint</Application>
  <PresentationFormat>Širokouhlá</PresentationFormat>
  <Paragraphs>94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Custom Design</vt:lpstr>
      <vt:lpstr>Motiv Office</vt:lpstr>
      <vt:lpstr>Prezentácia programu PowerPoint</vt:lpstr>
      <vt:lpstr>Eye tracking Whac-a-Mole</vt:lpstr>
      <vt:lpstr>Obsah</vt:lpstr>
      <vt:lpstr>Přístroj pro eye tracking Tobii dynavox</vt:lpstr>
      <vt:lpstr>Počítačová hra s využitím eye tracking</vt:lpstr>
      <vt:lpstr>Návrh herního plátna</vt:lpstr>
      <vt:lpstr>Příprava podkladů pro tvorbu animací</vt:lpstr>
      <vt:lpstr>Softwarové řešení PC hry</vt:lpstr>
      <vt:lpstr>Zhodnocení dosažených výstupů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Uživatel systému Windows</dc:creator>
  <cp:lastModifiedBy>Dell XPS</cp:lastModifiedBy>
  <cp:revision>78</cp:revision>
  <dcterms:created xsi:type="dcterms:W3CDTF">2019-02-18T07:15:24Z</dcterms:created>
  <dcterms:modified xsi:type="dcterms:W3CDTF">2022-10-28T07:58:50Z</dcterms:modified>
</cp:coreProperties>
</file>