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777" r:id="rId4"/>
    <p:sldMasterId id="2147484789" r:id="rId5"/>
    <p:sldMasterId id="2147484842" r:id="rId6"/>
  </p:sldMasterIdLst>
  <p:notesMasterIdLst>
    <p:notesMasterId r:id="rId57"/>
  </p:notesMasterIdLst>
  <p:sldIdLst>
    <p:sldId id="1236" r:id="rId7"/>
    <p:sldId id="1278" r:id="rId8"/>
    <p:sldId id="1237" r:id="rId9"/>
    <p:sldId id="1239" r:id="rId10"/>
    <p:sldId id="1240" r:id="rId11"/>
    <p:sldId id="1241" r:id="rId12"/>
    <p:sldId id="1242" r:id="rId13"/>
    <p:sldId id="1243" r:id="rId14"/>
    <p:sldId id="1244" r:id="rId15"/>
    <p:sldId id="1245" r:id="rId16"/>
    <p:sldId id="1246" r:id="rId17"/>
    <p:sldId id="1247" r:id="rId18"/>
    <p:sldId id="1248" r:id="rId19"/>
    <p:sldId id="1249" r:id="rId20"/>
    <p:sldId id="1250" r:id="rId21"/>
    <p:sldId id="1251" r:id="rId22"/>
    <p:sldId id="1252" r:id="rId23"/>
    <p:sldId id="1253" r:id="rId24"/>
    <p:sldId id="1254" r:id="rId25"/>
    <p:sldId id="1255" r:id="rId26"/>
    <p:sldId id="1256" r:id="rId27"/>
    <p:sldId id="1257" r:id="rId28"/>
    <p:sldId id="1258" r:id="rId29"/>
    <p:sldId id="1259" r:id="rId30"/>
    <p:sldId id="1260" r:id="rId31"/>
    <p:sldId id="1261" r:id="rId32"/>
    <p:sldId id="1262" r:id="rId33"/>
    <p:sldId id="1263" r:id="rId34"/>
    <p:sldId id="1264" r:id="rId35"/>
    <p:sldId id="1265" r:id="rId36"/>
    <p:sldId id="1266" r:id="rId37"/>
    <p:sldId id="1267" r:id="rId38"/>
    <p:sldId id="1268" r:id="rId39"/>
    <p:sldId id="1269" r:id="rId40"/>
    <p:sldId id="1270" r:id="rId41"/>
    <p:sldId id="1271" r:id="rId42"/>
    <p:sldId id="1272" r:id="rId43"/>
    <p:sldId id="1273" r:id="rId44"/>
    <p:sldId id="1274" r:id="rId45"/>
    <p:sldId id="1275" r:id="rId46"/>
    <p:sldId id="1276" r:id="rId47"/>
    <p:sldId id="1277" r:id="rId48"/>
    <p:sldId id="1279" r:id="rId49"/>
    <p:sldId id="1280" r:id="rId50"/>
    <p:sldId id="1281" r:id="rId51"/>
    <p:sldId id="1282" r:id="rId52"/>
    <p:sldId id="1283" r:id="rId53"/>
    <p:sldId id="1284" r:id="rId54"/>
    <p:sldId id="1285" r:id="rId55"/>
    <p:sldId id="1206" r:id="rId5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6"/>
            <p14:sldId id="1278"/>
            <p14:sldId id="1237"/>
            <p14:sldId id="1239"/>
            <p14:sldId id="1240"/>
            <p14:sldId id="1241"/>
            <p14:sldId id="1242"/>
            <p14:sldId id="1243"/>
            <p14:sldId id="1244"/>
            <p14:sldId id="1245"/>
            <p14:sldId id="1246"/>
            <p14:sldId id="1247"/>
            <p14:sldId id="1248"/>
            <p14:sldId id="1249"/>
            <p14:sldId id="1250"/>
            <p14:sldId id="1251"/>
            <p14:sldId id="1252"/>
            <p14:sldId id="1253"/>
            <p14:sldId id="1254"/>
            <p14:sldId id="1255"/>
            <p14:sldId id="1256"/>
            <p14:sldId id="1257"/>
            <p14:sldId id="1258"/>
            <p14:sldId id="1259"/>
            <p14:sldId id="1260"/>
            <p14:sldId id="1261"/>
            <p14:sldId id="1262"/>
            <p14:sldId id="1263"/>
            <p14:sldId id="1264"/>
            <p14:sldId id="1265"/>
            <p14:sldId id="1266"/>
            <p14:sldId id="1267"/>
            <p14:sldId id="1268"/>
            <p14:sldId id="1269"/>
            <p14:sldId id="1270"/>
            <p14:sldId id="1271"/>
            <p14:sldId id="1272"/>
            <p14:sldId id="1273"/>
            <p14:sldId id="1274"/>
            <p14:sldId id="1275"/>
            <p14:sldId id="1276"/>
            <p14:sldId id="1277"/>
            <p14:sldId id="1279"/>
            <p14:sldId id="1280"/>
            <p14:sldId id="1281"/>
            <p14:sldId id="1282"/>
            <p14:sldId id="1283"/>
            <p14:sldId id="1284"/>
            <p14:sldId id="1285"/>
            <p14:sldId id="1206"/>
          </p14:sldIdLst>
        </p14:section>
      </p14:sectionLst>
    </p:ext>
    <p:ext uri="{EFAFB233-063F-42B5-8137-9DF3F51BA10A}">
      <p15:sldGuideLst xmlns:p15="http://schemas.microsoft.com/office/powerpoint/2012/main" xmlns="">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xmlns=""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906" y="-797"/>
      </p:cViewPr>
      <p:guideLst>
        <p:guide orient="horz" pos="1979"/>
        <p:guide orient="horz" pos="1729"/>
        <p:guide orient="horz" pos="1298"/>
        <p:guide pos="688"/>
        <p:guide pos="724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microsoft.com/office/2015/10/relationships/revisionInfo" Target="revisionInfo.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notesMaster" Target="notesMasters/notes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01/11/2020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xmlns=""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xmlns=""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C0E98AF-C5CD-4FAB-A01E-D24E37D15F8E}"/>
              </a:ext>
            </a:extLst>
          </p:cNvPr>
          <p:cNvSpPr>
            <a:spLocks noGrp="1"/>
          </p:cNvSpPr>
          <p:nvPr>
            <p:ph type="title"/>
          </p:nvPr>
        </p:nvSpPr>
        <p:spPr/>
        <p:txBody>
          <a:bodyPr/>
          <a:lstStyle/>
          <a:p>
            <a:r>
              <a:rPr lang="en-US" b="1" dirty="0" smtClean="0">
                <a:latin typeface="+mn-lt"/>
              </a:rPr>
              <a:t>Regular </a:t>
            </a:r>
            <a:r>
              <a:rPr lang="en-US" b="1" dirty="0">
                <a:latin typeface="+mn-lt"/>
              </a:rPr>
              <a:t>expressions</a:t>
            </a:r>
            <a:endParaRPr lang="uk-UA" b="1" dirty="0">
              <a:latin typeface="+mn-lt"/>
            </a:endParaRPr>
          </a:p>
        </p:txBody>
      </p:sp>
      <p:sp>
        <p:nvSpPr>
          <p:cNvPr id="2" name="TextBox 1"/>
          <p:cNvSpPr txBox="1"/>
          <p:nvPr/>
        </p:nvSpPr>
        <p:spPr>
          <a:xfrm>
            <a:off x="396240" y="5913120"/>
            <a:ext cx="4587240" cy="365760"/>
          </a:xfrm>
          <a:prstGeom prst="rect">
            <a:avLst/>
          </a:prstGeom>
          <a:noFill/>
        </p:spPr>
        <p:txBody>
          <a:bodyPr wrap="square" rtlCol="0">
            <a:spAutoFit/>
          </a:bodyPr>
          <a:lstStyle/>
          <a:p>
            <a:r>
              <a:rPr lang="en-US" dirty="0" smtClean="0"/>
              <a:t>By </a:t>
            </a:r>
            <a:r>
              <a:rPr lang="en-US" dirty="0" err="1" smtClean="0"/>
              <a:t>Nataliia</a:t>
            </a:r>
            <a:r>
              <a:rPr lang="en-US" dirty="0" smtClean="0"/>
              <a:t> </a:t>
            </a:r>
            <a:r>
              <a:rPr lang="en-US" dirty="0" err="1" smtClean="0"/>
              <a:t>Skrebets</a:t>
            </a:r>
            <a:endParaRPr lang="ru-RU" dirty="0"/>
          </a:p>
        </p:txBody>
      </p:sp>
    </p:spTree>
    <p:extLst>
      <p:ext uri="{BB962C8B-B14F-4D97-AF65-F5344CB8AC3E}">
        <p14:creationId xmlns:p14="http://schemas.microsoft.com/office/powerpoint/2010/main" val="1483906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
            <a:ext cx="12263316" cy="554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677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440" y="594360"/>
            <a:ext cx="10972800" cy="2954655"/>
          </a:xfrm>
          <a:prstGeom prst="rect">
            <a:avLst/>
          </a:prstGeom>
          <a:noFill/>
        </p:spPr>
        <p:txBody>
          <a:bodyPr wrap="square" rtlCol="0">
            <a:spAutoFit/>
          </a:bodyPr>
          <a:lstStyle/>
          <a:p>
            <a:r>
              <a:rPr lang="en-US" sz="2400" b="1" dirty="0"/>
              <a:t>Unicode: flag "u" and class \p{...}</a:t>
            </a:r>
          </a:p>
          <a:p>
            <a:r>
              <a:rPr lang="en-US" sz="2400" dirty="0"/>
              <a:t>JavaScript uses Unicode encoding for strings. Most characters are encoded with 2 bytes, but that allows to represent at most 65536 characters.</a:t>
            </a:r>
          </a:p>
          <a:p>
            <a:r>
              <a:rPr lang="en-US" sz="2400" dirty="0"/>
              <a:t>That range is not big enough to encode all possible characters, that’s why some rare characters are encoded with 4 bytes, for instance like 𝒳 (mathematical X) or 😄 (a smile), some hieroglyphs and so on.</a:t>
            </a:r>
          </a:p>
          <a:p>
            <a:r>
              <a:rPr lang="en-US" sz="2400" dirty="0"/>
              <a:t>Here are the </a:t>
            </a:r>
            <a:r>
              <a:rPr lang="en-US" sz="2400" dirty="0" err="1"/>
              <a:t>unicode</a:t>
            </a:r>
            <a:r>
              <a:rPr lang="en-US" sz="2400" dirty="0"/>
              <a:t> values of some characters:</a:t>
            </a:r>
          </a:p>
          <a:p>
            <a:endParaRPr lang="ru-R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07" y="3366136"/>
            <a:ext cx="11043991" cy="260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2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 y="426720"/>
            <a:ext cx="11353800" cy="4062651"/>
          </a:xfrm>
          <a:prstGeom prst="rect">
            <a:avLst/>
          </a:prstGeom>
          <a:noFill/>
        </p:spPr>
        <p:txBody>
          <a:bodyPr wrap="square" rtlCol="0">
            <a:spAutoFit/>
          </a:bodyPr>
          <a:lstStyle/>
          <a:p>
            <a:r>
              <a:rPr lang="en-US" sz="2400" b="1" dirty="0"/>
              <a:t>Unicode properties \p{…}</a:t>
            </a:r>
          </a:p>
          <a:p>
            <a:r>
              <a:rPr lang="en-US" sz="2400" dirty="0"/>
              <a:t>Every character in Unicode has a lot of properties. They describe what “category” the character belongs to, contain miscellaneous information about it.</a:t>
            </a:r>
          </a:p>
          <a:p>
            <a:r>
              <a:rPr lang="en-US" sz="2400" dirty="0"/>
              <a:t>For instance, if a character has Letter property, it means that the character belongs to an alphabet (of any language). And Number property means that it’s a digit: maybe Arabic or Chinese, and so on.</a:t>
            </a:r>
          </a:p>
          <a:p>
            <a:r>
              <a:rPr lang="en-US" sz="2400" dirty="0"/>
              <a:t>We can search for characters with a property, written as \p{…}. To use \p{…}, a regular expression must have flag u</a:t>
            </a:r>
            <a:r>
              <a:rPr lang="en-US" sz="2400" dirty="0" smtClean="0"/>
              <a:t>.</a:t>
            </a:r>
          </a:p>
          <a:p>
            <a:r>
              <a:rPr lang="en-US" sz="2400" dirty="0"/>
              <a:t>, \p{Letter} denotes a letter in any of language. We can also use \p{L}, as L is an alias of Letter.</a:t>
            </a:r>
          </a:p>
          <a:p>
            <a:endParaRPr lang="ru-R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 y="4334828"/>
            <a:ext cx="10768618" cy="1684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075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4" y="275273"/>
            <a:ext cx="3310565" cy="2512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574" y="275273"/>
            <a:ext cx="4773571" cy="2523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8830" y="131447"/>
            <a:ext cx="3207972" cy="3575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465" y="3011804"/>
            <a:ext cx="3971662" cy="1901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5260" y="2787968"/>
            <a:ext cx="3406140" cy="26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411" y="4912993"/>
            <a:ext cx="372377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58112" y="3875469"/>
            <a:ext cx="3290887" cy="263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555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160" y="716280"/>
            <a:ext cx="10652760" cy="2215991"/>
          </a:xfrm>
          <a:prstGeom prst="rect">
            <a:avLst/>
          </a:prstGeom>
          <a:noFill/>
        </p:spPr>
        <p:txBody>
          <a:bodyPr wrap="square" rtlCol="0">
            <a:spAutoFit/>
          </a:bodyPr>
          <a:lstStyle/>
          <a:p>
            <a:r>
              <a:rPr lang="en-US" sz="2400" dirty="0"/>
              <a:t>There are also other derived categories, like:</a:t>
            </a:r>
          </a:p>
          <a:p>
            <a:r>
              <a:rPr lang="en-US" sz="2400" dirty="0"/>
              <a:t>Alphabetic (Alpha), includes Letters L, plus letter numbers </a:t>
            </a:r>
            <a:r>
              <a:rPr lang="en-US" sz="2400" dirty="0" err="1"/>
              <a:t>Nl</a:t>
            </a:r>
            <a:r>
              <a:rPr lang="en-US" sz="2400" dirty="0"/>
              <a:t> (e.g. Ⅻ – a character for the roman number 12), plus some other symbols </a:t>
            </a:r>
            <a:r>
              <a:rPr lang="en-US" sz="2400" dirty="0" err="1"/>
              <a:t>Other_Alphabetic</a:t>
            </a:r>
            <a:r>
              <a:rPr lang="en-US" sz="2400" dirty="0"/>
              <a:t> (</a:t>
            </a:r>
            <a:r>
              <a:rPr lang="en-US" sz="2400" dirty="0" err="1"/>
              <a:t>OAlpha</a:t>
            </a:r>
            <a:r>
              <a:rPr lang="en-US" sz="2400" dirty="0"/>
              <a:t>).</a:t>
            </a:r>
          </a:p>
          <a:p>
            <a:r>
              <a:rPr lang="en-US" sz="2400" dirty="0" err="1"/>
              <a:t>Hex_Digit</a:t>
            </a:r>
            <a:r>
              <a:rPr lang="en-US" sz="2400" dirty="0"/>
              <a:t> includes hexadecimal digits: 0-9, a-f.</a:t>
            </a:r>
          </a:p>
          <a:p>
            <a:endParaRPr lang="ru-RU"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 y="3312793"/>
            <a:ext cx="11132970" cy="241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8811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520" y="670560"/>
            <a:ext cx="11338560" cy="2215991"/>
          </a:xfrm>
          <a:prstGeom prst="rect">
            <a:avLst/>
          </a:prstGeom>
          <a:noFill/>
        </p:spPr>
        <p:txBody>
          <a:bodyPr wrap="square" rtlCol="0">
            <a:spAutoFit/>
          </a:bodyPr>
          <a:lstStyle/>
          <a:p>
            <a:r>
              <a:rPr lang="en-US" sz="2400" b="1" dirty="0"/>
              <a:t>Anchors: string start ^ and end $</a:t>
            </a:r>
          </a:p>
          <a:p>
            <a:r>
              <a:rPr lang="en-US" sz="2400" dirty="0"/>
              <a:t>The caret ^ and dollar $ characters have special meaning in a </a:t>
            </a:r>
            <a:r>
              <a:rPr lang="en-US" sz="2400" dirty="0" err="1"/>
              <a:t>regexp</a:t>
            </a:r>
            <a:r>
              <a:rPr lang="en-US" sz="2400" dirty="0"/>
              <a:t>. They are called “anchors”.</a:t>
            </a:r>
          </a:p>
          <a:p>
            <a:r>
              <a:rPr lang="en-US" sz="2400" dirty="0"/>
              <a:t>The caret ^ matches at the beginning of the text, and the dollar $ – at the end.</a:t>
            </a:r>
          </a:p>
          <a:p>
            <a:r>
              <a:rPr lang="en-US" sz="2400" dirty="0"/>
              <a:t>For instance, let’s test if the text starts with Mary:</a:t>
            </a:r>
          </a:p>
          <a:p>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19" y="2766060"/>
            <a:ext cx="7080539"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50519" y="4312920"/>
            <a:ext cx="10088880" cy="738664"/>
          </a:xfrm>
          <a:prstGeom prst="rect">
            <a:avLst/>
          </a:prstGeom>
          <a:noFill/>
        </p:spPr>
        <p:txBody>
          <a:bodyPr wrap="square" rtlCol="0">
            <a:spAutoFit/>
          </a:bodyPr>
          <a:lstStyle/>
          <a:p>
            <a:r>
              <a:rPr lang="en-US" sz="2400" dirty="0"/>
              <a:t>Similar to this, we can test if the string ends with snow using snow$</a:t>
            </a:r>
            <a:r>
              <a:rPr lang="en-US" dirty="0"/>
              <a:t>:</a:t>
            </a:r>
          </a:p>
          <a:p>
            <a:endParaRPr lang="ru-RU"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19" y="4975860"/>
            <a:ext cx="8040103"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59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320" y="594360"/>
            <a:ext cx="10683240" cy="5909310"/>
          </a:xfrm>
          <a:prstGeom prst="rect">
            <a:avLst/>
          </a:prstGeom>
          <a:noFill/>
        </p:spPr>
        <p:txBody>
          <a:bodyPr wrap="square" rtlCol="0">
            <a:spAutoFit/>
          </a:bodyPr>
          <a:lstStyle/>
          <a:p>
            <a:r>
              <a:rPr lang="en-US" sz="2400" b="1" dirty="0"/>
              <a:t>Word boundary: \</a:t>
            </a:r>
            <a:r>
              <a:rPr lang="en-US" sz="2400" b="1" dirty="0" smtClean="0"/>
              <a:t>b</a:t>
            </a:r>
          </a:p>
          <a:p>
            <a:endParaRPr lang="en-US" sz="2400" b="1" dirty="0"/>
          </a:p>
          <a:p>
            <a:r>
              <a:rPr lang="en-US" sz="2400" dirty="0"/>
              <a:t>A word boundary \b is a test, just like ^ and $.</a:t>
            </a:r>
          </a:p>
          <a:p>
            <a:r>
              <a:rPr lang="en-US" sz="2400" dirty="0"/>
              <a:t>When the </a:t>
            </a:r>
            <a:r>
              <a:rPr lang="en-US" sz="2400" dirty="0" err="1"/>
              <a:t>regexp</a:t>
            </a:r>
            <a:r>
              <a:rPr lang="en-US" sz="2400" dirty="0"/>
              <a:t> engine (program module that implements searching for </a:t>
            </a:r>
            <a:r>
              <a:rPr lang="en-US" sz="2400" dirty="0" err="1"/>
              <a:t>regexps</a:t>
            </a:r>
            <a:r>
              <a:rPr lang="en-US" sz="2400" dirty="0"/>
              <a:t>) comes across \b, it checks that the position in the string is a word boundary</a:t>
            </a:r>
            <a:r>
              <a:rPr lang="en-US" sz="2400" dirty="0" smtClean="0"/>
              <a:t>.</a:t>
            </a:r>
          </a:p>
          <a:p>
            <a:endParaRPr lang="en-US" sz="2400" dirty="0"/>
          </a:p>
          <a:p>
            <a:r>
              <a:rPr lang="en-US" sz="2400" dirty="0"/>
              <a:t>There are three different positions that qualify as word boundaries</a:t>
            </a:r>
            <a:r>
              <a:rPr lang="en-US" sz="2400" dirty="0" smtClean="0"/>
              <a:t>:</a:t>
            </a:r>
          </a:p>
          <a:p>
            <a:endParaRPr lang="en-US" sz="2400" dirty="0"/>
          </a:p>
          <a:p>
            <a:pPr marL="342900" indent="-342900">
              <a:buFont typeface="Arial" pitchFamily="34" charset="0"/>
              <a:buChar char="•"/>
            </a:pPr>
            <a:r>
              <a:rPr lang="en-US" sz="2400" dirty="0" smtClean="0"/>
              <a:t>	At </a:t>
            </a:r>
            <a:r>
              <a:rPr lang="en-US" sz="2400" dirty="0"/>
              <a:t>string start, if the first string character is a word character \w</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	Between </a:t>
            </a:r>
            <a:r>
              <a:rPr lang="en-US" sz="2400" dirty="0"/>
              <a:t>two characters in the string, where one is a word </a:t>
            </a:r>
            <a:r>
              <a:rPr lang="en-US" sz="2400" dirty="0" smtClean="0"/>
              <a:t>	character</a:t>
            </a:r>
            <a:r>
              <a:rPr lang="en-US" sz="2400" dirty="0"/>
              <a:t> \w and the other is not</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	At </a:t>
            </a:r>
            <a:r>
              <a:rPr lang="en-US" sz="2400" dirty="0"/>
              <a:t>string end, if the last string character is a word character \w</a:t>
            </a:r>
            <a:r>
              <a:rPr lang="en-US" sz="2400" dirty="0">
                <a:solidFill>
                  <a:schemeClr val="bg1"/>
                </a:solidFill>
              </a:rPr>
              <a:t>.</a:t>
            </a:r>
          </a:p>
          <a:p>
            <a:endParaRPr lang="ru-RU" dirty="0">
              <a:solidFill>
                <a:schemeClr val="bg1"/>
              </a:solidFill>
            </a:endParaRPr>
          </a:p>
        </p:txBody>
      </p:sp>
    </p:spTree>
    <p:extLst>
      <p:ext uri="{BB962C8B-B14F-4D97-AF65-F5344CB8AC3E}">
        <p14:creationId xmlns:p14="http://schemas.microsoft.com/office/powerpoint/2010/main" val="4151631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6280" y="701040"/>
            <a:ext cx="11003280" cy="1846659"/>
          </a:xfrm>
          <a:prstGeom prst="rect">
            <a:avLst/>
          </a:prstGeom>
          <a:noFill/>
        </p:spPr>
        <p:txBody>
          <a:bodyPr wrap="square" rtlCol="0">
            <a:spAutoFit/>
          </a:bodyPr>
          <a:lstStyle/>
          <a:p>
            <a:r>
              <a:rPr lang="en-US" sz="2400" b="1" dirty="0"/>
              <a:t>Escaping</a:t>
            </a:r>
          </a:p>
          <a:p>
            <a:r>
              <a:rPr lang="en-US" sz="2400" dirty="0"/>
              <a:t>Let’s say we want to find literally a dot. Not “any character”, but just a dot.</a:t>
            </a:r>
          </a:p>
          <a:p>
            <a:r>
              <a:rPr lang="en-US" sz="2400" dirty="0"/>
              <a:t>To use a special character as a regular one, prepend it with a backslash: \..</a:t>
            </a:r>
          </a:p>
          <a:p>
            <a:r>
              <a:rPr lang="en-US" sz="2400" dirty="0"/>
              <a:t>That’s also called “escaping a character”.</a:t>
            </a:r>
          </a:p>
          <a:p>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 y="2301240"/>
            <a:ext cx="10816590" cy="103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3875" y="3581400"/>
            <a:ext cx="10561320" cy="1477328"/>
          </a:xfrm>
          <a:prstGeom prst="rect">
            <a:avLst/>
          </a:prstGeom>
          <a:noFill/>
        </p:spPr>
        <p:txBody>
          <a:bodyPr wrap="square" rtlCol="0">
            <a:spAutoFit/>
          </a:bodyPr>
          <a:lstStyle/>
          <a:p>
            <a:r>
              <a:rPr lang="en-US" sz="2400" b="1" dirty="0"/>
              <a:t>A slash</a:t>
            </a:r>
          </a:p>
          <a:p>
            <a:r>
              <a:rPr lang="en-US" sz="2400" dirty="0"/>
              <a:t>A slash symbol '/' is not a special character, but in JavaScript it is used to open and close the </a:t>
            </a:r>
            <a:r>
              <a:rPr lang="en-US" sz="2400" dirty="0" err="1"/>
              <a:t>regexp</a:t>
            </a:r>
            <a:r>
              <a:rPr lang="en-US" sz="2400" dirty="0"/>
              <a:t>: /...pattern.../, so we should escape it too.</a:t>
            </a:r>
          </a:p>
          <a:p>
            <a:endParaRPr lang="ru-RU"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 y="4933950"/>
            <a:ext cx="9437426" cy="1482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765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63880"/>
            <a:ext cx="11704320" cy="2215991"/>
          </a:xfrm>
          <a:prstGeom prst="rect">
            <a:avLst/>
          </a:prstGeom>
          <a:noFill/>
        </p:spPr>
        <p:txBody>
          <a:bodyPr wrap="square" rtlCol="0">
            <a:spAutoFit/>
          </a:bodyPr>
          <a:lstStyle/>
          <a:p>
            <a:r>
              <a:rPr lang="en-US" sz="2400" b="1" dirty="0"/>
              <a:t>Sets</a:t>
            </a:r>
          </a:p>
          <a:p>
            <a:r>
              <a:rPr lang="en-US" sz="2400" dirty="0"/>
              <a:t>For instance, [</a:t>
            </a:r>
            <a:r>
              <a:rPr lang="en-US" sz="2400" dirty="0" err="1"/>
              <a:t>eao</a:t>
            </a:r>
            <a:r>
              <a:rPr lang="en-US" sz="2400" dirty="0"/>
              <a:t>] means any of the 3 characters: 'a', 'e', or 'o'.</a:t>
            </a:r>
          </a:p>
          <a:p>
            <a:r>
              <a:rPr lang="en-US" sz="2400" dirty="0"/>
              <a:t>That’s called a </a:t>
            </a:r>
            <a:r>
              <a:rPr lang="en-US" sz="2400" i="1" dirty="0"/>
              <a:t>set</a:t>
            </a:r>
            <a:r>
              <a:rPr lang="en-US" sz="2400" dirty="0"/>
              <a:t>. Sets can be used in a </a:t>
            </a:r>
            <a:r>
              <a:rPr lang="en-US" sz="2400" dirty="0" err="1"/>
              <a:t>regexp</a:t>
            </a:r>
            <a:r>
              <a:rPr lang="en-US" sz="2400" dirty="0"/>
              <a:t> along with regular characters</a:t>
            </a:r>
            <a:r>
              <a:rPr lang="en-US" sz="2400" dirty="0" smtClean="0"/>
              <a:t>:</a:t>
            </a:r>
            <a:endParaRPr lang="uk-UA" sz="2400" dirty="0" smtClean="0"/>
          </a:p>
          <a:p>
            <a:endParaRPr lang="uk-UA" sz="2400" dirty="0"/>
          </a:p>
          <a:p>
            <a:endParaRPr lang="en-US" sz="2400" dirty="0"/>
          </a:p>
          <a:p>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 y="2286000"/>
            <a:ext cx="10744200" cy="143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59" y="4231005"/>
            <a:ext cx="10850881" cy="148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664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48640"/>
            <a:ext cx="10957560" cy="3139321"/>
          </a:xfrm>
          <a:prstGeom prst="rect">
            <a:avLst/>
          </a:prstGeom>
          <a:noFill/>
        </p:spPr>
        <p:txBody>
          <a:bodyPr wrap="square" rtlCol="0">
            <a:spAutoFit/>
          </a:bodyPr>
          <a:lstStyle/>
          <a:p>
            <a:r>
              <a:rPr lang="en-US" sz="2400" b="1" u="sng" dirty="0"/>
              <a:t>Ranges</a:t>
            </a:r>
            <a:endParaRPr lang="en-US" sz="2400" b="1" dirty="0"/>
          </a:p>
          <a:p>
            <a:r>
              <a:rPr lang="en-US" sz="2400" dirty="0"/>
              <a:t>Square brackets may also contain </a:t>
            </a:r>
            <a:r>
              <a:rPr lang="en-US" sz="2400" i="1" dirty="0"/>
              <a:t>character ranges</a:t>
            </a:r>
            <a:r>
              <a:rPr lang="en-US" sz="2400" dirty="0"/>
              <a:t>.</a:t>
            </a:r>
          </a:p>
          <a:p>
            <a:r>
              <a:rPr lang="en-US" sz="2400" dirty="0"/>
              <a:t>For instance, [a-z] is a character in range from a to z, and [0-5] is a digit from 0 to 5.</a:t>
            </a:r>
          </a:p>
          <a:p>
            <a:r>
              <a:rPr lang="en-US" sz="2400" dirty="0"/>
              <a:t>In the example below we’re searching for "x" followed by two digits or letters from A to F</a:t>
            </a:r>
            <a:r>
              <a:rPr lang="en-US" dirty="0" smtClean="0"/>
              <a:t>:</a:t>
            </a:r>
          </a:p>
          <a:p>
            <a:endParaRPr lang="en-US" dirty="0"/>
          </a:p>
          <a:p>
            <a:endParaRPr lang="en-US" dirty="0" smtClean="0"/>
          </a:p>
          <a:p>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2947630"/>
            <a:ext cx="10668801" cy="89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43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716280" y="944880"/>
            <a:ext cx="10683240" cy="2062103"/>
          </a:xfrm>
          <a:prstGeom prst="rect">
            <a:avLst/>
          </a:prstGeom>
        </p:spPr>
        <p:txBody>
          <a:bodyPr wrap="square">
            <a:spAutoFit/>
          </a:bodyPr>
          <a:lstStyle/>
          <a:p>
            <a:r>
              <a:rPr lang="en-US" sz="3200" dirty="0"/>
              <a:t>Regular expressions are patterns that provide a powerful way to search and replace in text.</a:t>
            </a:r>
          </a:p>
          <a:p>
            <a:r>
              <a:rPr lang="en-US" sz="3200" dirty="0"/>
              <a:t>In JavaScript, they are available via the </a:t>
            </a:r>
            <a:r>
              <a:rPr lang="en-US" sz="3200" dirty="0" err="1"/>
              <a:t>RegExp</a:t>
            </a:r>
            <a:r>
              <a:rPr lang="en-US" sz="3200" dirty="0"/>
              <a:t> object, as well as being integrated in methods of strings.</a:t>
            </a:r>
          </a:p>
        </p:txBody>
      </p:sp>
    </p:spTree>
    <p:extLst>
      <p:ext uri="{BB962C8B-B14F-4D97-AF65-F5344CB8AC3E}">
        <p14:creationId xmlns:p14="http://schemas.microsoft.com/office/powerpoint/2010/main" val="1832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240" y="624840"/>
            <a:ext cx="11445240" cy="3323987"/>
          </a:xfrm>
          <a:prstGeom prst="rect">
            <a:avLst/>
          </a:prstGeom>
          <a:noFill/>
        </p:spPr>
        <p:txBody>
          <a:bodyPr wrap="square" rtlCol="0">
            <a:spAutoFit/>
          </a:bodyPr>
          <a:lstStyle/>
          <a:p>
            <a:r>
              <a:rPr lang="en-US" sz="2400" dirty="0" smtClean="0"/>
              <a:t>Besides </a:t>
            </a:r>
            <a:r>
              <a:rPr lang="en-US" sz="2400" dirty="0"/>
              <a:t>normal ranges, there are “excluding” ranges that look like [^…].</a:t>
            </a:r>
          </a:p>
          <a:p>
            <a:r>
              <a:rPr lang="en-US" sz="2400" dirty="0"/>
              <a:t>They are denoted by a caret character ^ at the start and match any character </a:t>
            </a:r>
            <a:r>
              <a:rPr lang="en-US" sz="2400" i="1" dirty="0"/>
              <a:t>except the given ones</a:t>
            </a:r>
            <a:r>
              <a:rPr lang="en-US" sz="2400" dirty="0" smtClean="0"/>
              <a:t>.</a:t>
            </a:r>
          </a:p>
          <a:p>
            <a:endParaRPr lang="en-US" sz="2400" dirty="0"/>
          </a:p>
          <a:p>
            <a:r>
              <a:rPr lang="en-US" sz="2400" dirty="0"/>
              <a:t>For instance:</a:t>
            </a:r>
          </a:p>
          <a:p>
            <a:pPr marL="342900" indent="-342900">
              <a:buFont typeface="Arial" pitchFamily="34" charset="0"/>
              <a:buChar char="•"/>
            </a:pPr>
            <a:r>
              <a:rPr lang="en-US" sz="2400" dirty="0"/>
              <a:t>[^</a:t>
            </a:r>
            <a:r>
              <a:rPr lang="en-US" sz="2400" dirty="0" err="1"/>
              <a:t>aeyo</a:t>
            </a:r>
            <a:r>
              <a:rPr lang="en-US" sz="2400" dirty="0"/>
              <a:t>] – any character except 'a', 'e', 'y' or 'o'.</a:t>
            </a:r>
          </a:p>
          <a:p>
            <a:pPr marL="342900" indent="-342900">
              <a:buFont typeface="Arial" pitchFamily="34" charset="0"/>
              <a:buChar char="•"/>
            </a:pPr>
            <a:r>
              <a:rPr lang="en-US" sz="2400" dirty="0"/>
              <a:t>[^0-9] – any character except a digit, the same as \D.</a:t>
            </a:r>
          </a:p>
          <a:p>
            <a:pPr marL="342900" indent="-342900">
              <a:buFont typeface="Arial" pitchFamily="34" charset="0"/>
              <a:buChar char="•"/>
            </a:pPr>
            <a:r>
              <a:rPr lang="en-US" sz="2400" dirty="0"/>
              <a:t>[^\s] – any non-space character, same as \S.</a:t>
            </a:r>
          </a:p>
          <a:p>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 y="4170044"/>
            <a:ext cx="8616684" cy="950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00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4360" y="533400"/>
            <a:ext cx="11277600" cy="3877985"/>
          </a:xfrm>
          <a:prstGeom prst="rect">
            <a:avLst/>
          </a:prstGeom>
          <a:noFill/>
        </p:spPr>
        <p:txBody>
          <a:bodyPr wrap="square" rtlCol="0">
            <a:spAutoFit/>
          </a:bodyPr>
          <a:lstStyle/>
          <a:p>
            <a:r>
              <a:rPr lang="en-US" sz="2400" b="1" dirty="0"/>
              <a:t>Quantity {n}</a:t>
            </a:r>
          </a:p>
          <a:p>
            <a:r>
              <a:rPr lang="en-US" sz="2400" dirty="0"/>
              <a:t>The simplest quantifier is a number in curly braces: {n}.</a:t>
            </a:r>
          </a:p>
          <a:p>
            <a:r>
              <a:rPr lang="en-US" sz="2400" dirty="0"/>
              <a:t>A quantifier is appended to a character (or a character class, or a [...] set </a:t>
            </a:r>
            <a:r>
              <a:rPr lang="en-US" sz="2400" dirty="0" err="1"/>
              <a:t>etc</a:t>
            </a:r>
            <a:r>
              <a:rPr lang="en-US" sz="2400" dirty="0"/>
              <a:t>) and specifies how many we need.</a:t>
            </a:r>
          </a:p>
          <a:p>
            <a:endParaRPr lang="en-US" sz="2400" dirty="0" smtClean="0"/>
          </a:p>
          <a:p>
            <a:pPr marL="342900" indent="-342900">
              <a:buFont typeface="Arial" pitchFamily="34" charset="0"/>
              <a:buChar char="•"/>
            </a:pPr>
            <a:r>
              <a:rPr lang="en-US" sz="2400" dirty="0"/>
              <a:t>The exact count: {5}\d{5} denotes exactly 5 digits, the same as \d\d\d\d\d</a:t>
            </a:r>
            <a:r>
              <a:rPr lang="en-US" sz="2400" dirty="0" smtClean="0"/>
              <a:t>.</a:t>
            </a:r>
          </a:p>
          <a:p>
            <a:pPr marL="342900" indent="-342900">
              <a:buFont typeface="Arial" pitchFamily="34" charset="0"/>
              <a:buChar char="•"/>
            </a:pPr>
            <a:r>
              <a:rPr lang="en-US" sz="2400" b="1" dirty="0"/>
              <a:t>The range: </a:t>
            </a:r>
            <a:r>
              <a:rPr lang="en-US" sz="2400" dirty="0"/>
              <a:t>{3,5}</a:t>
            </a:r>
            <a:r>
              <a:rPr lang="en-US" sz="2400" b="1" dirty="0"/>
              <a:t>, match 3-5 </a:t>
            </a:r>
            <a:r>
              <a:rPr lang="en-US" sz="2400" b="1" dirty="0" smtClean="0"/>
              <a:t>times</a:t>
            </a:r>
          </a:p>
          <a:p>
            <a:pPr marL="342900" indent="-342900">
              <a:buFont typeface="Arial" pitchFamily="34" charset="0"/>
              <a:buChar char="•"/>
            </a:pPr>
            <a:r>
              <a:rPr lang="en-US" sz="2400" dirty="0"/>
              <a:t>Then a </a:t>
            </a:r>
            <a:r>
              <a:rPr lang="en-US" sz="2400" dirty="0" err="1"/>
              <a:t>regexp</a:t>
            </a:r>
            <a:r>
              <a:rPr lang="en-US" sz="2400" dirty="0"/>
              <a:t> \d{3,} looks for sequences of digits of length 3 or </a:t>
            </a:r>
            <a:r>
              <a:rPr lang="en-US" sz="2400" dirty="0" smtClean="0"/>
              <a:t>more</a:t>
            </a:r>
          </a:p>
          <a:p>
            <a:endParaRPr lang="en-US" dirty="0"/>
          </a:p>
          <a:p>
            <a:endParaRPr lang="en-US" dirty="0"/>
          </a:p>
          <a:p>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25" y="4541520"/>
            <a:ext cx="11937285" cy="161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8537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160" y="259080"/>
            <a:ext cx="11064240" cy="3231654"/>
          </a:xfrm>
          <a:prstGeom prst="rect">
            <a:avLst/>
          </a:prstGeom>
          <a:noFill/>
        </p:spPr>
        <p:txBody>
          <a:bodyPr wrap="square" rtlCol="0">
            <a:spAutoFit/>
          </a:bodyPr>
          <a:lstStyle/>
          <a:p>
            <a:r>
              <a:rPr lang="en-US" sz="2400" b="1" u="sng" dirty="0" err="1"/>
              <a:t>Shorthands</a:t>
            </a:r>
            <a:endParaRPr lang="en-US" sz="2400" b="1" dirty="0"/>
          </a:p>
          <a:p>
            <a:r>
              <a:rPr lang="en-US" sz="2400" dirty="0"/>
              <a:t>There are </a:t>
            </a:r>
            <a:r>
              <a:rPr lang="en-US" sz="2400" dirty="0" err="1"/>
              <a:t>shorthands</a:t>
            </a:r>
            <a:r>
              <a:rPr lang="en-US" sz="2400" dirty="0"/>
              <a:t> for most used quantifiers:</a:t>
            </a:r>
          </a:p>
          <a:p>
            <a:pPr marL="285750" indent="-285750">
              <a:buFont typeface="Arial" pitchFamily="34" charset="0"/>
              <a:buChar char="•"/>
            </a:pPr>
            <a:r>
              <a:rPr lang="en-US" sz="2400" dirty="0" smtClean="0"/>
              <a:t>+ means </a:t>
            </a:r>
            <a:r>
              <a:rPr lang="en-US" sz="2400" dirty="0"/>
              <a:t>“one or more”, the same as {1</a:t>
            </a:r>
            <a:r>
              <a:rPr lang="en-US" sz="2400" dirty="0" smtClean="0"/>
              <a:t>,}.</a:t>
            </a:r>
          </a:p>
          <a:p>
            <a:pPr marL="285750" indent="-285750">
              <a:buFont typeface="Arial" pitchFamily="34" charset="0"/>
              <a:buChar char="•"/>
            </a:pPr>
            <a:r>
              <a:rPr lang="en-US" sz="2400" dirty="0" smtClean="0"/>
              <a:t>? means </a:t>
            </a:r>
            <a:r>
              <a:rPr lang="en-US" sz="2400" dirty="0"/>
              <a:t>“zero or one”, the same as {0,1}. In other words, it makes the symbol optional.</a:t>
            </a:r>
          </a:p>
          <a:p>
            <a:pPr marL="285750" indent="-285750">
              <a:buFont typeface="Arial" pitchFamily="34" charset="0"/>
              <a:buChar char="•"/>
            </a:pPr>
            <a:r>
              <a:rPr lang="en-US" sz="2400" dirty="0" smtClean="0"/>
              <a:t>* means </a:t>
            </a:r>
            <a:r>
              <a:rPr lang="en-US" sz="2400" dirty="0"/>
              <a:t>“zero or more”, the same as {0,}. That is, the character may repeat any times or be absent</a:t>
            </a:r>
            <a:r>
              <a:rPr lang="en-US" dirty="0"/>
              <a:t>.</a:t>
            </a:r>
          </a:p>
          <a:p>
            <a:endParaRPr lang="en-US" dirty="0"/>
          </a:p>
          <a:p>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242" y="3384054"/>
            <a:ext cx="8377237" cy="293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03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 y="350520"/>
            <a:ext cx="11871960" cy="6001643"/>
          </a:xfrm>
          <a:prstGeom prst="rect">
            <a:avLst/>
          </a:prstGeom>
          <a:noFill/>
        </p:spPr>
        <p:txBody>
          <a:bodyPr wrap="square" rtlCol="0">
            <a:spAutoFit/>
          </a:bodyPr>
          <a:lstStyle/>
          <a:p>
            <a:r>
              <a:rPr lang="en-US" sz="2400" b="1" dirty="0"/>
              <a:t>Greedy search</a:t>
            </a:r>
          </a:p>
          <a:p>
            <a:r>
              <a:rPr lang="en-US" sz="2400" dirty="0"/>
              <a:t>To find a match, the regular expression engine uses the following algorithm:</a:t>
            </a:r>
          </a:p>
          <a:p>
            <a:r>
              <a:rPr lang="en-US" sz="2400" dirty="0"/>
              <a:t>For every position in the string</a:t>
            </a:r>
          </a:p>
          <a:p>
            <a:pPr lvl="1"/>
            <a:r>
              <a:rPr lang="en-US" sz="2400" dirty="0"/>
              <a:t>Try to match the pattern at that position.</a:t>
            </a:r>
          </a:p>
          <a:p>
            <a:pPr lvl="1"/>
            <a:r>
              <a:rPr lang="en-US" sz="2400" dirty="0"/>
              <a:t>If there’s no match, go to the next position</a:t>
            </a:r>
            <a:r>
              <a:rPr lang="en-US" sz="2400" dirty="0" smtClean="0"/>
              <a:t>.</a:t>
            </a:r>
          </a:p>
          <a:p>
            <a:pPr lvl="1"/>
            <a:endParaRPr lang="en-US" sz="2400" dirty="0" smtClean="0"/>
          </a:p>
          <a:p>
            <a:endParaRPr lang="en-US" b="1" dirty="0" smtClean="0"/>
          </a:p>
          <a:p>
            <a:endParaRPr lang="en-US" b="1" dirty="0" smtClean="0"/>
          </a:p>
          <a:p>
            <a:endParaRPr lang="en-US" b="1" dirty="0"/>
          </a:p>
          <a:p>
            <a:r>
              <a:rPr lang="en-US" sz="2400" b="1" dirty="0"/>
              <a:t>Lazy mode</a:t>
            </a:r>
          </a:p>
          <a:p>
            <a:r>
              <a:rPr lang="en-US" sz="2400" dirty="0"/>
              <a:t>The lazy mode of quantifiers is an opposite to the greedy mode. It means: “repeat minimal number of times”.</a:t>
            </a:r>
          </a:p>
          <a:p>
            <a:r>
              <a:rPr lang="en-US" sz="2400" dirty="0"/>
              <a:t>We can enable it by putting a question mark '?' after the quantifier, so that it becomes *? or +? or even ?? for '?'.</a:t>
            </a:r>
          </a:p>
          <a:p>
            <a:endParaRPr lang="en-US" sz="2400" dirty="0"/>
          </a:p>
          <a:p>
            <a:pPr lvl="1"/>
            <a:endParaRPr lang="en-US" sz="2400" dirty="0"/>
          </a:p>
          <a:p>
            <a:endParaRPr lang="ru-R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633" y="2163663"/>
            <a:ext cx="59721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438888"/>
            <a:ext cx="50673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901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77240"/>
            <a:ext cx="11125200" cy="2585323"/>
          </a:xfrm>
          <a:prstGeom prst="rect">
            <a:avLst/>
          </a:prstGeom>
          <a:noFill/>
        </p:spPr>
        <p:txBody>
          <a:bodyPr wrap="square" rtlCol="0">
            <a:spAutoFit/>
          </a:bodyPr>
          <a:lstStyle/>
          <a:p>
            <a:r>
              <a:rPr lang="en-US" sz="2400" b="1" dirty="0"/>
              <a:t>Alternative approach</a:t>
            </a:r>
          </a:p>
          <a:p>
            <a:r>
              <a:rPr lang="en-US" sz="2400" dirty="0"/>
              <a:t>With </a:t>
            </a:r>
            <a:r>
              <a:rPr lang="en-US" sz="2400" dirty="0" err="1"/>
              <a:t>regexps</a:t>
            </a:r>
            <a:r>
              <a:rPr lang="en-US" sz="2400" dirty="0"/>
              <a:t>, there’s often more than one way to do the same thing.</a:t>
            </a:r>
          </a:p>
          <a:p>
            <a:r>
              <a:rPr lang="en-US" sz="2400" dirty="0"/>
              <a:t>The </a:t>
            </a:r>
            <a:r>
              <a:rPr lang="en-US" sz="2400" dirty="0" err="1"/>
              <a:t>regexp</a:t>
            </a:r>
            <a:r>
              <a:rPr lang="en-US" sz="2400" dirty="0"/>
              <a:t> "[^"]+" gives correct results, because it looks for a quote '"' followed by one or more non-quotes [^"], and then the closing quote.</a:t>
            </a:r>
          </a:p>
          <a:p>
            <a:r>
              <a:rPr lang="en-US" sz="2400" dirty="0"/>
              <a:t>When the </a:t>
            </a:r>
            <a:r>
              <a:rPr lang="en-US" sz="2400" dirty="0" err="1"/>
              <a:t>regexp</a:t>
            </a:r>
            <a:r>
              <a:rPr lang="en-US" sz="2400" dirty="0"/>
              <a:t> engine looks for [^"]+ it stops the repetitions when it meets the closing quote, and we’re done.</a:t>
            </a:r>
          </a:p>
          <a:p>
            <a:endParaRPr lang="ru-R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664" y="3362563"/>
            <a:ext cx="7956672" cy="223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7738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 y="518160"/>
            <a:ext cx="11399520" cy="2954655"/>
          </a:xfrm>
          <a:prstGeom prst="rect">
            <a:avLst/>
          </a:prstGeom>
          <a:noFill/>
        </p:spPr>
        <p:txBody>
          <a:bodyPr wrap="square" rtlCol="0">
            <a:spAutoFit/>
          </a:bodyPr>
          <a:lstStyle/>
          <a:p>
            <a:r>
              <a:rPr lang="en-US" sz="2400" b="1" dirty="0"/>
              <a:t>Capturing groups</a:t>
            </a:r>
          </a:p>
          <a:p>
            <a:r>
              <a:rPr lang="en-US" sz="2400" dirty="0"/>
              <a:t>A part of a pattern can be enclosed in parentheses (...). This is called a “capturing group”.</a:t>
            </a:r>
          </a:p>
          <a:p>
            <a:r>
              <a:rPr lang="en-US" sz="2400" dirty="0"/>
              <a:t>That has two effects:</a:t>
            </a:r>
          </a:p>
          <a:p>
            <a:pPr marL="342900" indent="-342900">
              <a:buFont typeface="Arial" pitchFamily="34" charset="0"/>
              <a:buChar char="•"/>
            </a:pPr>
            <a:r>
              <a:rPr lang="en-US" sz="2400" dirty="0"/>
              <a:t>It allows to get a part of the match as a separate item in the result array.</a:t>
            </a:r>
          </a:p>
          <a:p>
            <a:pPr marL="342900" indent="-342900">
              <a:buFont typeface="Arial" pitchFamily="34" charset="0"/>
              <a:buChar char="•"/>
            </a:pPr>
            <a:r>
              <a:rPr lang="en-US" sz="2400" dirty="0"/>
              <a:t>If we put a quantifier after the parentheses, it applies to the parentheses as a whole.</a:t>
            </a:r>
          </a:p>
          <a:p>
            <a:endParaRPr lang="ru-R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9" y="3472815"/>
            <a:ext cx="11868341" cy="2063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167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11612880" cy="3693319"/>
          </a:xfrm>
          <a:prstGeom prst="rect">
            <a:avLst/>
          </a:prstGeom>
          <a:noFill/>
        </p:spPr>
        <p:txBody>
          <a:bodyPr wrap="square" rtlCol="0">
            <a:spAutoFit/>
          </a:bodyPr>
          <a:lstStyle/>
          <a:p>
            <a:r>
              <a:rPr lang="en-US" sz="2400" b="1" dirty="0"/>
              <a:t>Parentheses contents in the match</a:t>
            </a:r>
          </a:p>
          <a:p>
            <a:r>
              <a:rPr lang="en-US" sz="2400" dirty="0"/>
              <a:t>Parentheses are numbered from left to right. The search engine memorizes the content matched by each of them and allows to get it in the result.</a:t>
            </a:r>
          </a:p>
          <a:p>
            <a:r>
              <a:rPr lang="en-US" sz="2400" dirty="0"/>
              <a:t>The method </a:t>
            </a:r>
            <a:r>
              <a:rPr lang="en-US" sz="2400" dirty="0" err="1"/>
              <a:t>str.match</a:t>
            </a:r>
            <a:r>
              <a:rPr lang="en-US" sz="2400" dirty="0"/>
              <a:t>(</a:t>
            </a:r>
            <a:r>
              <a:rPr lang="en-US" sz="2400" dirty="0" err="1"/>
              <a:t>regexp</a:t>
            </a:r>
            <a:r>
              <a:rPr lang="en-US" sz="2400" dirty="0"/>
              <a:t>), if </a:t>
            </a:r>
            <a:r>
              <a:rPr lang="en-US" sz="2400" dirty="0" err="1"/>
              <a:t>regexp</a:t>
            </a:r>
            <a:r>
              <a:rPr lang="en-US" sz="2400" dirty="0"/>
              <a:t> has no flag g, looks for the first match and returns it as an array:</a:t>
            </a:r>
          </a:p>
          <a:p>
            <a:r>
              <a:rPr lang="en-US" sz="2400" dirty="0"/>
              <a:t>At index 0: the full match.</a:t>
            </a:r>
          </a:p>
          <a:p>
            <a:r>
              <a:rPr lang="en-US" sz="2400" dirty="0"/>
              <a:t>At index 1: the contents of the first parentheses.</a:t>
            </a:r>
          </a:p>
          <a:p>
            <a:r>
              <a:rPr lang="en-US" sz="2400" dirty="0"/>
              <a:t>At index 2: the contents of the second parentheses.</a:t>
            </a:r>
          </a:p>
          <a:p>
            <a:r>
              <a:rPr lang="en-US" sz="2400" dirty="0"/>
              <a:t>…and so on…</a:t>
            </a:r>
          </a:p>
          <a:p>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278" y="4438650"/>
            <a:ext cx="442912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469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24840"/>
            <a:ext cx="11612880" cy="2862322"/>
          </a:xfrm>
          <a:prstGeom prst="rect">
            <a:avLst/>
          </a:prstGeom>
          <a:noFill/>
        </p:spPr>
        <p:txBody>
          <a:bodyPr wrap="square" rtlCol="0">
            <a:spAutoFit/>
          </a:bodyPr>
          <a:lstStyle/>
          <a:p>
            <a:r>
              <a:rPr lang="en-US" sz="2400" b="1" dirty="0"/>
              <a:t>Nested groups</a:t>
            </a:r>
          </a:p>
          <a:p>
            <a:r>
              <a:rPr lang="en-US" sz="2400" dirty="0"/>
              <a:t>Parentheses can be nested. In this case the numbering also goes from left to right.</a:t>
            </a:r>
          </a:p>
          <a:p>
            <a:r>
              <a:rPr lang="en-US" sz="2400" dirty="0"/>
              <a:t>For instance, when searching a tag in &lt;span class="my"&gt; we may be interested in:</a:t>
            </a:r>
          </a:p>
          <a:p>
            <a:pPr marL="342900" indent="-342900">
              <a:buFont typeface="Arial" pitchFamily="34" charset="0"/>
              <a:buChar char="•"/>
            </a:pPr>
            <a:r>
              <a:rPr lang="en-US" sz="2400" dirty="0"/>
              <a:t>The tag content as a whole: span class="my".</a:t>
            </a:r>
          </a:p>
          <a:p>
            <a:pPr marL="342900" indent="-342900">
              <a:buFont typeface="Arial" pitchFamily="34" charset="0"/>
              <a:buChar char="•"/>
            </a:pPr>
            <a:r>
              <a:rPr lang="en-US" sz="2400" dirty="0"/>
              <a:t>The tag name: span.</a:t>
            </a:r>
          </a:p>
          <a:p>
            <a:pPr marL="342900" indent="-342900">
              <a:buFont typeface="Arial" pitchFamily="34" charset="0"/>
              <a:buChar char="•"/>
            </a:pPr>
            <a:r>
              <a:rPr lang="en-US" sz="2400" dirty="0"/>
              <a:t>The tag attributes: class="my".</a:t>
            </a:r>
          </a:p>
          <a:p>
            <a:r>
              <a:rPr lang="en-US" dirty="0"/>
              <a:t/>
            </a:r>
            <a:br>
              <a:rPr lang="en-US" dirty="0"/>
            </a:br>
            <a:endParaRPr lang="ru-RU"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998" y="3487162"/>
            <a:ext cx="5437672" cy="2245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1421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440" y="563880"/>
            <a:ext cx="10942320" cy="1569660"/>
          </a:xfrm>
          <a:prstGeom prst="rect">
            <a:avLst/>
          </a:prstGeom>
          <a:noFill/>
        </p:spPr>
        <p:txBody>
          <a:bodyPr wrap="square" rtlCol="0">
            <a:spAutoFit/>
          </a:bodyPr>
          <a:lstStyle/>
          <a:p>
            <a:r>
              <a:rPr lang="en-US" sz="2400" b="1" u="sng" dirty="0"/>
              <a:t>Optional groups</a:t>
            </a:r>
            <a:endParaRPr lang="en-US" sz="2400" b="1" dirty="0"/>
          </a:p>
          <a:p>
            <a:r>
              <a:rPr lang="en-US" sz="2400" dirty="0"/>
              <a:t>Even if a group is optional and doesn’t exist in the match (e.g. has the quantifier (...)?), the corresponding result array item is present and equals undefined</a:t>
            </a:r>
            <a:r>
              <a:rPr lang="en-US" sz="2400" dirty="0" smtClean="0"/>
              <a:t>.</a:t>
            </a:r>
            <a:endParaRPr lang="en-US" sz="2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 y="3742372"/>
            <a:ext cx="9591729" cy="2216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040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24840"/>
            <a:ext cx="11506200" cy="2492990"/>
          </a:xfrm>
          <a:prstGeom prst="rect">
            <a:avLst/>
          </a:prstGeom>
          <a:noFill/>
        </p:spPr>
        <p:txBody>
          <a:bodyPr wrap="square" rtlCol="0">
            <a:spAutoFit/>
          </a:bodyPr>
          <a:lstStyle/>
          <a:p>
            <a:r>
              <a:rPr lang="en-US" sz="2400" b="1" dirty="0"/>
              <a:t>Searching for all matches with groups: </a:t>
            </a:r>
            <a:r>
              <a:rPr lang="en-US" sz="2400" b="1" dirty="0" err="1" smtClean="0"/>
              <a:t>matchAll</a:t>
            </a:r>
            <a:endParaRPr lang="en-US" sz="2400" b="1" dirty="0" smtClean="0"/>
          </a:p>
          <a:p>
            <a:r>
              <a:rPr lang="en-US" sz="2400" dirty="0"/>
              <a:t>Just like match, it looks for matches, but there are 3 differences:</a:t>
            </a:r>
          </a:p>
          <a:p>
            <a:pPr marL="285750" indent="-285750">
              <a:buFont typeface="Arial" pitchFamily="34" charset="0"/>
              <a:buChar char="•"/>
            </a:pPr>
            <a:r>
              <a:rPr lang="en-US" sz="2400" dirty="0"/>
              <a:t>It returns not an array, but an </a:t>
            </a:r>
            <a:r>
              <a:rPr lang="en-US" sz="2400" dirty="0" err="1"/>
              <a:t>iterable</a:t>
            </a:r>
            <a:r>
              <a:rPr lang="en-US" sz="2400" dirty="0"/>
              <a:t> object.</a:t>
            </a:r>
          </a:p>
          <a:p>
            <a:pPr marL="285750" indent="-285750">
              <a:buFont typeface="Arial" pitchFamily="34" charset="0"/>
              <a:buChar char="•"/>
            </a:pPr>
            <a:r>
              <a:rPr lang="en-US" sz="2400" dirty="0"/>
              <a:t>When the flag g is present, it returns every match as an array with groups.</a:t>
            </a:r>
          </a:p>
          <a:p>
            <a:pPr marL="285750" indent="-285750">
              <a:buFont typeface="Arial" pitchFamily="34" charset="0"/>
              <a:buChar char="•"/>
            </a:pPr>
            <a:r>
              <a:rPr lang="en-US" sz="2400" dirty="0"/>
              <a:t>If there are no matches, it returns not null, but an empty </a:t>
            </a:r>
            <a:r>
              <a:rPr lang="en-US" sz="2400" dirty="0" err="1"/>
              <a:t>iterable</a:t>
            </a:r>
            <a:r>
              <a:rPr lang="en-US" sz="2400" dirty="0"/>
              <a:t> object.</a:t>
            </a:r>
          </a:p>
          <a:p>
            <a:endParaRPr lang="en-US" b="1" dirty="0"/>
          </a:p>
          <a:p>
            <a:endParaRPr lang="ru-RU"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25128"/>
            <a:ext cx="7224438" cy="2835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55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160" y="437495"/>
            <a:ext cx="10789920" cy="1477328"/>
          </a:xfrm>
          <a:prstGeom prst="rect">
            <a:avLst/>
          </a:prstGeom>
          <a:noFill/>
        </p:spPr>
        <p:txBody>
          <a:bodyPr wrap="square" rtlCol="0">
            <a:spAutoFit/>
          </a:bodyPr>
          <a:lstStyle/>
          <a:p>
            <a:r>
              <a:rPr lang="en-US" sz="2400" dirty="0"/>
              <a:t>There are two syntaxes that can be used to create a regular expression object.</a:t>
            </a:r>
          </a:p>
          <a:p>
            <a:r>
              <a:rPr lang="en-US" sz="2400" dirty="0"/>
              <a:t>The “long” syntax:</a:t>
            </a:r>
          </a:p>
          <a:p>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59" y="1605260"/>
            <a:ext cx="89058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63880" y="2286000"/>
            <a:ext cx="9220200" cy="461665"/>
          </a:xfrm>
          <a:prstGeom prst="rect">
            <a:avLst/>
          </a:prstGeom>
          <a:noFill/>
        </p:spPr>
        <p:txBody>
          <a:bodyPr wrap="square" rtlCol="0">
            <a:spAutoFit/>
          </a:bodyPr>
          <a:lstStyle/>
          <a:p>
            <a:r>
              <a:rPr lang="en-US" sz="2400" dirty="0"/>
              <a:t>And the “short” one, using slashes "/":</a:t>
            </a:r>
            <a:endParaRPr lang="ru-RU" sz="2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 y="3091815"/>
            <a:ext cx="76581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63880" y="4389120"/>
            <a:ext cx="8884920" cy="1200329"/>
          </a:xfrm>
          <a:prstGeom prst="rect">
            <a:avLst/>
          </a:prstGeom>
          <a:noFill/>
        </p:spPr>
        <p:txBody>
          <a:bodyPr wrap="square" rtlCol="0">
            <a:spAutoFit/>
          </a:bodyPr>
          <a:lstStyle/>
          <a:p>
            <a:r>
              <a:rPr lang="en-US" sz="2400" dirty="0"/>
              <a:t>The main difference between these two syntaxes is that pattern using slashes /.../ does not allow for expressions to be inserted (like string template literals with ${...}). They are fully static.</a:t>
            </a:r>
            <a:endParaRPr lang="ru-RU" sz="2400" dirty="0"/>
          </a:p>
        </p:txBody>
      </p:sp>
    </p:spTree>
    <p:extLst>
      <p:ext uri="{BB962C8B-B14F-4D97-AF65-F5344CB8AC3E}">
        <p14:creationId xmlns:p14="http://schemas.microsoft.com/office/powerpoint/2010/main" val="1744341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685800"/>
            <a:ext cx="11399520" cy="2862322"/>
          </a:xfrm>
          <a:prstGeom prst="rect">
            <a:avLst/>
          </a:prstGeom>
          <a:noFill/>
        </p:spPr>
        <p:txBody>
          <a:bodyPr wrap="square" rtlCol="0">
            <a:spAutoFit/>
          </a:bodyPr>
          <a:lstStyle/>
          <a:p>
            <a:r>
              <a:rPr lang="en-US" sz="2400" b="1" dirty="0"/>
              <a:t>Named groups</a:t>
            </a:r>
          </a:p>
          <a:p>
            <a:r>
              <a:rPr lang="en-US" sz="2400" dirty="0"/>
              <a:t>Remembering groups by their numbers is hard. For simple patterns it’s doable, but for more complex ones counting parentheses is inconvenient. We have a much better option: give names to parentheses.</a:t>
            </a:r>
          </a:p>
          <a:p>
            <a:r>
              <a:rPr lang="en-US" sz="2400" dirty="0"/>
              <a:t>That’s done by putting ?&lt;name&gt; immediately after the opening paren.</a:t>
            </a:r>
          </a:p>
          <a:p>
            <a:r>
              <a:rPr lang="en-US" sz="2400" dirty="0"/>
              <a:t>For example, let’s look for a date in the format “year-month-day”:</a:t>
            </a:r>
          </a:p>
          <a:p>
            <a:r>
              <a:rPr lang="en-US" dirty="0"/>
              <a:t/>
            </a:r>
            <a:br>
              <a:rPr lang="en-US" dirty="0"/>
            </a:br>
            <a:endParaRPr lang="ru-RU"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38" y="3319522"/>
            <a:ext cx="8844597" cy="260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7615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21920"/>
            <a:ext cx="11231880" cy="3693319"/>
          </a:xfrm>
          <a:prstGeom prst="rect">
            <a:avLst/>
          </a:prstGeom>
          <a:noFill/>
        </p:spPr>
        <p:txBody>
          <a:bodyPr wrap="square" rtlCol="0">
            <a:spAutoFit/>
          </a:bodyPr>
          <a:lstStyle/>
          <a:p>
            <a:r>
              <a:rPr lang="en-US" sz="2400" b="1" u="sng" dirty="0" err="1"/>
              <a:t>Backreference</a:t>
            </a:r>
            <a:r>
              <a:rPr lang="en-US" sz="2400" b="1" u="sng" dirty="0"/>
              <a:t> by number: \N</a:t>
            </a:r>
            <a:endParaRPr lang="en-US" sz="2400" b="1" dirty="0"/>
          </a:p>
          <a:p>
            <a:r>
              <a:rPr lang="en-US" sz="2400" dirty="0"/>
              <a:t>A group can be referenced in the pattern using \N, where N is the group number.</a:t>
            </a:r>
          </a:p>
          <a:p>
            <a:r>
              <a:rPr lang="en-US" sz="2400" dirty="0"/>
              <a:t>To make clear why that’s helpful, let’s consider a task.</a:t>
            </a:r>
          </a:p>
          <a:p>
            <a:r>
              <a:rPr lang="en-US" sz="2400" dirty="0"/>
              <a:t>We need to find quoted strings: either single-quoted '...' or a double-quoted "..." – both variants should match.</a:t>
            </a:r>
          </a:p>
          <a:p>
            <a:r>
              <a:rPr lang="en-US" sz="2400" dirty="0" smtClean="0"/>
              <a:t>We </a:t>
            </a:r>
            <a:r>
              <a:rPr lang="en-US" sz="2400" dirty="0"/>
              <a:t>can put both kinds of quotes in the square brackets: ['"](.*?)['"], but it would find strings with mixed quotes, like "...' and '...". That would lead to incorrect matches when one quote appears inside other ones, like in the string "She's the one!":</a:t>
            </a:r>
          </a:p>
          <a:p>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17" y="3509010"/>
            <a:ext cx="8255889" cy="1775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646" y="5234940"/>
            <a:ext cx="7134354" cy="157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8485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240" y="609600"/>
            <a:ext cx="11262360" cy="2308324"/>
          </a:xfrm>
          <a:prstGeom prst="rect">
            <a:avLst/>
          </a:prstGeom>
          <a:noFill/>
        </p:spPr>
        <p:txBody>
          <a:bodyPr wrap="square" rtlCol="0">
            <a:spAutoFit/>
          </a:bodyPr>
          <a:lstStyle/>
          <a:p>
            <a:r>
              <a:rPr lang="en-US" sz="2400" b="1" u="sng" dirty="0" err="1"/>
              <a:t>Backreference</a:t>
            </a:r>
            <a:r>
              <a:rPr lang="en-US" sz="2400" b="1" u="sng" dirty="0"/>
              <a:t> by name: \k&lt;name&gt;</a:t>
            </a:r>
            <a:endParaRPr lang="en-US" sz="2400" b="1" dirty="0"/>
          </a:p>
          <a:p>
            <a:r>
              <a:rPr lang="en-US" sz="2400" dirty="0"/>
              <a:t>If a </a:t>
            </a:r>
            <a:r>
              <a:rPr lang="en-US" sz="2400" dirty="0" err="1"/>
              <a:t>regexp</a:t>
            </a:r>
            <a:r>
              <a:rPr lang="en-US" sz="2400" dirty="0"/>
              <a:t> has many parentheses, it’s convenient to give them names.</a:t>
            </a:r>
          </a:p>
          <a:p>
            <a:r>
              <a:rPr lang="en-US" sz="2400" dirty="0"/>
              <a:t>To reference a named group we can use \k&lt;name&gt;.</a:t>
            </a:r>
          </a:p>
          <a:p>
            <a:r>
              <a:rPr lang="en-US" sz="2400" dirty="0"/>
              <a:t>In the example below the group with quotes is named ?&lt;quote&gt;, so the </a:t>
            </a:r>
            <a:r>
              <a:rPr lang="en-US" sz="2400" dirty="0" err="1"/>
              <a:t>backreference</a:t>
            </a:r>
            <a:r>
              <a:rPr lang="en-US" sz="2400" dirty="0"/>
              <a:t> is \k&lt;quote&gt;:</a:t>
            </a:r>
          </a:p>
          <a:p>
            <a:endParaRPr lang="ru-RU"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 y="2917924"/>
            <a:ext cx="9914690" cy="2842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7323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 y="502920"/>
            <a:ext cx="11353800" cy="2585323"/>
          </a:xfrm>
          <a:prstGeom prst="rect">
            <a:avLst/>
          </a:prstGeom>
          <a:noFill/>
        </p:spPr>
        <p:txBody>
          <a:bodyPr wrap="square" rtlCol="0">
            <a:spAutoFit/>
          </a:bodyPr>
          <a:lstStyle/>
          <a:p>
            <a:r>
              <a:rPr lang="en-US" sz="2400" b="1" dirty="0"/>
              <a:t>Alternation (OR) |</a:t>
            </a:r>
          </a:p>
          <a:p>
            <a:r>
              <a:rPr lang="en-US" sz="2400" dirty="0"/>
              <a:t>Alternation is the term in regular expression that is actually a simple “OR”.</a:t>
            </a:r>
          </a:p>
          <a:p>
            <a:r>
              <a:rPr lang="en-US" sz="2400" dirty="0"/>
              <a:t>In a regular expression it is denoted with a vertical line character |.</a:t>
            </a:r>
          </a:p>
          <a:p>
            <a:r>
              <a:rPr lang="en-US" sz="2400" dirty="0"/>
              <a:t>For instance, we need to find programming languages: HTML, PHP, Java or JavaScript.</a:t>
            </a:r>
          </a:p>
          <a:p>
            <a:r>
              <a:rPr lang="en-US" sz="2400" dirty="0"/>
              <a:t>The corresponding </a:t>
            </a:r>
            <a:r>
              <a:rPr lang="en-US" sz="2400" dirty="0" err="1"/>
              <a:t>regexp</a:t>
            </a:r>
            <a:r>
              <a:rPr lang="en-US" sz="2400" dirty="0"/>
              <a:t>: </a:t>
            </a:r>
            <a:r>
              <a:rPr lang="en-US" sz="2400" dirty="0" err="1"/>
              <a:t>html|php|java</a:t>
            </a:r>
            <a:r>
              <a:rPr lang="en-US" sz="2400" dirty="0"/>
              <a:t>(script)?.</a:t>
            </a:r>
          </a:p>
          <a:p>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53" y="3088243"/>
            <a:ext cx="10630142" cy="2215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519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320" y="335280"/>
            <a:ext cx="11109960" cy="2677656"/>
          </a:xfrm>
          <a:prstGeom prst="rect">
            <a:avLst/>
          </a:prstGeom>
          <a:noFill/>
        </p:spPr>
        <p:txBody>
          <a:bodyPr wrap="square" rtlCol="0">
            <a:spAutoFit/>
          </a:bodyPr>
          <a:lstStyle/>
          <a:p>
            <a:r>
              <a:rPr lang="en-US" sz="2400" b="1" dirty="0" err="1"/>
              <a:t>Lookahead</a:t>
            </a:r>
            <a:endParaRPr lang="en-US" sz="2400" b="1" dirty="0"/>
          </a:p>
          <a:p>
            <a:r>
              <a:rPr lang="en-US" sz="2400" dirty="0"/>
              <a:t>The syntax is: X(?=Y), it means "look for X, but match only if followed by Y". There may be any pattern instead of X and Y.</a:t>
            </a:r>
          </a:p>
          <a:p>
            <a:endParaRPr lang="en-US" sz="2400" dirty="0" smtClean="0"/>
          </a:p>
          <a:p>
            <a:r>
              <a:rPr lang="en-US" sz="2400" b="1" dirty="0"/>
              <a:t>Negative </a:t>
            </a:r>
            <a:r>
              <a:rPr lang="en-US" sz="2400" b="1" dirty="0" err="1"/>
              <a:t>lookahead</a:t>
            </a:r>
            <a:endParaRPr lang="en-US" sz="2400" b="1" dirty="0"/>
          </a:p>
          <a:p>
            <a:r>
              <a:rPr lang="en-US" sz="2400" dirty="0"/>
              <a:t>The syntax is: X(?!Y), it means "search X, but only if not followed by </a:t>
            </a:r>
            <a:r>
              <a:rPr lang="en-US" sz="2400" dirty="0" smtClean="0"/>
              <a:t>Y“</a:t>
            </a:r>
          </a:p>
          <a:p>
            <a:endParaRPr lang="en-US"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3012936"/>
            <a:ext cx="11439525" cy="3220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1060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 y="411480"/>
            <a:ext cx="11704320" cy="2954655"/>
          </a:xfrm>
          <a:prstGeom prst="rect">
            <a:avLst/>
          </a:prstGeom>
          <a:noFill/>
        </p:spPr>
        <p:txBody>
          <a:bodyPr wrap="square" rtlCol="0">
            <a:spAutoFit/>
          </a:bodyPr>
          <a:lstStyle/>
          <a:p>
            <a:r>
              <a:rPr lang="en-US" sz="2400" b="1" u="sng" dirty="0" err="1"/>
              <a:t>Lookbehind</a:t>
            </a:r>
            <a:endParaRPr lang="en-US" sz="2400" b="1" dirty="0"/>
          </a:p>
          <a:p>
            <a:r>
              <a:rPr lang="en-US" sz="2400" dirty="0" err="1"/>
              <a:t>Lookahead</a:t>
            </a:r>
            <a:r>
              <a:rPr lang="en-US" sz="2400" dirty="0"/>
              <a:t> allows to add a condition for “what follows”.</a:t>
            </a:r>
          </a:p>
          <a:p>
            <a:r>
              <a:rPr lang="en-US" sz="2400" dirty="0" err="1"/>
              <a:t>Lookbehind</a:t>
            </a:r>
            <a:r>
              <a:rPr lang="en-US" sz="2400" dirty="0"/>
              <a:t> is similar, but it looks behind. That is, it allows to match a pattern only if there’s something before it.</a:t>
            </a:r>
          </a:p>
          <a:p>
            <a:r>
              <a:rPr lang="en-US" sz="2400" dirty="0"/>
              <a:t>The syntax is:</a:t>
            </a:r>
          </a:p>
          <a:p>
            <a:r>
              <a:rPr lang="en-US" sz="2400" dirty="0"/>
              <a:t>Positive </a:t>
            </a:r>
            <a:r>
              <a:rPr lang="en-US" sz="2400" dirty="0" err="1"/>
              <a:t>lookbehind</a:t>
            </a:r>
            <a:r>
              <a:rPr lang="en-US" sz="2400" dirty="0"/>
              <a:t>: (?&lt;=Y)X, matches X, but only if there’s Y before it.</a:t>
            </a:r>
          </a:p>
          <a:p>
            <a:r>
              <a:rPr lang="en-US" sz="2400" dirty="0"/>
              <a:t>Negative </a:t>
            </a:r>
            <a:r>
              <a:rPr lang="en-US" sz="2400" dirty="0" err="1"/>
              <a:t>lookbehind</a:t>
            </a:r>
            <a:r>
              <a:rPr lang="en-US" sz="2400" dirty="0"/>
              <a:t>: (?&lt;!Y)X, matches X, but only if there’s no Y before it.</a:t>
            </a:r>
          </a:p>
          <a:p>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69970"/>
            <a:ext cx="11571878" cy="2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1020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72440"/>
            <a:ext cx="11780520" cy="5909310"/>
          </a:xfrm>
          <a:prstGeom prst="rect">
            <a:avLst/>
          </a:prstGeom>
          <a:noFill/>
        </p:spPr>
        <p:txBody>
          <a:bodyPr wrap="square" rtlCol="0">
            <a:spAutoFit/>
          </a:bodyPr>
          <a:lstStyle/>
          <a:p>
            <a:r>
              <a:rPr lang="en-US" sz="2400" b="1" dirty="0"/>
              <a:t>Methods of </a:t>
            </a:r>
            <a:r>
              <a:rPr lang="en-US" sz="2400" b="1" dirty="0" err="1"/>
              <a:t>RegExp</a:t>
            </a:r>
            <a:r>
              <a:rPr lang="en-US" sz="2400" b="1" dirty="0"/>
              <a:t> and </a:t>
            </a:r>
            <a:r>
              <a:rPr lang="en-US" sz="2400" b="1" dirty="0" smtClean="0"/>
              <a:t>String</a:t>
            </a:r>
          </a:p>
          <a:p>
            <a:endParaRPr lang="en-US" sz="2400" b="1" dirty="0" smtClean="0"/>
          </a:p>
          <a:p>
            <a:pPr marL="342900" indent="-342900">
              <a:buFont typeface="Arial" pitchFamily="34" charset="0"/>
              <a:buChar char="•"/>
            </a:pPr>
            <a:r>
              <a:rPr lang="en-US" sz="2400" b="1" u="sng" dirty="0" err="1"/>
              <a:t>str.match</a:t>
            </a:r>
            <a:r>
              <a:rPr lang="en-US" sz="2400" b="1" u="sng" dirty="0"/>
              <a:t>(</a:t>
            </a:r>
            <a:r>
              <a:rPr lang="en-US" sz="2400" b="1" u="sng" dirty="0" err="1"/>
              <a:t>regexp</a:t>
            </a:r>
            <a:r>
              <a:rPr lang="en-US" sz="2400" b="1" u="sng" dirty="0" smtClean="0"/>
              <a:t>)</a:t>
            </a:r>
          </a:p>
          <a:p>
            <a:pPr marL="342900" indent="-342900">
              <a:buFont typeface="Arial" pitchFamily="34" charset="0"/>
              <a:buChar char="•"/>
            </a:pPr>
            <a:endParaRPr lang="en-US" sz="2400" b="1" dirty="0"/>
          </a:p>
          <a:p>
            <a:pPr marL="342900" indent="-342900">
              <a:buFont typeface="Arial" pitchFamily="34" charset="0"/>
              <a:buChar char="•"/>
            </a:pPr>
            <a:r>
              <a:rPr lang="en-US" sz="2400" b="1" u="sng" dirty="0" err="1"/>
              <a:t>str.matchAll</a:t>
            </a:r>
            <a:r>
              <a:rPr lang="en-US" sz="2400" b="1" u="sng" dirty="0"/>
              <a:t>(</a:t>
            </a:r>
            <a:r>
              <a:rPr lang="en-US" sz="2400" b="1" u="sng" dirty="0" err="1"/>
              <a:t>regexp</a:t>
            </a:r>
            <a:r>
              <a:rPr lang="en-US" sz="2400" b="1" u="sng" dirty="0" smtClean="0"/>
              <a:t>)</a:t>
            </a:r>
          </a:p>
          <a:p>
            <a:pPr marL="342900" indent="-342900">
              <a:buFont typeface="Arial" pitchFamily="34" charset="0"/>
              <a:buChar char="•"/>
            </a:pPr>
            <a:endParaRPr lang="en-US" sz="2400" b="1" dirty="0"/>
          </a:p>
          <a:p>
            <a:pPr marL="342900" indent="-342900">
              <a:buFont typeface="Arial" pitchFamily="34" charset="0"/>
              <a:buChar char="•"/>
            </a:pPr>
            <a:r>
              <a:rPr lang="en-US" sz="2400" b="1" u="sng" dirty="0" err="1"/>
              <a:t>str.split</a:t>
            </a:r>
            <a:r>
              <a:rPr lang="en-US" sz="2400" b="1" u="sng" dirty="0"/>
              <a:t>(</a:t>
            </a:r>
            <a:r>
              <a:rPr lang="en-US" sz="2400" b="1" u="sng" dirty="0" err="1"/>
              <a:t>regexp|substr</a:t>
            </a:r>
            <a:r>
              <a:rPr lang="en-US" sz="2400" b="1" u="sng" dirty="0"/>
              <a:t>, limit</a:t>
            </a:r>
            <a:r>
              <a:rPr lang="en-US" sz="2400" b="1" u="sng" dirty="0" smtClean="0"/>
              <a:t>)</a:t>
            </a:r>
          </a:p>
          <a:p>
            <a:pPr marL="342900" indent="-342900">
              <a:buFont typeface="Arial" pitchFamily="34" charset="0"/>
              <a:buChar char="•"/>
            </a:pPr>
            <a:endParaRPr lang="en-US" sz="2400" b="1" dirty="0"/>
          </a:p>
          <a:p>
            <a:pPr marL="342900" indent="-342900">
              <a:buFont typeface="Arial" pitchFamily="34" charset="0"/>
              <a:buChar char="•"/>
            </a:pPr>
            <a:r>
              <a:rPr lang="en-US" sz="2400" b="1" u="sng" dirty="0" err="1"/>
              <a:t>str.search</a:t>
            </a:r>
            <a:r>
              <a:rPr lang="en-US" sz="2400" b="1" u="sng" dirty="0"/>
              <a:t>(</a:t>
            </a:r>
            <a:r>
              <a:rPr lang="en-US" sz="2400" b="1" u="sng" dirty="0" err="1"/>
              <a:t>regexp</a:t>
            </a:r>
            <a:r>
              <a:rPr lang="en-US" sz="2400" b="1" u="sng" dirty="0" smtClean="0"/>
              <a:t>)</a:t>
            </a:r>
          </a:p>
          <a:p>
            <a:pPr marL="342900" indent="-342900">
              <a:buFont typeface="Arial" pitchFamily="34" charset="0"/>
              <a:buChar char="•"/>
            </a:pPr>
            <a:endParaRPr lang="en-US" sz="2400" b="1" dirty="0"/>
          </a:p>
          <a:p>
            <a:pPr marL="342900" indent="-342900">
              <a:buFont typeface="Arial" pitchFamily="34" charset="0"/>
              <a:buChar char="•"/>
            </a:pPr>
            <a:r>
              <a:rPr lang="en-US" sz="2400" b="1" u="sng" dirty="0" err="1"/>
              <a:t>str.replace</a:t>
            </a:r>
            <a:r>
              <a:rPr lang="en-US" sz="2400" b="1" u="sng" dirty="0"/>
              <a:t>(</a:t>
            </a:r>
            <a:r>
              <a:rPr lang="en-US" sz="2400" b="1" u="sng" dirty="0" err="1"/>
              <a:t>str|regexp</a:t>
            </a:r>
            <a:r>
              <a:rPr lang="en-US" sz="2400" b="1" u="sng" dirty="0"/>
              <a:t>, </a:t>
            </a:r>
            <a:r>
              <a:rPr lang="en-US" sz="2400" b="1" u="sng" dirty="0" err="1"/>
              <a:t>str|func</a:t>
            </a:r>
            <a:r>
              <a:rPr lang="en-US" sz="2400" b="1" u="sng" dirty="0" smtClean="0"/>
              <a:t>)</a:t>
            </a:r>
          </a:p>
          <a:p>
            <a:pPr marL="342900" indent="-342900">
              <a:buFont typeface="Arial" pitchFamily="34" charset="0"/>
              <a:buChar char="•"/>
            </a:pPr>
            <a:endParaRPr lang="en-US" sz="2400" b="1" dirty="0"/>
          </a:p>
          <a:p>
            <a:pPr marL="342900" indent="-342900">
              <a:buFont typeface="Arial" pitchFamily="34" charset="0"/>
              <a:buChar char="•"/>
            </a:pPr>
            <a:r>
              <a:rPr lang="en-US" sz="2400" b="1" u="sng" dirty="0" err="1"/>
              <a:t>regexp.exec</a:t>
            </a:r>
            <a:r>
              <a:rPr lang="en-US" sz="2400" b="1" u="sng" dirty="0"/>
              <a:t>(</a:t>
            </a:r>
            <a:r>
              <a:rPr lang="en-US" sz="2400" b="1" u="sng" dirty="0" err="1"/>
              <a:t>str</a:t>
            </a:r>
            <a:r>
              <a:rPr lang="en-US" sz="2400" b="1" u="sng" dirty="0" smtClean="0"/>
              <a:t>)</a:t>
            </a:r>
          </a:p>
          <a:p>
            <a:pPr marL="342900" indent="-342900">
              <a:buFont typeface="Arial" pitchFamily="34" charset="0"/>
              <a:buChar char="•"/>
            </a:pPr>
            <a:endParaRPr lang="en-US" sz="2400" b="1" dirty="0"/>
          </a:p>
          <a:p>
            <a:pPr marL="342900" indent="-342900">
              <a:buFont typeface="Arial" pitchFamily="34" charset="0"/>
              <a:buChar char="•"/>
            </a:pPr>
            <a:r>
              <a:rPr lang="en-US" sz="2400" b="1" u="sng" dirty="0" err="1" smtClean="0"/>
              <a:t>regexp.test</a:t>
            </a:r>
            <a:r>
              <a:rPr lang="en-US" sz="2400" b="1" u="sng" dirty="0" smtClean="0"/>
              <a:t>(</a:t>
            </a:r>
            <a:r>
              <a:rPr lang="en-US" sz="2400" b="1" u="sng" dirty="0" err="1" smtClean="0"/>
              <a:t>str</a:t>
            </a:r>
            <a:r>
              <a:rPr lang="en-US" sz="2400" b="1" u="sng" dirty="0" smtClean="0"/>
              <a:t>)</a:t>
            </a:r>
            <a:endParaRPr lang="en-US" sz="2400" b="1" dirty="0"/>
          </a:p>
          <a:p>
            <a:endParaRPr lang="en-US" b="1" dirty="0"/>
          </a:p>
        </p:txBody>
      </p:sp>
    </p:spTree>
    <p:extLst>
      <p:ext uri="{BB962C8B-B14F-4D97-AF65-F5344CB8AC3E}">
        <p14:creationId xmlns:p14="http://schemas.microsoft.com/office/powerpoint/2010/main" val="2288895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8120"/>
            <a:ext cx="10637520" cy="5170646"/>
          </a:xfrm>
          <a:prstGeom prst="rect">
            <a:avLst/>
          </a:prstGeom>
          <a:noFill/>
        </p:spPr>
        <p:txBody>
          <a:bodyPr wrap="square" rtlCol="0">
            <a:spAutoFit/>
          </a:bodyPr>
          <a:lstStyle/>
          <a:p>
            <a:r>
              <a:rPr lang="en-US" sz="2400" b="1" u="sng" dirty="0" err="1"/>
              <a:t>str.match</a:t>
            </a:r>
            <a:r>
              <a:rPr lang="en-US" sz="2400" b="1" u="sng" dirty="0"/>
              <a:t>(</a:t>
            </a:r>
            <a:r>
              <a:rPr lang="en-US" sz="2400" b="1" u="sng" dirty="0" err="1"/>
              <a:t>regexp</a:t>
            </a:r>
            <a:r>
              <a:rPr lang="en-US" sz="2400" b="1" u="sng" dirty="0" smtClean="0"/>
              <a:t>)</a:t>
            </a:r>
          </a:p>
          <a:p>
            <a:endParaRPr lang="en-US" sz="2400" b="1" dirty="0"/>
          </a:p>
          <a:p>
            <a:r>
              <a:rPr lang="en-US" sz="2400" dirty="0"/>
              <a:t>The method </a:t>
            </a:r>
            <a:r>
              <a:rPr lang="en-US" sz="2400" dirty="0" err="1"/>
              <a:t>str.match</a:t>
            </a:r>
            <a:r>
              <a:rPr lang="en-US" sz="2400" dirty="0"/>
              <a:t>(</a:t>
            </a:r>
            <a:r>
              <a:rPr lang="en-US" sz="2400" dirty="0" err="1"/>
              <a:t>regexp</a:t>
            </a:r>
            <a:r>
              <a:rPr lang="en-US" sz="2400" dirty="0"/>
              <a:t>) finds matches for </a:t>
            </a:r>
            <a:r>
              <a:rPr lang="en-US" sz="2400" dirty="0" err="1"/>
              <a:t>regexp</a:t>
            </a:r>
            <a:r>
              <a:rPr lang="en-US" sz="2400" dirty="0"/>
              <a:t> in the string str.</a:t>
            </a:r>
          </a:p>
          <a:p>
            <a:r>
              <a:rPr lang="en-US" sz="2400" dirty="0"/>
              <a:t>It has 3 modes</a:t>
            </a:r>
            <a:r>
              <a:rPr lang="en-US" sz="2400" dirty="0" smtClean="0"/>
              <a:t>:</a:t>
            </a:r>
          </a:p>
          <a:p>
            <a:endParaRPr lang="en-US" sz="2400" dirty="0"/>
          </a:p>
          <a:p>
            <a:pPr marL="285750" indent="-285750">
              <a:buFont typeface="Arial" pitchFamily="34" charset="0"/>
              <a:buChar char="•"/>
            </a:pPr>
            <a:r>
              <a:rPr lang="en-US" sz="2400" dirty="0"/>
              <a:t>If the </a:t>
            </a:r>
            <a:r>
              <a:rPr lang="en-US" sz="2400" dirty="0" err="1"/>
              <a:t>regexp</a:t>
            </a:r>
            <a:r>
              <a:rPr lang="en-US" sz="2400" dirty="0"/>
              <a:t> doesn’t have flag g, then it returns the first match as an array with capturing groups and properties index (position of the match), input (input string, equals </a:t>
            </a:r>
            <a:r>
              <a:rPr lang="en-US" sz="2400" dirty="0" err="1" smtClean="0"/>
              <a:t>str</a:t>
            </a:r>
            <a:r>
              <a:rPr lang="en-US" sz="2400" dirty="0" smtClean="0"/>
              <a:t>);</a:t>
            </a:r>
          </a:p>
          <a:p>
            <a:pPr marL="285750" indent="-285750">
              <a:buFont typeface="Arial" pitchFamily="34" charset="0"/>
              <a:buChar char="•"/>
            </a:pPr>
            <a:endParaRPr lang="uk-UA" sz="2400" dirty="0" smtClean="0"/>
          </a:p>
          <a:p>
            <a:pPr marL="285750" indent="-285750">
              <a:buFont typeface="Arial" pitchFamily="34" charset="0"/>
              <a:buChar char="•"/>
            </a:pPr>
            <a:r>
              <a:rPr lang="en-US" sz="2400" dirty="0"/>
              <a:t>If the </a:t>
            </a:r>
            <a:r>
              <a:rPr lang="en-US" sz="2400" dirty="0" err="1"/>
              <a:t>regexp</a:t>
            </a:r>
            <a:r>
              <a:rPr lang="en-US" sz="2400" dirty="0"/>
              <a:t> has flag g, then it returns an array of all matches as strings, without capturing groups and other </a:t>
            </a:r>
            <a:r>
              <a:rPr lang="en-US" sz="2400" dirty="0" smtClean="0"/>
              <a:t>details;</a:t>
            </a:r>
          </a:p>
          <a:p>
            <a:pPr marL="285750" indent="-285750">
              <a:buFont typeface="Arial" pitchFamily="34" charset="0"/>
              <a:buChar char="•"/>
            </a:pPr>
            <a:endParaRPr lang="uk-UA" sz="2400" dirty="0" smtClean="0"/>
          </a:p>
          <a:p>
            <a:pPr marL="285750" indent="-285750">
              <a:buFont typeface="Arial" pitchFamily="34" charset="0"/>
              <a:buChar char="•"/>
            </a:pPr>
            <a:r>
              <a:rPr lang="en-US" sz="2400" dirty="0"/>
              <a:t>If there are no matches, no matter if there’s flag g or not, null is returned.</a:t>
            </a:r>
          </a:p>
          <a:p>
            <a:endParaRPr lang="ru-RU" dirty="0"/>
          </a:p>
        </p:txBody>
      </p:sp>
    </p:spTree>
    <p:extLst>
      <p:ext uri="{BB962C8B-B14F-4D97-AF65-F5344CB8AC3E}">
        <p14:creationId xmlns:p14="http://schemas.microsoft.com/office/powerpoint/2010/main" val="2739738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4027"/>
            <a:ext cx="11201400" cy="537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100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2920" y="441960"/>
            <a:ext cx="10210800" cy="5539978"/>
          </a:xfrm>
          <a:prstGeom prst="rect">
            <a:avLst/>
          </a:prstGeom>
          <a:noFill/>
        </p:spPr>
        <p:txBody>
          <a:bodyPr wrap="square" rtlCol="0">
            <a:spAutoFit/>
          </a:bodyPr>
          <a:lstStyle/>
          <a:p>
            <a:r>
              <a:rPr lang="en-US" sz="2400" b="1" dirty="0" err="1"/>
              <a:t>str.matchAll</a:t>
            </a:r>
            <a:r>
              <a:rPr lang="en-US" sz="2400" b="1" dirty="0"/>
              <a:t>(</a:t>
            </a:r>
            <a:r>
              <a:rPr lang="en-US" sz="2400" b="1" dirty="0" err="1"/>
              <a:t>regexp</a:t>
            </a:r>
            <a:r>
              <a:rPr lang="en-US" sz="2400" b="1" dirty="0" smtClean="0"/>
              <a:t>)</a:t>
            </a:r>
          </a:p>
          <a:p>
            <a:endParaRPr lang="en-US" sz="2400" dirty="0" smtClean="0"/>
          </a:p>
          <a:p>
            <a:r>
              <a:rPr lang="en-US" sz="2400" dirty="0"/>
              <a:t>The method </a:t>
            </a:r>
            <a:r>
              <a:rPr lang="en-US" sz="2400" dirty="0" err="1"/>
              <a:t>str.matchAll</a:t>
            </a:r>
            <a:r>
              <a:rPr lang="en-US" sz="2400" dirty="0"/>
              <a:t>(</a:t>
            </a:r>
            <a:r>
              <a:rPr lang="en-US" sz="2400" dirty="0" err="1"/>
              <a:t>regexp</a:t>
            </a:r>
            <a:r>
              <a:rPr lang="en-US" sz="2400" dirty="0"/>
              <a:t>) is a “newer, improved” variant of </a:t>
            </a:r>
            <a:r>
              <a:rPr lang="en-US" sz="2400" dirty="0" err="1"/>
              <a:t>str.match</a:t>
            </a:r>
            <a:r>
              <a:rPr lang="en-US" sz="2400" dirty="0"/>
              <a:t>.</a:t>
            </a:r>
          </a:p>
          <a:p>
            <a:r>
              <a:rPr lang="en-US" sz="2400" dirty="0"/>
              <a:t>It’s used mainly to search for all matches with all groups.</a:t>
            </a:r>
          </a:p>
          <a:p>
            <a:r>
              <a:rPr lang="en-US" sz="2400" dirty="0"/>
              <a:t>There are 3 differences from match</a:t>
            </a:r>
            <a:r>
              <a:rPr lang="en-US" sz="2400" dirty="0" smtClean="0"/>
              <a:t>:</a:t>
            </a:r>
          </a:p>
          <a:p>
            <a:endParaRPr lang="en-US" sz="2400" dirty="0"/>
          </a:p>
          <a:p>
            <a:pPr marL="285750" indent="-285750">
              <a:buFont typeface="Arial" pitchFamily="34" charset="0"/>
              <a:buChar char="•"/>
            </a:pPr>
            <a:r>
              <a:rPr lang="en-US" sz="2400" dirty="0"/>
              <a:t>It returns an </a:t>
            </a:r>
            <a:r>
              <a:rPr lang="en-US" sz="2400" dirty="0" err="1"/>
              <a:t>iterable</a:t>
            </a:r>
            <a:r>
              <a:rPr lang="en-US" sz="2400" dirty="0"/>
              <a:t> object with matches instead of an array. We can make a regular array from it using </a:t>
            </a:r>
            <a:r>
              <a:rPr lang="en-US" sz="2400" dirty="0" err="1"/>
              <a:t>Array.from</a:t>
            </a:r>
            <a:r>
              <a:rPr lang="en-US" sz="2400" dirty="0" smtClean="0"/>
              <a:t>.</a:t>
            </a:r>
          </a:p>
          <a:p>
            <a:pPr marL="285750" indent="-285750">
              <a:buFont typeface="Arial" pitchFamily="34" charset="0"/>
              <a:buChar char="•"/>
            </a:pPr>
            <a:endParaRPr lang="en-US" sz="2400" dirty="0"/>
          </a:p>
          <a:p>
            <a:pPr marL="285750" indent="-285750">
              <a:buFont typeface="Arial" pitchFamily="34" charset="0"/>
              <a:buChar char="•"/>
            </a:pPr>
            <a:r>
              <a:rPr lang="en-US" sz="2400" dirty="0"/>
              <a:t>Every match is returned as an array with capturing groups (the same format as </a:t>
            </a:r>
            <a:r>
              <a:rPr lang="en-US" sz="2400" dirty="0" err="1"/>
              <a:t>str.match</a:t>
            </a:r>
            <a:r>
              <a:rPr lang="en-US" sz="2400" dirty="0"/>
              <a:t> without flag g</a:t>
            </a:r>
            <a:r>
              <a:rPr lang="en-US" sz="2400" dirty="0" smtClean="0"/>
              <a:t>).</a:t>
            </a:r>
          </a:p>
          <a:p>
            <a:pPr marL="285750" indent="-285750">
              <a:buFont typeface="Arial" pitchFamily="34" charset="0"/>
              <a:buChar char="•"/>
            </a:pPr>
            <a:endParaRPr lang="en-US" sz="2400" dirty="0"/>
          </a:p>
          <a:p>
            <a:pPr marL="285750" indent="-285750">
              <a:buFont typeface="Arial" pitchFamily="34" charset="0"/>
              <a:buChar char="•"/>
            </a:pPr>
            <a:r>
              <a:rPr lang="en-US" sz="2400" dirty="0"/>
              <a:t>If there are no results, it returns not null, but an empty </a:t>
            </a:r>
            <a:r>
              <a:rPr lang="en-US" sz="2400" dirty="0" err="1"/>
              <a:t>iterable</a:t>
            </a:r>
            <a:r>
              <a:rPr lang="en-US" sz="2400" dirty="0"/>
              <a:t> object.</a:t>
            </a:r>
          </a:p>
          <a:p>
            <a:endParaRPr lang="en-US" b="1" dirty="0"/>
          </a:p>
        </p:txBody>
      </p:sp>
    </p:spTree>
    <p:extLst>
      <p:ext uri="{BB962C8B-B14F-4D97-AF65-F5344CB8AC3E}">
        <p14:creationId xmlns:p14="http://schemas.microsoft.com/office/powerpoint/2010/main" val="28208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
            <a:ext cx="12192000" cy="5262979"/>
          </a:xfrm>
          <a:prstGeom prst="rect">
            <a:avLst/>
          </a:prstGeom>
          <a:noFill/>
        </p:spPr>
        <p:txBody>
          <a:bodyPr wrap="square" rtlCol="0">
            <a:spAutoFit/>
          </a:bodyPr>
          <a:lstStyle/>
          <a:p>
            <a:r>
              <a:rPr lang="en-US" sz="2400" b="1" u="sng" dirty="0"/>
              <a:t>Flags</a:t>
            </a:r>
            <a:endParaRPr lang="en-US" sz="2400" b="1" dirty="0"/>
          </a:p>
          <a:p>
            <a:r>
              <a:rPr lang="en-US" sz="2400" dirty="0"/>
              <a:t>Regular expressions may have flags that affect the search.</a:t>
            </a:r>
          </a:p>
          <a:p>
            <a:r>
              <a:rPr lang="en-US" sz="2400" dirty="0"/>
              <a:t>There are only 6 of them in JavaScript</a:t>
            </a:r>
            <a:r>
              <a:rPr lang="en-US" sz="2400" dirty="0" smtClean="0"/>
              <a:t>:</a:t>
            </a:r>
            <a:endParaRPr lang="en-US" sz="2400" dirty="0"/>
          </a:p>
          <a:p>
            <a:endParaRPr lang="en-US" sz="2400" dirty="0"/>
          </a:p>
          <a:p>
            <a:pPr marL="342900" indent="-342900">
              <a:buFont typeface="Arial" pitchFamily="34" charset="0"/>
              <a:buChar char="•"/>
            </a:pPr>
            <a:r>
              <a:rPr lang="uk-UA" sz="2400" b="1" dirty="0"/>
              <a:t>і</a:t>
            </a:r>
            <a:r>
              <a:rPr lang="uk-UA" sz="2400" b="1" dirty="0" smtClean="0"/>
              <a:t> </a:t>
            </a:r>
            <a:r>
              <a:rPr lang="uk-UA" sz="2400" dirty="0" smtClean="0"/>
              <a:t>-</a:t>
            </a:r>
            <a:r>
              <a:rPr lang="en-US" sz="2400" dirty="0" smtClean="0"/>
              <a:t>With </a:t>
            </a:r>
            <a:r>
              <a:rPr lang="en-US" sz="2400" dirty="0"/>
              <a:t>this flag the search is case-insensitive: no difference between A and a </a:t>
            </a:r>
            <a:endParaRPr lang="uk-UA" sz="2400" dirty="0" smtClean="0"/>
          </a:p>
          <a:p>
            <a:pPr marL="342900" indent="-342900">
              <a:buFont typeface="Arial" pitchFamily="34" charset="0"/>
              <a:buChar char="•"/>
            </a:pPr>
            <a:r>
              <a:rPr lang="en-US" sz="2400" dirty="0" smtClean="0"/>
              <a:t>g</a:t>
            </a:r>
            <a:r>
              <a:rPr lang="uk-UA" sz="2400" dirty="0" smtClean="0"/>
              <a:t> - </a:t>
            </a:r>
            <a:r>
              <a:rPr lang="en-US" sz="2400" dirty="0" smtClean="0"/>
              <a:t>With </a:t>
            </a:r>
            <a:r>
              <a:rPr lang="en-US" sz="2400" dirty="0"/>
              <a:t>this flag the search looks for all matches, without it – only the first match is returned</a:t>
            </a:r>
            <a:r>
              <a:rPr lang="en-US" sz="2400" dirty="0" smtClean="0"/>
              <a:t>.</a:t>
            </a:r>
            <a:endParaRPr lang="uk-UA" sz="2400" dirty="0" smtClean="0"/>
          </a:p>
          <a:p>
            <a:pPr marL="342900" indent="-342900">
              <a:buFont typeface="Arial" pitchFamily="34" charset="0"/>
              <a:buChar char="•"/>
            </a:pPr>
            <a:r>
              <a:rPr lang="en-US" sz="2400" dirty="0"/>
              <a:t>m</a:t>
            </a:r>
            <a:r>
              <a:rPr lang="uk-UA" sz="2400" dirty="0" smtClean="0"/>
              <a:t> - </a:t>
            </a:r>
            <a:r>
              <a:rPr lang="en-US" sz="2400" dirty="0" smtClean="0"/>
              <a:t>Multiline </a:t>
            </a:r>
            <a:r>
              <a:rPr lang="en-US" sz="2400" dirty="0"/>
              <a:t>mode (covered in the chapter Multiline </a:t>
            </a:r>
            <a:r>
              <a:rPr lang="en-US" sz="2400" dirty="0" smtClean="0"/>
              <a:t>mode </a:t>
            </a:r>
            <a:r>
              <a:rPr lang="en-US" sz="2400" dirty="0"/>
              <a:t>of anchors ^ $, flag "m</a:t>
            </a:r>
            <a:r>
              <a:rPr lang="en-US" sz="2400" dirty="0" smtClean="0"/>
              <a:t>").</a:t>
            </a:r>
            <a:endParaRPr lang="uk-UA" sz="2400" dirty="0" smtClean="0">
              <a:solidFill>
                <a:schemeClr val="bg1"/>
              </a:solidFill>
            </a:endParaRPr>
          </a:p>
          <a:p>
            <a:pPr marL="342900" indent="-342900">
              <a:buFont typeface="Arial" pitchFamily="34" charset="0"/>
              <a:buChar char="•"/>
            </a:pPr>
            <a:r>
              <a:rPr lang="en-US" sz="2400" dirty="0"/>
              <a:t>s</a:t>
            </a:r>
            <a:r>
              <a:rPr lang="uk-UA" sz="2400" dirty="0" smtClean="0"/>
              <a:t> - </a:t>
            </a:r>
            <a:r>
              <a:rPr lang="en-US" sz="2400" dirty="0" smtClean="0"/>
              <a:t>Enables </a:t>
            </a:r>
            <a:r>
              <a:rPr lang="en-US" sz="2400" dirty="0"/>
              <a:t>“</a:t>
            </a:r>
            <a:r>
              <a:rPr lang="en-US" sz="2400" dirty="0" err="1"/>
              <a:t>dotall</a:t>
            </a:r>
            <a:r>
              <a:rPr lang="en-US" sz="2400" dirty="0"/>
              <a:t>” mode, that allows a dot . to match newline character \n (covered in the chapter Character classes</a:t>
            </a:r>
            <a:r>
              <a:rPr lang="en-US" sz="2400" dirty="0" smtClean="0"/>
              <a:t>).</a:t>
            </a:r>
            <a:endParaRPr lang="uk-UA" sz="2400" dirty="0" smtClean="0"/>
          </a:p>
          <a:p>
            <a:pPr marL="342900" indent="-342900">
              <a:buFont typeface="Arial" pitchFamily="34" charset="0"/>
              <a:buChar char="•"/>
            </a:pPr>
            <a:r>
              <a:rPr lang="en-US" sz="2400" dirty="0"/>
              <a:t>u</a:t>
            </a:r>
            <a:r>
              <a:rPr lang="uk-UA" sz="2400" dirty="0" smtClean="0"/>
              <a:t> - </a:t>
            </a:r>
            <a:r>
              <a:rPr lang="en-US" sz="2400" dirty="0" smtClean="0"/>
              <a:t>Enables </a:t>
            </a:r>
            <a:r>
              <a:rPr lang="en-US" sz="2400" dirty="0"/>
              <a:t>full </a:t>
            </a:r>
            <a:r>
              <a:rPr lang="en-US" sz="2400" dirty="0" err="1"/>
              <a:t>unicode</a:t>
            </a:r>
            <a:r>
              <a:rPr lang="en-US" sz="2400" dirty="0"/>
              <a:t> support. The flag enables correct processing of surrogate pairs. More about that in the chapter Unicode: flag "u" and class \p</a:t>
            </a:r>
            <a:r>
              <a:rPr lang="en-US" sz="2400" dirty="0" smtClean="0"/>
              <a:t>{...}.</a:t>
            </a:r>
            <a:endParaRPr lang="uk-UA" sz="2400" dirty="0" smtClean="0">
              <a:solidFill>
                <a:schemeClr val="bg1"/>
              </a:solidFill>
            </a:endParaRPr>
          </a:p>
          <a:p>
            <a:pPr marL="342900" indent="-342900">
              <a:buFont typeface="Arial" pitchFamily="34" charset="0"/>
              <a:buChar char="•"/>
            </a:pPr>
            <a:r>
              <a:rPr lang="en-US" sz="2400" dirty="0"/>
              <a:t>y</a:t>
            </a:r>
            <a:r>
              <a:rPr lang="uk-UA" sz="2400" dirty="0" smtClean="0"/>
              <a:t> - </a:t>
            </a:r>
            <a:r>
              <a:rPr lang="en-US" sz="2400" dirty="0" smtClean="0"/>
              <a:t>“Sticky</a:t>
            </a:r>
            <a:r>
              <a:rPr lang="en-US" sz="2400" dirty="0"/>
              <a:t>” mode: searching at the exact position in the text (covered in the chapter Sticky flag "</a:t>
            </a:r>
            <a:r>
              <a:rPr lang="en-US" sz="2400" dirty="0" smtClean="0"/>
              <a:t>y", searching </a:t>
            </a:r>
            <a:r>
              <a:rPr lang="en-US" sz="2400" dirty="0"/>
              <a:t>at position)</a:t>
            </a:r>
            <a:endParaRPr lang="ru-RU" sz="2400" dirty="0"/>
          </a:p>
        </p:txBody>
      </p:sp>
    </p:spTree>
    <p:extLst>
      <p:ext uri="{BB962C8B-B14F-4D97-AF65-F5344CB8AC3E}">
        <p14:creationId xmlns:p14="http://schemas.microsoft.com/office/powerpoint/2010/main" val="3438464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11879141"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5424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11049000" cy="1477328"/>
          </a:xfrm>
          <a:prstGeom prst="rect">
            <a:avLst/>
          </a:prstGeom>
          <a:noFill/>
        </p:spPr>
        <p:txBody>
          <a:bodyPr wrap="square" rtlCol="0">
            <a:spAutoFit/>
          </a:bodyPr>
          <a:lstStyle/>
          <a:p>
            <a:r>
              <a:rPr lang="en-US" sz="2400" b="1" dirty="0" err="1"/>
              <a:t>str.split</a:t>
            </a:r>
            <a:r>
              <a:rPr lang="en-US" sz="2400" b="1" dirty="0"/>
              <a:t>(</a:t>
            </a:r>
            <a:r>
              <a:rPr lang="en-US" sz="2400" b="1" dirty="0" err="1"/>
              <a:t>regexp|substr</a:t>
            </a:r>
            <a:r>
              <a:rPr lang="en-US" sz="2400" b="1" dirty="0"/>
              <a:t>, limit</a:t>
            </a:r>
            <a:r>
              <a:rPr lang="en-US" sz="2400" b="1" dirty="0" smtClean="0"/>
              <a:t>)</a:t>
            </a:r>
          </a:p>
          <a:p>
            <a:endParaRPr lang="en-US" sz="2400" b="1" dirty="0"/>
          </a:p>
          <a:p>
            <a:r>
              <a:rPr lang="en-US" sz="2400" dirty="0"/>
              <a:t>Splits the string using the </a:t>
            </a:r>
            <a:r>
              <a:rPr lang="en-US" sz="2400" dirty="0" err="1"/>
              <a:t>regexp</a:t>
            </a:r>
            <a:r>
              <a:rPr lang="en-US" sz="2400" dirty="0"/>
              <a:t> (or a substring) as a delimiter</a:t>
            </a:r>
            <a:r>
              <a:rPr lang="en-US" dirty="0"/>
              <a:t>.</a:t>
            </a:r>
          </a:p>
          <a:p>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04060"/>
            <a:ext cx="9892801" cy="830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 y="3761423"/>
            <a:ext cx="10165336" cy="1084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133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3880" y="259080"/>
            <a:ext cx="11079480" cy="1569660"/>
          </a:xfrm>
          <a:prstGeom prst="rect">
            <a:avLst/>
          </a:prstGeom>
          <a:noFill/>
        </p:spPr>
        <p:txBody>
          <a:bodyPr wrap="square" rtlCol="0">
            <a:spAutoFit/>
          </a:bodyPr>
          <a:lstStyle/>
          <a:p>
            <a:r>
              <a:rPr lang="en-US" sz="2400" b="1" dirty="0" err="1"/>
              <a:t>str.search</a:t>
            </a:r>
            <a:r>
              <a:rPr lang="en-US" sz="2400" b="1" dirty="0"/>
              <a:t>(</a:t>
            </a:r>
            <a:r>
              <a:rPr lang="en-US" sz="2400" b="1" dirty="0" err="1"/>
              <a:t>regexp</a:t>
            </a:r>
            <a:r>
              <a:rPr lang="en-US" sz="2400" b="1" dirty="0"/>
              <a:t>)</a:t>
            </a:r>
          </a:p>
          <a:p>
            <a:r>
              <a:rPr lang="en-US" sz="2400" dirty="0"/>
              <a:t>The method </a:t>
            </a:r>
            <a:r>
              <a:rPr lang="en-US" sz="2400" dirty="0" err="1"/>
              <a:t>str.search</a:t>
            </a:r>
            <a:r>
              <a:rPr lang="en-US" sz="2400" dirty="0"/>
              <a:t>(</a:t>
            </a:r>
            <a:r>
              <a:rPr lang="en-US" sz="2400" dirty="0" err="1"/>
              <a:t>regexp</a:t>
            </a:r>
            <a:r>
              <a:rPr lang="en-US" sz="2400" dirty="0"/>
              <a:t>) returns the position of the first match or -1 if none found:</a:t>
            </a:r>
          </a:p>
          <a:p>
            <a:endParaRPr lang="ru-RU"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047" y="1660208"/>
            <a:ext cx="11447145" cy="15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0047" y="3444240"/>
            <a:ext cx="11079480" cy="1477328"/>
          </a:xfrm>
          <a:prstGeom prst="rect">
            <a:avLst/>
          </a:prstGeom>
          <a:noFill/>
        </p:spPr>
        <p:txBody>
          <a:bodyPr wrap="square" rtlCol="0">
            <a:spAutoFit/>
          </a:bodyPr>
          <a:lstStyle/>
          <a:p>
            <a:r>
              <a:rPr lang="en-US" sz="2400" b="1" dirty="0" err="1"/>
              <a:t>regexp.test</a:t>
            </a:r>
            <a:r>
              <a:rPr lang="en-US" sz="2400" b="1" dirty="0"/>
              <a:t>(</a:t>
            </a:r>
            <a:r>
              <a:rPr lang="en-US" sz="2400" b="1" dirty="0" err="1"/>
              <a:t>str</a:t>
            </a:r>
            <a:r>
              <a:rPr lang="en-US" sz="2400" b="1" dirty="0"/>
              <a:t>)</a:t>
            </a:r>
          </a:p>
          <a:p>
            <a:r>
              <a:rPr lang="en-US" sz="2400" dirty="0"/>
              <a:t>The method </a:t>
            </a:r>
            <a:r>
              <a:rPr lang="en-US" sz="2400" dirty="0" err="1"/>
              <a:t>regexp.test</a:t>
            </a:r>
            <a:r>
              <a:rPr lang="en-US" sz="2400" dirty="0"/>
              <a:t>(</a:t>
            </a:r>
            <a:r>
              <a:rPr lang="en-US" sz="2400" dirty="0" err="1"/>
              <a:t>str</a:t>
            </a:r>
            <a:r>
              <a:rPr lang="en-US" sz="2400" dirty="0"/>
              <a:t>) looks for a match and returns true/false whether it exists</a:t>
            </a:r>
            <a:r>
              <a:rPr lang="en-US" dirty="0"/>
              <a:t>.</a:t>
            </a:r>
          </a:p>
          <a:p>
            <a:endParaRPr lang="ru-RU"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 y="4723448"/>
            <a:ext cx="7057073" cy="20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152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240" y="594360"/>
            <a:ext cx="11521440" cy="1846659"/>
          </a:xfrm>
          <a:prstGeom prst="rect">
            <a:avLst/>
          </a:prstGeom>
          <a:noFill/>
        </p:spPr>
        <p:txBody>
          <a:bodyPr wrap="square" rtlCol="0">
            <a:spAutoFit/>
          </a:bodyPr>
          <a:lstStyle/>
          <a:p>
            <a:r>
              <a:rPr lang="en-US" sz="2400" b="1" u="sng" dirty="0" err="1"/>
              <a:t>str.replace</a:t>
            </a:r>
            <a:r>
              <a:rPr lang="en-US" sz="2400" b="1" u="sng" dirty="0"/>
              <a:t>(</a:t>
            </a:r>
            <a:r>
              <a:rPr lang="en-US" sz="2400" b="1" u="sng" dirty="0" err="1"/>
              <a:t>str|regexp</a:t>
            </a:r>
            <a:r>
              <a:rPr lang="en-US" sz="2400" b="1" u="sng" dirty="0"/>
              <a:t>, </a:t>
            </a:r>
            <a:r>
              <a:rPr lang="en-US" sz="2400" b="1" u="sng" dirty="0" err="1"/>
              <a:t>str|func</a:t>
            </a:r>
            <a:r>
              <a:rPr lang="en-US" sz="2400" b="1" u="sng" dirty="0" smtClean="0"/>
              <a:t>)</a:t>
            </a:r>
            <a:endParaRPr lang="uk-UA" sz="2400" b="1" u="sng" dirty="0" smtClean="0"/>
          </a:p>
          <a:p>
            <a:endParaRPr lang="en-US" sz="2400" b="1" dirty="0"/>
          </a:p>
          <a:p>
            <a:r>
              <a:rPr lang="en-US" sz="2400" dirty="0"/>
              <a:t>This is a generic method for searching and replacing, one of most useful ones. The </a:t>
            </a:r>
            <a:r>
              <a:rPr lang="en-US" sz="2400" dirty="0" err="1"/>
              <a:t>swiss</a:t>
            </a:r>
            <a:r>
              <a:rPr lang="en-US" sz="2400" dirty="0"/>
              <a:t> army knife for searching and replacing.</a:t>
            </a:r>
          </a:p>
          <a:p>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34" y="2552699"/>
            <a:ext cx="9481186" cy="1375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33" y="4431030"/>
            <a:ext cx="9603107" cy="135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124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78" y="148381"/>
            <a:ext cx="11567160" cy="830997"/>
          </a:xfrm>
          <a:prstGeom prst="rect">
            <a:avLst/>
          </a:prstGeom>
          <a:noFill/>
        </p:spPr>
        <p:txBody>
          <a:bodyPr wrap="square" rtlCol="0">
            <a:spAutoFit/>
          </a:bodyPr>
          <a:lstStyle/>
          <a:p>
            <a:r>
              <a:rPr lang="en-US" sz="2400" dirty="0"/>
              <a:t>The second argument is a replacement string. </a:t>
            </a:r>
            <a:endParaRPr lang="uk-UA" sz="2400" dirty="0" smtClean="0"/>
          </a:p>
          <a:p>
            <a:r>
              <a:rPr lang="en-US" sz="2400" dirty="0" smtClean="0"/>
              <a:t>We </a:t>
            </a:r>
            <a:r>
              <a:rPr lang="en-US" sz="2400" dirty="0"/>
              <a:t>can use special character in it</a:t>
            </a:r>
            <a:r>
              <a:rPr lang="en-US" dirty="0"/>
              <a:t>:</a:t>
            </a:r>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77" y="1184910"/>
            <a:ext cx="11828457" cy="378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983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19" y="681990"/>
            <a:ext cx="10871431" cy="2183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9303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240" y="640080"/>
            <a:ext cx="11049000" cy="4431983"/>
          </a:xfrm>
          <a:prstGeom prst="rect">
            <a:avLst/>
          </a:prstGeom>
          <a:noFill/>
        </p:spPr>
        <p:txBody>
          <a:bodyPr wrap="square" rtlCol="0">
            <a:spAutoFit/>
          </a:bodyPr>
          <a:lstStyle/>
          <a:p>
            <a:r>
              <a:rPr lang="en-US" sz="2400" b="1" dirty="0"/>
              <a:t>For situations that require “smart” replacements, the second argument can be a function.</a:t>
            </a:r>
            <a:endParaRPr lang="en-US" sz="2400" dirty="0"/>
          </a:p>
          <a:p>
            <a:r>
              <a:rPr lang="en-US" sz="2400" dirty="0"/>
              <a:t>It will be called for each match, and the returned value will be inserted as a replacement.</a:t>
            </a:r>
          </a:p>
          <a:p>
            <a:r>
              <a:rPr lang="en-US" sz="2400" dirty="0"/>
              <a:t>The function is called with arguments </a:t>
            </a:r>
            <a:r>
              <a:rPr lang="en-US" sz="2400" dirty="0" err="1"/>
              <a:t>func</a:t>
            </a:r>
            <a:r>
              <a:rPr lang="en-US" sz="2400" dirty="0"/>
              <a:t>(match, p1, p2, ..., </a:t>
            </a:r>
            <a:r>
              <a:rPr lang="en-US" sz="2400" dirty="0" err="1"/>
              <a:t>pn</a:t>
            </a:r>
            <a:r>
              <a:rPr lang="en-US" sz="2400" dirty="0"/>
              <a:t>, offset, input, groups):</a:t>
            </a:r>
          </a:p>
          <a:p>
            <a:pPr marL="342900" indent="-342900">
              <a:buFont typeface="Arial" pitchFamily="34" charset="0"/>
              <a:buChar char="•"/>
            </a:pPr>
            <a:r>
              <a:rPr lang="en-US" sz="2400" dirty="0"/>
              <a:t>match – the match,</a:t>
            </a:r>
          </a:p>
          <a:p>
            <a:pPr marL="342900" indent="-342900">
              <a:buFont typeface="Arial" pitchFamily="34" charset="0"/>
              <a:buChar char="•"/>
            </a:pPr>
            <a:r>
              <a:rPr lang="en-US" sz="2400" dirty="0"/>
              <a:t>p1, p2, ..., </a:t>
            </a:r>
            <a:r>
              <a:rPr lang="en-US" sz="2400" dirty="0" err="1"/>
              <a:t>pn</a:t>
            </a:r>
            <a:r>
              <a:rPr lang="en-US" sz="2400" dirty="0"/>
              <a:t> – contents of capturing groups (if there are any),</a:t>
            </a:r>
          </a:p>
          <a:p>
            <a:pPr marL="342900" indent="-342900">
              <a:buFont typeface="Arial" pitchFamily="34" charset="0"/>
              <a:buChar char="•"/>
            </a:pPr>
            <a:r>
              <a:rPr lang="en-US" sz="2400" dirty="0"/>
              <a:t>offset – position of the match,</a:t>
            </a:r>
          </a:p>
          <a:p>
            <a:pPr marL="342900" indent="-342900">
              <a:buFont typeface="Arial" pitchFamily="34" charset="0"/>
              <a:buChar char="•"/>
            </a:pPr>
            <a:r>
              <a:rPr lang="en-US" sz="2400" dirty="0"/>
              <a:t>input – the source string,</a:t>
            </a:r>
          </a:p>
          <a:p>
            <a:pPr marL="342900" indent="-342900">
              <a:buFont typeface="Arial" pitchFamily="34" charset="0"/>
              <a:buChar char="•"/>
            </a:pPr>
            <a:r>
              <a:rPr lang="en-US" sz="2400" dirty="0"/>
              <a:t>groups – an object with named groups.</a:t>
            </a:r>
          </a:p>
          <a:p>
            <a:endParaRPr lang="ru-RU" dirty="0"/>
          </a:p>
        </p:txBody>
      </p:sp>
    </p:spTree>
    <p:extLst>
      <p:ext uri="{BB962C8B-B14F-4D97-AF65-F5344CB8AC3E}">
        <p14:creationId xmlns:p14="http://schemas.microsoft.com/office/powerpoint/2010/main" val="13654627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 y="1105851"/>
            <a:ext cx="10924875" cy="240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52" y="4808220"/>
            <a:ext cx="107854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0033" y="396240"/>
            <a:ext cx="11657647" cy="461665"/>
          </a:xfrm>
          <a:prstGeom prst="rect">
            <a:avLst/>
          </a:prstGeom>
          <a:noFill/>
        </p:spPr>
        <p:txBody>
          <a:bodyPr wrap="square" rtlCol="0">
            <a:spAutoFit/>
          </a:bodyPr>
          <a:lstStyle/>
          <a:p>
            <a:r>
              <a:rPr lang="en-US" sz="2400" dirty="0"/>
              <a:t>For example, let’s uppercase all matches:</a:t>
            </a:r>
            <a:endParaRPr lang="ru-RU" sz="2400" dirty="0"/>
          </a:p>
        </p:txBody>
      </p:sp>
      <p:sp>
        <p:nvSpPr>
          <p:cNvPr id="3" name="TextBox 2"/>
          <p:cNvSpPr txBox="1"/>
          <p:nvPr/>
        </p:nvSpPr>
        <p:spPr>
          <a:xfrm>
            <a:off x="458153" y="3947160"/>
            <a:ext cx="11002327" cy="461665"/>
          </a:xfrm>
          <a:prstGeom prst="rect">
            <a:avLst/>
          </a:prstGeom>
          <a:noFill/>
        </p:spPr>
        <p:txBody>
          <a:bodyPr wrap="square" rtlCol="0">
            <a:spAutoFit/>
          </a:bodyPr>
          <a:lstStyle/>
          <a:p>
            <a:r>
              <a:rPr lang="en-US" sz="2400" dirty="0"/>
              <a:t>Replace each match by its position in the string:</a:t>
            </a:r>
            <a:endParaRPr lang="ru-RU" sz="2400" dirty="0"/>
          </a:p>
        </p:txBody>
      </p:sp>
    </p:spTree>
    <p:extLst>
      <p:ext uri="{BB962C8B-B14F-4D97-AF65-F5344CB8AC3E}">
        <p14:creationId xmlns:p14="http://schemas.microsoft.com/office/powerpoint/2010/main" val="3079758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43840"/>
            <a:ext cx="10820400" cy="6001643"/>
          </a:xfrm>
          <a:prstGeom prst="rect">
            <a:avLst/>
          </a:prstGeom>
          <a:noFill/>
        </p:spPr>
        <p:txBody>
          <a:bodyPr wrap="square" rtlCol="0">
            <a:spAutoFit/>
          </a:bodyPr>
          <a:lstStyle/>
          <a:p>
            <a:r>
              <a:rPr lang="en-US" sz="2400" b="1" dirty="0" err="1" smtClean="0"/>
              <a:t>regexp.exec</a:t>
            </a:r>
            <a:r>
              <a:rPr lang="en-US" sz="2400" b="1" dirty="0" smtClean="0"/>
              <a:t>(</a:t>
            </a:r>
            <a:r>
              <a:rPr lang="en-US" sz="2400" b="1" dirty="0" err="1" smtClean="0"/>
              <a:t>str</a:t>
            </a:r>
            <a:r>
              <a:rPr lang="en-US" sz="2400" b="1" dirty="0" smtClean="0"/>
              <a:t>)</a:t>
            </a:r>
          </a:p>
          <a:p>
            <a:endParaRPr lang="en-US" sz="2400" b="1" dirty="0"/>
          </a:p>
          <a:p>
            <a:r>
              <a:rPr lang="en-US" sz="2400" dirty="0"/>
              <a:t>The method </a:t>
            </a:r>
            <a:r>
              <a:rPr lang="en-US" sz="2400" dirty="0" err="1"/>
              <a:t>regexp.exec</a:t>
            </a:r>
            <a:r>
              <a:rPr lang="en-US" sz="2400" dirty="0"/>
              <a:t>(</a:t>
            </a:r>
            <a:r>
              <a:rPr lang="en-US" sz="2400" dirty="0" err="1"/>
              <a:t>str</a:t>
            </a:r>
            <a:r>
              <a:rPr lang="en-US" sz="2400" dirty="0"/>
              <a:t>) method returns a match for </a:t>
            </a:r>
            <a:r>
              <a:rPr lang="en-US" sz="2400" dirty="0" err="1"/>
              <a:t>regexp</a:t>
            </a:r>
            <a:r>
              <a:rPr lang="en-US" sz="2400" dirty="0"/>
              <a:t> in the string str. Unlike previous methods, it’s called on a </a:t>
            </a:r>
            <a:r>
              <a:rPr lang="en-US" sz="2400" dirty="0" err="1"/>
              <a:t>regexp</a:t>
            </a:r>
            <a:r>
              <a:rPr lang="en-US" sz="2400" dirty="0"/>
              <a:t>, not on a string.</a:t>
            </a:r>
          </a:p>
          <a:p>
            <a:r>
              <a:rPr lang="en-US" sz="2400" dirty="0"/>
              <a:t>It behaves differently depending on whether the </a:t>
            </a:r>
            <a:r>
              <a:rPr lang="en-US" sz="2400" dirty="0" err="1"/>
              <a:t>regexp</a:t>
            </a:r>
            <a:r>
              <a:rPr lang="en-US" sz="2400" dirty="0"/>
              <a:t> has flag g.</a:t>
            </a:r>
          </a:p>
          <a:p>
            <a:r>
              <a:rPr lang="en-US" sz="2400" dirty="0"/>
              <a:t>If there’s no g, then </a:t>
            </a:r>
            <a:r>
              <a:rPr lang="en-US" sz="2400" dirty="0" err="1"/>
              <a:t>regexp.exec</a:t>
            </a:r>
            <a:r>
              <a:rPr lang="en-US" sz="2400" dirty="0"/>
              <a:t>(</a:t>
            </a:r>
            <a:r>
              <a:rPr lang="en-US" sz="2400" dirty="0" err="1"/>
              <a:t>str</a:t>
            </a:r>
            <a:r>
              <a:rPr lang="en-US" sz="2400" dirty="0"/>
              <a:t>) returns the first match exactly as </a:t>
            </a:r>
            <a:r>
              <a:rPr lang="en-US" sz="2400" dirty="0" err="1"/>
              <a:t>str.match</a:t>
            </a:r>
            <a:r>
              <a:rPr lang="en-US" sz="2400" dirty="0"/>
              <a:t>(</a:t>
            </a:r>
            <a:r>
              <a:rPr lang="en-US" sz="2400" dirty="0" err="1"/>
              <a:t>regexp</a:t>
            </a:r>
            <a:r>
              <a:rPr lang="en-US" sz="2400" dirty="0"/>
              <a:t>). This behavior doesn’t bring anything new.</a:t>
            </a:r>
          </a:p>
          <a:p>
            <a:r>
              <a:rPr lang="en-US" sz="2400" dirty="0"/>
              <a:t>But if there’s flag g, then:</a:t>
            </a:r>
          </a:p>
          <a:p>
            <a:pPr marL="285750" indent="-285750">
              <a:buFont typeface="Arial" pitchFamily="34" charset="0"/>
              <a:buChar char="•"/>
            </a:pPr>
            <a:r>
              <a:rPr lang="en-US" sz="2400" dirty="0" smtClean="0"/>
              <a:t>A </a:t>
            </a:r>
            <a:r>
              <a:rPr lang="en-US" sz="2400" dirty="0"/>
              <a:t>call to </a:t>
            </a:r>
            <a:r>
              <a:rPr lang="en-US" sz="2400" dirty="0" err="1"/>
              <a:t>regexp.exec</a:t>
            </a:r>
            <a:r>
              <a:rPr lang="en-US" sz="2400" dirty="0"/>
              <a:t>(</a:t>
            </a:r>
            <a:r>
              <a:rPr lang="en-US" sz="2400" dirty="0" err="1"/>
              <a:t>str</a:t>
            </a:r>
            <a:r>
              <a:rPr lang="en-US" sz="2400" dirty="0"/>
              <a:t>) returns the first match and saves the position immediately after it in the property </a:t>
            </a:r>
            <a:r>
              <a:rPr lang="en-US" sz="2400" dirty="0" err="1"/>
              <a:t>regexp.lastIndex</a:t>
            </a:r>
            <a:r>
              <a:rPr lang="en-US" sz="2400" dirty="0"/>
              <a:t>.</a:t>
            </a:r>
          </a:p>
          <a:p>
            <a:pPr marL="285750" indent="-285750">
              <a:buFont typeface="Arial" pitchFamily="34" charset="0"/>
              <a:buChar char="•"/>
            </a:pPr>
            <a:r>
              <a:rPr lang="en-US" sz="2400" dirty="0"/>
              <a:t>The next such call starts the search from position </a:t>
            </a:r>
            <a:r>
              <a:rPr lang="en-US" sz="2400" dirty="0" err="1"/>
              <a:t>regexp.lastIndex</a:t>
            </a:r>
            <a:r>
              <a:rPr lang="en-US" sz="2400" dirty="0"/>
              <a:t>, returns the next match and saves the position after it in </a:t>
            </a:r>
            <a:r>
              <a:rPr lang="en-US" sz="2400" dirty="0" err="1"/>
              <a:t>regexp.lastIndex</a:t>
            </a:r>
            <a:r>
              <a:rPr lang="en-US" sz="2400" dirty="0"/>
              <a:t>.</a:t>
            </a:r>
          </a:p>
          <a:p>
            <a:pPr marL="285750" indent="-285750">
              <a:buFont typeface="Arial" pitchFamily="34" charset="0"/>
              <a:buChar char="•"/>
            </a:pPr>
            <a:r>
              <a:rPr lang="en-US" sz="2400" dirty="0"/>
              <a:t>…And so on.</a:t>
            </a:r>
          </a:p>
          <a:p>
            <a:pPr marL="285750" indent="-285750">
              <a:buFont typeface="Arial" pitchFamily="34" charset="0"/>
              <a:buChar char="•"/>
            </a:pPr>
            <a:r>
              <a:rPr lang="en-US" sz="2400" dirty="0"/>
              <a:t>If there are no matches, </a:t>
            </a:r>
            <a:r>
              <a:rPr lang="en-US" sz="2400" dirty="0" err="1"/>
              <a:t>regexp.exec</a:t>
            </a:r>
            <a:r>
              <a:rPr lang="en-US" sz="2400" dirty="0"/>
              <a:t> returns null and resets </a:t>
            </a:r>
            <a:r>
              <a:rPr lang="en-US" sz="2400" dirty="0" err="1"/>
              <a:t>regexp.lastIndex</a:t>
            </a:r>
            <a:r>
              <a:rPr lang="en-US" sz="2400" dirty="0"/>
              <a:t> to 0.</a:t>
            </a:r>
          </a:p>
          <a:p>
            <a:endParaRPr lang="ru-RU" sz="2400" dirty="0"/>
          </a:p>
        </p:txBody>
      </p:sp>
    </p:spTree>
    <p:extLst>
      <p:ext uri="{BB962C8B-B14F-4D97-AF65-F5344CB8AC3E}">
        <p14:creationId xmlns:p14="http://schemas.microsoft.com/office/powerpoint/2010/main" val="993439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144"/>
          <a:stretch/>
        </p:blipFill>
        <p:spPr bwMode="auto">
          <a:xfrm>
            <a:off x="677228" y="0"/>
            <a:ext cx="10235278" cy="385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28" y="3996689"/>
            <a:ext cx="10387012" cy="2247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083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579120"/>
            <a:ext cx="11323320" cy="3970318"/>
          </a:xfrm>
          <a:prstGeom prst="rect">
            <a:avLst/>
          </a:prstGeom>
          <a:noFill/>
        </p:spPr>
        <p:txBody>
          <a:bodyPr wrap="square" rtlCol="0">
            <a:spAutoFit/>
          </a:bodyPr>
          <a:lstStyle/>
          <a:p>
            <a:r>
              <a:rPr lang="en-US" sz="2400" b="1" dirty="0"/>
              <a:t>Searching: </a:t>
            </a:r>
            <a:r>
              <a:rPr lang="en-US" sz="2400" b="1" dirty="0" err="1"/>
              <a:t>str.match</a:t>
            </a:r>
            <a:endParaRPr lang="en-US" sz="2400" b="1" dirty="0"/>
          </a:p>
          <a:p>
            <a:r>
              <a:rPr lang="en-US" sz="2400" dirty="0"/>
              <a:t>As mentioned previously, regular expressions are integrated with string methods.</a:t>
            </a:r>
          </a:p>
          <a:p>
            <a:r>
              <a:rPr lang="en-US" sz="2400" dirty="0"/>
              <a:t>The method </a:t>
            </a:r>
            <a:r>
              <a:rPr lang="en-US" sz="2400" dirty="0" err="1"/>
              <a:t>str.match</a:t>
            </a:r>
            <a:r>
              <a:rPr lang="en-US" sz="2400" dirty="0"/>
              <a:t>(</a:t>
            </a:r>
            <a:r>
              <a:rPr lang="en-US" sz="2400" dirty="0" err="1"/>
              <a:t>regexp</a:t>
            </a:r>
            <a:r>
              <a:rPr lang="en-US" sz="2400" dirty="0"/>
              <a:t>) finds all matches of </a:t>
            </a:r>
            <a:r>
              <a:rPr lang="en-US" sz="2400" dirty="0" err="1"/>
              <a:t>regexp</a:t>
            </a:r>
            <a:r>
              <a:rPr lang="en-US" sz="2400" dirty="0"/>
              <a:t> in the string str</a:t>
            </a:r>
            <a:r>
              <a:rPr lang="en-US" sz="2400" dirty="0" smtClean="0"/>
              <a:t>.</a:t>
            </a:r>
          </a:p>
          <a:p>
            <a:endParaRPr lang="en-US" sz="2400" dirty="0"/>
          </a:p>
          <a:p>
            <a:r>
              <a:rPr lang="en-US" sz="2400" dirty="0"/>
              <a:t>It has 3 working modes:</a:t>
            </a:r>
          </a:p>
          <a:p>
            <a:pPr marL="342900" indent="-342900">
              <a:buAutoNum type="arabicParenR"/>
            </a:pPr>
            <a:r>
              <a:rPr lang="en-US" sz="2400" dirty="0" smtClean="0"/>
              <a:t>If </a:t>
            </a:r>
            <a:r>
              <a:rPr lang="en-US" sz="2400" dirty="0"/>
              <a:t>the regular expression has flag g, it returns an array of all matches</a:t>
            </a:r>
            <a:r>
              <a:rPr lang="en-US" sz="2400" dirty="0" smtClean="0"/>
              <a:t>:</a:t>
            </a:r>
            <a:endParaRPr lang="en-US" sz="2400" dirty="0"/>
          </a:p>
          <a:p>
            <a:r>
              <a:rPr lang="en-US" sz="2400" dirty="0" smtClean="0"/>
              <a:t>2)</a:t>
            </a:r>
            <a:r>
              <a:rPr lang="en-US" sz="2400" dirty="0"/>
              <a:t> If there’s no such flag it returns only the first match in the form of an </a:t>
            </a:r>
            <a:r>
              <a:rPr lang="en-US" sz="2400" dirty="0" smtClean="0"/>
              <a:t>array, </a:t>
            </a:r>
            <a:r>
              <a:rPr lang="en-US" sz="2400" dirty="0"/>
              <a:t>with the full match at index 0 and some additional details in properties</a:t>
            </a:r>
            <a:r>
              <a:rPr lang="en-US" sz="2400" dirty="0" smtClean="0"/>
              <a:t>:</a:t>
            </a:r>
          </a:p>
          <a:p>
            <a:r>
              <a:rPr lang="en-US" sz="2400" dirty="0" smtClean="0"/>
              <a:t>3) </a:t>
            </a:r>
            <a:r>
              <a:rPr lang="en-US" sz="2400" dirty="0"/>
              <a:t>if there are no matches, null is returned (doesn’t matter if there’s flag g or not).</a:t>
            </a:r>
            <a:r>
              <a:rPr lang="en-US" dirty="0"/>
              <a:t/>
            </a:r>
            <a:br>
              <a:rPr lang="en-US" dirty="0"/>
            </a:br>
            <a:r>
              <a:rPr lang="en-US" dirty="0"/>
              <a:t/>
            </a:r>
            <a:br>
              <a:rPr lang="en-US" dirty="0"/>
            </a:br>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43404"/>
            <a:ext cx="78676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982557"/>
            <a:ext cx="54864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6522"/>
            <a:ext cx="67151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65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24840"/>
            <a:ext cx="11445240" cy="2123658"/>
          </a:xfrm>
          <a:prstGeom prst="rect">
            <a:avLst/>
          </a:prstGeom>
          <a:noFill/>
        </p:spPr>
        <p:txBody>
          <a:bodyPr wrap="square" rtlCol="0">
            <a:spAutoFit/>
          </a:bodyPr>
          <a:lstStyle/>
          <a:p>
            <a:r>
              <a:rPr lang="en-US" sz="2400" b="1" dirty="0"/>
              <a:t>Replacing: </a:t>
            </a:r>
            <a:r>
              <a:rPr lang="en-US" sz="2400" b="1" dirty="0" err="1"/>
              <a:t>str.replace</a:t>
            </a:r>
            <a:endParaRPr lang="en-US" sz="2400" b="1" dirty="0"/>
          </a:p>
          <a:p>
            <a:r>
              <a:rPr lang="en-US" sz="2400" dirty="0"/>
              <a:t>The method </a:t>
            </a:r>
            <a:r>
              <a:rPr lang="en-US" sz="2400" dirty="0" err="1"/>
              <a:t>str.replace</a:t>
            </a:r>
            <a:r>
              <a:rPr lang="en-US" sz="2400" dirty="0"/>
              <a:t>(</a:t>
            </a:r>
            <a:r>
              <a:rPr lang="en-US" sz="2400" dirty="0" err="1"/>
              <a:t>regexp</a:t>
            </a:r>
            <a:r>
              <a:rPr lang="en-US" sz="2400" dirty="0"/>
              <a:t>, replacement) replaces matches found using </a:t>
            </a:r>
            <a:r>
              <a:rPr lang="en-US" sz="2400" dirty="0" err="1"/>
              <a:t>regexp</a:t>
            </a:r>
            <a:r>
              <a:rPr lang="en-US" sz="2400" dirty="0"/>
              <a:t> in string </a:t>
            </a:r>
            <a:r>
              <a:rPr lang="en-US" sz="2400" dirty="0" err="1"/>
              <a:t>str</a:t>
            </a:r>
            <a:r>
              <a:rPr lang="en-US" sz="2400" dirty="0"/>
              <a:t> with replacement (all matches if there’s flag g, otherwise, only the first one</a:t>
            </a:r>
            <a:r>
              <a:rPr lang="en-US" sz="2400" dirty="0" smtClean="0"/>
              <a:t>).</a:t>
            </a:r>
          </a:p>
          <a:p>
            <a:endParaRPr lang="en-US" dirty="0"/>
          </a:p>
          <a:p>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3" y="2357438"/>
            <a:ext cx="8061007" cy="120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28600" y="3821221"/>
            <a:ext cx="10118407" cy="830997"/>
          </a:xfrm>
          <a:prstGeom prst="rect">
            <a:avLst/>
          </a:prstGeom>
          <a:noFill/>
        </p:spPr>
        <p:txBody>
          <a:bodyPr wrap="square" rtlCol="0">
            <a:spAutoFit/>
          </a:bodyPr>
          <a:lstStyle/>
          <a:p>
            <a:r>
              <a:rPr lang="en-US" sz="2400" dirty="0"/>
              <a:t>The second argument is the replacement string. We can use special character combinations in it to insert fragments of the match:</a:t>
            </a:r>
            <a:endParaRPr lang="ru-RU" sz="2400" dirty="0"/>
          </a:p>
        </p:txBody>
      </p:sp>
    </p:spTree>
    <p:extLst>
      <p:ext uri="{BB962C8B-B14F-4D97-AF65-F5344CB8AC3E}">
        <p14:creationId xmlns:p14="http://schemas.microsoft.com/office/powerpoint/2010/main" val="20401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76" y="555308"/>
            <a:ext cx="12001234" cy="375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21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6720" y="563880"/>
            <a:ext cx="11155680" cy="1477328"/>
          </a:xfrm>
          <a:prstGeom prst="rect">
            <a:avLst/>
          </a:prstGeom>
          <a:noFill/>
        </p:spPr>
        <p:txBody>
          <a:bodyPr wrap="square" rtlCol="0">
            <a:spAutoFit/>
          </a:bodyPr>
          <a:lstStyle/>
          <a:p>
            <a:r>
              <a:rPr lang="en-US" sz="2400" b="1" u="sng" dirty="0"/>
              <a:t>Testing: </a:t>
            </a:r>
            <a:r>
              <a:rPr lang="en-US" sz="2400" b="1" u="sng" dirty="0" err="1"/>
              <a:t>regexp.test</a:t>
            </a:r>
            <a:endParaRPr lang="en-US" sz="2400" b="1" dirty="0"/>
          </a:p>
          <a:p>
            <a:r>
              <a:rPr lang="en-US" sz="2400" dirty="0"/>
              <a:t>The method </a:t>
            </a:r>
            <a:r>
              <a:rPr lang="en-US" sz="2400" dirty="0" err="1"/>
              <a:t>regexp.test</a:t>
            </a:r>
            <a:r>
              <a:rPr lang="en-US" sz="2400" dirty="0"/>
              <a:t>(</a:t>
            </a:r>
            <a:r>
              <a:rPr lang="en-US" sz="2400" dirty="0" err="1"/>
              <a:t>str</a:t>
            </a:r>
            <a:r>
              <a:rPr lang="en-US" sz="2400" dirty="0"/>
              <a:t>) looks for at least one match, if found, returns true, otherwise false</a:t>
            </a:r>
            <a:r>
              <a:rPr lang="en-US" dirty="0"/>
              <a:t>.</a:t>
            </a:r>
          </a:p>
          <a:p>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 y="2280284"/>
            <a:ext cx="8284067"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235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440" y="762000"/>
            <a:ext cx="11140440" cy="4801314"/>
          </a:xfrm>
          <a:prstGeom prst="rect">
            <a:avLst/>
          </a:prstGeom>
          <a:noFill/>
        </p:spPr>
        <p:txBody>
          <a:bodyPr wrap="square" rtlCol="0">
            <a:spAutoFit/>
          </a:bodyPr>
          <a:lstStyle/>
          <a:p>
            <a:r>
              <a:rPr lang="en-US" sz="2400" b="1" dirty="0"/>
              <a:t>Character classes</a:t>
            </a:r>
          </a:p>
          <a:p>
            <a:r>
              <a:rPr lang="en-US" sz="2400" dirty="0"/>
              <a:t>A </a:t>
            </a:r>
            <a:r>
              <a:rPr lang="en-US" sz="2400" i="1" dirty="0"/>
              <a:t>character class</a:t>
            </a:r>
            <a:r>
              <a:rPr lang="en-US" sz="2400" dirty="0"/>
              <a:t> is a special notation that matches any symbol from a certain set</a:t>
            </a:r>
            <a:r>
              <a:rPr lang="en-US" sz="2400" dirty="0" smtClean="0"/>
              <a:t>.</a:t>
            </a:r>
          </a:p>
          <a:p>
            <a:r>
              <a:rPr lang="en-US" sz="2400" dirty="0"/>
              <a:t>There exist following character classes</a:t>
            </a:r>
            <a:r>
              <a:rPr lang="en-US" sz="2400" dirty="0" smtClean="0"/>
              <a:t>:</a:t>
            </a:r>
          </a:p>
          <a:p>
            <a:endParaRPr lang="en-US" sz="2400" dirty="0"/>
          </a:p>
          <a:p>
            <a:r>
              <a:rPr lang="en-US" sz="2400" dirty="0"/>
              <a:t>\d – digits</a:t>
            </a:r>
            <a:r>
              <a:rPr lang="en-US" sz="2400" dirty="0" smtClean="0"/>
              <a:t>.</a:t>
            </a:r>
            <a:endParaRPr lang="en-US" sz="2400" dirty="0"/>
          </a:p>
          <a:p>
            <a:r>
              <a:rPr lang="en-US" sz="2400" dirty="0">
                <a:solidFill>
                  <a:schemeClr val="bg1"/>
                </a:solidFill>
              </a:rPr>
              <a:t>\D – non-digits.</a:t>
            </a:r>
          </a:p>
          <a:p>
            <a:r>
              <a:rPr lang="en-US" sz="2400" dirty="0"/>
              <a:t>\s – space symbols, tabs, newlines.</a:t>
            </a:r>
          </a:p>
          <a:p>
            <a:r>
              <a:rPr lang="en-US" sz="2400" dirty="0">
                <a:solidFill>
                  <a:schemeClr val="bg1"/>
                </a:solidFill>
              </a:rPr>
              <a:t>\S – all but \s.</a:t>
            </a:r>
          </a:p>
          <a:p>
            <a:r>
              <a:rPr lang="en-US" sz="2400" dirty="0"/>
              <a:t>\w – Latin letters, digits, underscore '_'.</a:t>
            </a:r>
          </a:p>
          <a:p>
            <a:r>
              <a:rPr lang="en-US" sz="2400" dirty="0">
                <a:solidFill>
                  <a:schemeClr val="bg1"/>
                </a:solidFill>
              </a:rPr>
              <a:t>\W – all but \w.</a:t>
            </a:r>
          </a:p>
          <a:p>
            <a:r>
              <a:rPr lang="en-US" sz="2400" dirty="0"/>
              <a:t>. – any character if with the </a:t>
            </a:r>
            <a:r>
              <a:rPr lang="en-US" sz="2400" dirty="0" err="1"/>
              <a:t>regexp</a:t>
            </a:r>
            <a:r>
              <a:rPr lang="en-US" sz="2400" dirty="0"/>
              <a:t> 's' flag, otherwise any except a newline \n.</a:t>
            </a:r>
          </a:p>
          <a:p>
            <a:endParaRPr lang="ru-RU" dirty="0"/>
          </a:p>
        </p:txBody>
      </p:sp>
    </p:spTree>
    <p:extLst>
      <p:ext uri="{BB962C8B-B14F-4D97-AF65-F5344CB8AC3E}">
        <p14:creationId xmlns:p14="http://schemas.microsoft.com/office/powerpoint/2010/main" val="2392744784"/>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767</TotalTime>
  <Words>858</Words>
  <Application>Microsoft Office PowerPoint</Application>
  <PresentationFormat>Произвольный</PresentationFormat>
  <Paragraphs>247</Paragraphs>
  <Slides>50</Slides>
  <Notes>0</Notes>
  <HiddenSlides>0</HiddenSlides>
  <MMClips>0</MMClips>
  <ScaleCrop>false</ScaleCrop>
  <HeadingPairs>
    <vt:vector size="4" baseType="variant">
      <vt:variant>
        <vt:lpstr>Тема</vt:lpstr>
      </vt:variant>
      <vt:variant>
        <vt:i4>3</vt:i4>
      </vt:variant>
      <vt:variant>
        <vt:lpstr>Заголовки слайдов</vt:lpstr>
      </vt:variant>
      <vt:variant>
        <vt:i4>50</vt:i4>
      </vt:variant>
    </vt:vector>
  </HeadingPairs>
  <TitlesOfParts>
    <vt:vector size="53" baseType="lpstr">
      <vt:lpstr>1_GRADIENT THEME</vt:lpstr>
      <vt:lpstr>2_GRADIENT THEME</vt:lpstr>
      <vt:lpstr>2_DARK THEME</vt:lpstr>
      <vt:lpstr>Regular expressions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Verint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Пользователь Windows</cp:lastModifiedBy>
  <cp:revision>44</cp:revision>
  <dcterms:created xsi:type="dcterms:W3CDTF">2018-11-02T13:55:27Z</dcterms:created>
  <dcterms:modified xsi:type="dcterms:W3CDTF">2020-11-01T18:16:24Z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