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45"/>
  </p:notesMasterIdLst>
  <p:sldIdLst>
    <p:sldId id="1224" r:id="rId7"/>
    <p:sldId id="1225" r:id="rId8"/>
    <p:sldId id="1239" r:id="rId9"/>
    <p:sldId id="1240" r:id="rId10"/>
    <p:sldId id="1241" r:id="rId11"/>
    <p:sldId id="1242" r:id="rId12"/>
    <p:sldId id="1243" r:id="rId13"/>
    <p:sldId id="1244" r:id="rId14"/>
    <p:sldId id="1245" r:id="rId15"/>
    <p:sldId id="1246" r:id="rId16"/>
    <p:sldId id="1247" r:id="rId17"/>
    <p:sldId id="1248" r:id="rId18"/>
    <p:sldId id="1249" r:id="rId19"/>
    <p:sldId id="1250" r:id="rId20"/>
    <p:sldId id="1251" r:id="rId21"/>
    <p:sldId id="1252" r:id="rId22"/>
    <p:sldId id="1253" r:id="rId23"/>
    <p:sldId id="1254" r:id="rId24"/>
    <p:sldId id="1255" r:id="rId25"/>
    <p:sldId id="1256" r:id="rId26"/>
    <p:sldId id="1257" r:id="rId27"/>
    <p:sldId id="1258" r:id="rId28"/>
    <p:sldId id="1260" r:id="rId29"/>
    <p:sldId id="1261" r:id="rId30"/>
    <p:sldId id="1262" r:id="rId31"/>
    <p:sldId id="1263" r:id="rId32"/>
    <p:sldId id="1264" r:id="rId33"/>
    <p:sldId id="1265" r:id="rId34"/>
    <p:sldId id="1266" r:id="rId35"/>
    <p:sldId id="1267" r:id="rId36"/>
    <p:sldId id="1268" r:id="rId37"/>
    <p:sldId id="1269" r:id="rId38"/>
    <p:sldId id="1270" r:id="rId39"/>
    <p:sldId id="1271" r:id="rId40"/>
    <p:sldId id="1272" r:id="rId41"/>
    <p:sldId id="1273" r:id="rId42"/>
    <p:sldId id="1274" r:id="rId43"/>
    <p:sldId id="1206" r:id="rId4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39"/>
            <p14:sldId id="1240"/>
            <p14:sldId id="1241"/>
            <p14:sldId id="1242"/>
            <p14:sldId id="1243"/>
            <p14:sldId id="1244"/>
            <p14:sldId id="1245"/>
            <p14:sldId id="1246"/>
            <p14:sldId id="1247"/>
            <p14:sldId id="1248"/>
            <p14:sldId id="1249"/>
            <p14:sldId id="1250"/>
            <p14:sldId id="1251"/>
            <p14:sldId id="1252"/>
            <p14:sldId id="1253"/>
            <p14:sldId id="1254"/>
            <p14:sldId id="1255"/>
            <p14:sldId id="1256"/>
            <p14:sldId id="1257"/>
            <p14:sldId id="1258"/>
            <p14:sldId id="1260"/>
            <p14:sldId id="1261"/>
            <p14:sldId id="1262"/>
            <p14:sldId id="1263"/>
            <p14:sldId id="1264"/>
            <p14:sldId id="1265"/>
            <p14:sldId id="1266"/>
            <p14:sldId id="1267"/>
            <p14:sldId id="1268"/>
            <p14:sldId id="1269"/>
            <p14:sldId id="1270"/>
            <p14:sldId id="1271"/>
            <p14:sldId id="1272"/>
            <p14:sldId id="1273"/>
            <p14:sldId id="1274"/>
            <p14:sldId id="1206"/>
          </p14:sldIdLst>
        </p14:section>
      </p14:sectionLst>
    </p:ext>
    <p:ext uri="{EFAFB233-063F-42B5-8137-9DF3F51BA10A}">
      <p15:sldGuideLst xmlns=""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906" y="-797"/>
      </p:cViewPr>
      <p:guideLst>
        <p:guide orient="horz" pos="1979"/>
        <p:guide orient="horz" pos="1729"/>
        <p:guide orient="horz" pos="1298"/>
        <p:guide pos="688"/>
        <p:guide pos="724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commentAuthors" Target="commentAuthor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22/11/2020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8.xml"/><Relationship Id="rId5" Type="http://schemas.openxmlformats.org/officeDocument/2006/relationships/image" Target="../media/image43.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8.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jquery.com/download/" TargetMode="Externa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C6BFCD7C-0C79-467A-9369-0675D4B541D4}"/>
              </a:ext>
            </a:extLst>
          </p:cNvPr>
          <p:cNvSpPr>
            <a:spLocks noGrp="1"/>
          </p:cNvSpPr>
          <p:nvPr>
            <p:ph type="body" sz="quarter" idx="10"/>
          </p:nvPr>
        </p:nvSpPr>
        <p:spPr/>
        <p:txBody>
          <a:bodyPr/>
          <a:lstStyle/>
          <a:p>
            <a:r>
              <a:rPr lang="en-US" dirty="0" smtClean="0"/>
              <a:t>By </a:t>
            </a:r>
            <a:r>
              <a:rPr lang="en-US" dirty="0" err="1" smtClean="0"/>
              <a:t>Nataliia</a:t>
            </a:r>
            <a:r>
              <a:rPr lang="en-US" dirty="0" smtClean="0"/>
              <a:t> </a:t>
            </a:r>
            <a:r>
              <a:rPr lang="en-US" dirty="0" err="1" smtClean="0"/>
              <a:t>Skrebets</a:t>
            </a:r>
            <a:endParaRPr lang="uk-UA" dirty="0"/>
          </a:p>
        </p:txBody>
      </p:sp>
      <p:sp>
        <p:nvSpPr>
          <p:cNvPr id="2" name="Title 1">
            <a:extLst>
              <a:ext uri="{FF2B5EF4-FFF2-40B4-BE49-F238E27FC236}">
                <a16:creationId xmlns="" xmlns:a16="http://schemas.microsoft.com/office/drawing/2014/main" id="{3F314A52-F715-4894-9739-384FC3085337}"/>
              </a:ext>
            </a:extLst>
          </p:cNvPr>
          <p:cNvSpPr>
            <a:spLocks noGrp="1"/>
          </p:cNvSpPr>
          <p:nvPr>
            <p:ph type="title"/>
          </p:nvPr>
        </p:nvSpPr>
        <p:spPr>
          <a:xfrm>
            <a:off x="700377" y="754049"/>
            <a:ext cx="12390783" cy="6683071"/>
          </a:xfrm>
          <a:prstGeom prst="rect">
            <a:avLst/>
          </a:prstGeom>
        </p:spPr>
        <p:txBody>
          <a:bodyPr/>
          <a:lstStyle/>
          <a:p>
            <a:pPr lvl="0"/>
            <a:r>
              <a:rPr lang="en-US" dirty="0" err="1" smtClean="0">
                <a:latin typeface="Arial Black" pitchFamily="34" charset="0"/>
              </a:rPr>
              <a:t>jQuery</a:t>
            </a:r>
            <a:endParaRPr lang="en-US" dirty="0">
              <a:latin typeface="Arial Black" pitchFamily="34" charset="0"/>
            </a:endParaRPr>
          </a:p>
        </p:txBody>
      </p:sp>
    </p:spTree>
    <p:extLst>
      <p:ext uri="{BB962C8B-B14F-4D97-AF65-F5344CB8AC3E}">
        <p14:creationId xmlns:p14="http://schemas.microsoft.com/office/powerpoint/2010/main" val="400119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46760" y="87570"/>
            <a:ext cx="8077200" cy="800219"/>
          </a:xfrm>
          <a:prstGeom prst="rect">
            <a:avLst/>
          </a:prstGeom>
          <a:noFill/>
        </p:spPr>
        <p:txBody>
          <a:bodyPr wrap="square" rtlCol="0">
            <a:spAutoFit/>
          </a:bodyPr>
          <a:lstStyle/>
          <a:p>
            <a:r>
              <a:rPr lang="en-US" sz="2800" b="1" dirty="0" err="1"/>
              <a:t>jQuery</a:t>
            </a:r>
            <a:r>
              <a:rPr lang="en-US" sz="2800" b="1" dirty="0"/>
              <a:t> Custom Selector</a:t>
            </a:r>
          </a:p>
          <a:p>
            <a:endParaRPr lang="ru-R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590550"/>
            <a:ext cx="7315200" cy="626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48640" y="1463040"/>
            <a:ext cx="3550920" cy="2677656"/>
          </a:xfrm>
          <a:prstGeom prst="rect">
            <a:avLst/>
          </a:prstGeom>
          <a:noFill/>
        </p:spPr>
        <p:txBody>
          <a:bodyPr wrap="square" rtlCol="0">
            <a:spAutoFit/>
          </a:bodyPr>
          <a:lstStyle/>
          <a:p>
            <a:r>
              <a:rPr lang="en-US" sz="2400" dirty="0"/>
              <a:t>In addition to the CSS defined selectors, </a:t>
            </a:r>
            <a:r>
              <a:rPr lang="en-US" sz="2400" dirty="0" err="1"/>
              <a:t>jQuery</a:t>
            </a:r>
            <a:r>
              <a:rPr lang="en-US" sz="2400" dirty="0"/>
              <a:t> provides its own custom selector to further enhancing the capabilities of selecting elements on a page.</a:t>
            </a:r>
            <a:endParaRPr lang="ru-RU" sz="2400" dirty="0"/>
          </a:p>
        </p:txBody>
      </p:sp>
    </p:spTree>
    <p:extLst>
      <p:ext uri="{BB962C8B-B14F-4D97-AF65-F5344CB8AC3E}">
        <p14:creationId xmlns:p14="http://schemas.microsoft.com/office/powerpoint/2010/main" val="1741939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26720" y="624840"/>
            <a:ext cx="11247120" cy="5601533"/>
          </a:xfrm>
          <a:prstGeom prst="rect">
            <a:avLst/>
          </a:prstGeom>
          <a:noFill/>
        </p:spPr>
        <p:txBody>
          <a:bodyPr wrap="square" rtlCol="0">
            <a:spAutoFit/>
          </a:bodyPr>
          <a:lstStyle/>
          <a:p>
            <a:r>
              <a:rPr lang="en-US" sz="2800" b="1" dirty="0" err="1"/>
              <a:t>jQuery</a:t>
            </a:r>
            <a:r>
              <a:rPr lang="en-US" sz="2800" b="1" dirty="0"/>
              <a:t> Events</a:t>
            </a:r>
          </a:p>
          <a:p>
            <a:endParaRPr lang="uk-UA" dirty="0" smtClean="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r>
              <a:rPr lang="en-US" sz="2400" b="1" dirty="0" smtClean="0"/>
              <a:t>Mouse </a:t>
            </a:r>
            <a:r>
              <a:rPr lang="en-US" sz="2400" b="1" dirty="0"/>
              <a:t>Events</a:t>
            </a:r>
          </a:p>
          <a:p>
            <a:endParaRPr lang="uk-UA" sz="2400" dirty="0"/>
          </a:p>
          <a:p>
            <a:pPr marL="342900" indent="-342900">
              <a:buFont typeface="Arial" pitchFamily="34" charset="0"/>
              <a:buChar char="•"/>
            </a:pPr>
            <a:r>
              <a:rPr lang="en-US" sz="2400" dirty="0" smtClean="0"/>
              <a:t>click()</a:t>
            </a:r>
            <a:r>
              <a:rPr lang="en-US" sz="2400" dirty="0"/>
              <a:t> </a:t>
            </a:r>
            <a:r>
              <a:rPr lang="uk-UA" sz="2400" dirty="0" smtClean="0"/>
              <a:t> - </a:t>
            </a:r>
            <a:r>
              <a:rPr lang="en-US" sz="2400" dirty="0"/>
              <a:t> is executed when the user clicks on that element. </a:t>
            </a:r>
            <a:endParaRPr lang="uk-UA" sz="2400" dirty="0"/>
          </a:p>
          <a:p>
            <a:pPr marL="342900" indent="-342900">
              <a:buFont typeface="Arial" pitchFamily="34" charset="0"/>
              <a:buChar char="•"/>
            </a:pPr>
            <a:r>
              <a:rPr lang="en-US" sz="2400" dirty="0" err="1"/>
              <a:t>dblclick</a:t>
            </a:r>
            <a:r>
              <a:rPr lang="en-US" sz="2400" dirty="0" smtClean="0"/>
              <a:t>()</a:t>
            </a:r>
            <a:r>
              <a:rPr lang="uk-UA" sz="2400" dirty="0" smtClean="0"/>
              <a:t> - </a:t>
            </a:r>
            <a:r>
              <a:rPr lang="en-US" sz="2400" dirty="0"/>
              <a:t>user double-clicks on that element</a:t>
            </a:r>
            <a:endParaRPr lang="uk-UA" sz="2400" dirty="0" smtClean="0"/>
          </a:p>
          <a:p>
            <a:pPr marL="342900" indent="-342900">
              <a:buFont typeface="Arial" pitchFamily="34" charset="0"/>
              <a:buChar char="•"/>
            </a:pPr>
            <a:r>
              <a:rPr lang="en-US" sz="2400" dirty="0"/>
              <a:t>hover</a:t>
            </a:r>
            <a:r>
              <a:rPr lang="en-US" sz="2400" dirty="0" smtClean="0"/>
              <a:t>()</a:t>
            </a:r>
            <a:r>
              <a:rPr lang="uk-UA" sz="2400" dirty="0" smtClean="0"/>
              <a:t> - </a:t>
            </a:r>
            <a:r>
              <a:rPr lang="en-US" sz="2400" dirty="0"/>
              <a:t>mouse pointer enters and leaves the elements.</a:t>
            </a:r>
            <a:endParaRPr lang="uk-UA" sz="2400" dirty="0" smtClean="0"/>
          </a:p>
          <a:p>
            <a:pPr marL="342900" indent="-342900">
              <a:buFont typeface="Arial" pitchFamily="34" charset="0"/>
              <a:buChar char="•"/>
            </a:pPr>
            <a:r>
              <a:rPr lang="en-US" sz="2400" dirty="0" err="1"/>
              <a:t>mouseenter</a:t>
            </a:r>
            <a:r>
              <a:rPr lang="en-US" sz="2400" dirty="0" smtClean="0"/>
              <a:t>()</a:t>
            </a:r>
            <a:r>
              <a:rPr lang="uk-UA" sz="2400" dirty="0" smtClean="0"/>
              <a:t> - </a:t>
            </a:r>
            <a:r>
              <a:rPr lang="en-US" sz="2400" dirty="0"/>
              <a:t>when you place the cursor on it.</a:t>
            </a:r>
            <a:endParaRPr lang="uk-UA" sz="2400" dirty="0" smtClean="0"/>
          </a:p>
          <a:p>
            <a:pPr marL="342900" indent="-342900">
              <a:buFont typeface="Arial" pitchFamily="34" charset="0"/>
              <a:buChar char="•"/>
            </a:pPr>
            <a:r>
              <a:rPr lang="en-US" sz="2400" b="1" dirty="0" err="1"/>
              <a:t>mouseleave</a:t>
            </a:r>
            <a:r>
              <a:rPr lang="en-US" sz="2400" b="1" dirty="0" smtClean="0"/>
              <a:t>()</a:t>
            </a:r>
            <a:r>
              <a:rPr lang="uk-UA" sz="2400" b="1" dirty="0" smtClean="0"/>
              <a:t> - </a:t>
            </a:r>
            <a:r>
              <a:rPr lang="en-US" sz="2400" dirty="0"/>
              <a:t>when the mouse leaves an element</a:t>
            </a:r>
            <a:r>
              <a:rPr lang="en-US" sz="2400" dirty="0" smtClean="0"/>
              <a:t>.</a:t>
            </a:r>
            <a:endParaRPr lang="en-US" sz="2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054" y="178118"/>
            <a:ext cx="6600825" cy="381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193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1920" y="274320"/>
            <a:ext cx="11780520" cy="6647974"/>
          </a:xfrm>
          <a:prstGeom prst="rect">
            <a:avLst/>
          </a:prstGeom>
          <a:noFill/>
        </p:spPr>
        <p:txBody>
          <a:bodyPr wrap="square" rtlCol="0">
            <a:spAutoFit/>
          </a:bodyPr>
          <a:lstStyle/>
          <a:p>
            <a:r>
              <a:rPr lang="en-US" sz="2400" b="1" dirty="0"/>
              <a:t>Keyboard </a:t>
            </a:r>
            <a:r>
              <a:rPr lang="en-US" sz="2400" b="1" dirty="0" smtClean="0"/>
              <a:t>Events</a:t>
            </a:r>
          </a:p>
          <a:p>
            <a:endParaRPr lang="en-US" sz="2400" b="1" dirty="0" smtClean="0"/>
          </a:p>
          <a:p>
            <a:r>
              <a:rPr lang="en-US" sz="2400" dirty="0" err="1"/>
              <a:t>keypress</a:t>
            </a:r>
            <a:r>
              <a:rPr lang="en-US" sz="2400" dirty="0" smtClean="0"/>
              <a:t>() - that </a:t>
            </a:r>
            <a:r>
              <a:rPr lang="en-US" sz="2400" dirty="0"/>
              <a:t>is executed when the browser receives keyboard input from the user.</a:t>
            </a:r>
            <a:endParaRPr lang="en-US" sz="2400" b="1" dirty="0"/>
          </a:p>
          <a:p>
            <a:r>
              <a:rPr lang="en-US" sz="2400" dirty="0" err="1"/>
              <a:t>keydown</a:t>
            </a:r>
            <a:r>
              <a:rPr lang="en-US" sz="2400" dirty="0" smtClean="0"/>
              <a:t>() - </a:t>
            </a:r>
            <a:r>
              <a:rPr lang="en-US" sz="2400" dirty="0"/>
              <a:t>that is executed when the user first presses a key on the keyboard</a:t>
            </a:r>
            <a:r>
              <a:rPr lang="en-US" sz="2400" dirty="0" smtClean="0"/>
              <a:t>.</a:t>
            </a:r>
          </a:p>
          <a:p>
            <a:r>
              <a:rPr lang="en-US" sz="2400" b="1" dirty="0" err="1"/>
              <a:t>keyup</a:t>
            </a:r>
            <a:r>
              <a:rPr lang="en-US" sz="2400" b="1" dirty="0" smtClean="0"/>
              <a:t>() - </a:t>
            </a:r>
            <a:r>
              <a:rPr lang="en-US" sz="2400" dirty="0"/>
              <a:t>is executed when the user releases a key on the keyboard</a:t>
            </a:r>
            <a:r>
              <a:rPr lang="en-US" sz="2400" dirty="0" smtClean="0"/>
              <a:t>.</a:t>
            </a:r>
          </a:p>
          <a:p>
            <a:endParaRPr lang="en-US" sz="2400" b="1" dirty="0"/>
          </a:p>
          <a:p>
            <a:r>
              <a:rPr lang="en-US" sz="2400" b="1" dirty="0"/>
              <a:t>Form </a:t>
            </a:r>
            <a:r>
              <a:rPr lang="en-US" sz="2400" b="1" dirty="0" smtClean="0"/>
              <a:t>Events</a:t>
            </a:r>
          </a:p>
          <a:p>
            <a:endParaRPr lang="en-US" sz="2400" b="1" dirty="0"/>
          </a:p>
          <a:p>
            <a:r>
              <a:rPr lang="en-US" sz="2400" dirty="0"/>
              <a:t>change()</a:t>
            </a:r>
            <a:r>
              <a:rPr lang="en-US" sz="2400" dirty="0"/>
              <a:t> </a:t>
            </a:r>
            <a:r>
              <a:rPr lang="en-US" sz="2400" dirty="0" smtClean="0"/>
              <a:t>- method </a:t>
            </a:r>
            <a:r>
              <a:rPr lang="en-US" sz="2400" dirty="0"/>
              <a:t>attach an event handler function to </a:t>
            </a:r>
            <a:r>
              <a:rPr lang="en-US" sz="2400" dirty="0" smtClean="0"/>
              <a:t>	the</a:t>
            </a:r>
            <a:r>
              <a:rPr lang="en-US" sz="2400" dirty="0"/>
              <a:t> &lt;input&gt;, &lt;</a:t>
            </a:r>
            <a:r>
              <a:rPr lang="en-US" sz="2400" dirty="0" err="1"/>
              <a:t>textarea</a:t>
            </a:r>
            <a:r>
              <a:rPr lang="en-US" sz="2400" dirty="0"/>
              <a:t>&gt; and &lt;select&gt; elements </a:t>
            </a:r>
            <a:r>
              <a:rPr lang="en-US" sz="2400" dirty="0" smtClean="0"/>
              <a:t>	that </a:t>
            </a:r>
            <a:r>
              <a:rPr lang="en-US" sz="2400" dirty="0"/>
              <a:t>is executed when its value </a:t>
            </a:r>
            <a:r>
              <a:rPr lang="en-US" sz="2400" dirty="0" smtClean="0"/>
              <a:t>	changes.</a:t>
            </a:r>
          </a:p>
          <a:p>
            <a:r>
              <a:rPr lang="en-US" sz="2400" dirty="0" smtClean="0"/>
              <a:t>focus</a:t>
            </a:r>
            <a:r>
              <a:rPr lang="en-US" sz="2400" dirty="0"/>
              <a:t>()</a:t>
            </a:r>
            <a:r>
              <a:rPr lang="en-US" sz="2400" dirty="0"/>
              <a:t> </a:t>
            </a:r>
            <a:r>
              <a:rPr lang="en-US" sz="2400" dirty="0" smtClean="0"/>
              <a:t>- method </a:t>
            </a:r>
            <a:r>
              <a:rPr lang="en-US" sz="2400" dirty="0"/>
              <a:t>attach an event handler function to the selected elements (typically </a:t>
            </a:r>
            <a:r>
              <a:rPr lang="en-US" sz="2400" dirty="0" smtClean="0"/>
              <a:t>	form </a:t>
            </a:r>
            <a:r>
              <a:rPr lang="en-US" sz="2400" dirty="0"/>
              <a:t>controls and </a:t>
            </a:r>
            <a:r>
              <a:rPr lang="en-US" sz="2400" dirty="0" smtClean="0"/>
              <a:t>	links</a:t>
            </a:r>
            <a:r>
              <a:rPr lang="en-US" sz="2400" dirty="0"/>
              <a:t>) that is executed when it gains focus. </a:t>
            </a:r>
            <a:endParaRPr lang="en-US" sz="2400" dirty="0" smtClean="0"/>
          </a:p>
          <a:p>
            <a:r>
              <a:rPr lang="en-US" sz="2400" dirty="0"/>
              <a:t>blur()</a:t>
            </a:r>
            <a:r>
              <a:rPr lang="en-US" sz="2400" dirty="0"/>
              <a:t> </a:t>
            </a:r>
            <a:r>
              <a:rPr lang="en-US" sz="2400" dirty="0" smtClean="0"/>
              <a:t>- method </a:t>
            </a:r>
            <a:r>
              <a:rPr lang="en-US" sz="2400" dirty="0"/>
              <a:t>attach an event handler function to the form elements such </a:t>
            </a:r>
            <a:r>
              <a:rPr lang="en-US" sz="2400" dirty="0" smtClean="0"/>
              <a:t>	as</a:t>
            </a:r>
            <a:r>
              <a:rPr lang="en-US" sz="2400" dirty="0"/>
              <a:t> </a:t>
            </a:r>
            <a:r>
              <a:rPr lang="en-US" sz="2400" dirty="0"/>
              <a:t>&lt;input&gt;</a:t>
            </a:r>
            <a:r>
              <a:rPr lang="en-US" sz="2400" dirty="0"/>
              <a:t>, </a:t>
            </a:r>
            <a:r>
              <a:rPr lang="en-US" sz="2400" dirty="0"/>
              <a:t>&lt;</a:t>
            </a:r>
            <a:r>
              <a:rPr lang="en-US" sz="2400" dirty="0" err="1"/>
              <a:t>textarea</a:t>
            </a:r>
            <a:r>
              <a:rPr lang="en-US" sz="2400" dirty="0"/>
              <a:t>&gt;</a:t>
            </a:r>
            <a:r>
              <a:rPr lang="en-US" sz="2400" dirty="0"/>
              <a:t>, </a:t>
            </a:r>
            <a:r>
              <a:rPr lang="en-US" sz="2400" dirty="0"/>
              <a:t>&lt;select&gt;</a:t>
            </a:r>
            <a:r>
              <a:rPr lang="en-US" sz="2400" dirty="0"/>
              <a:t> that is executed when it loses focus. </a:t>
            </a:r>
            <a:endParaRPr lang="en-US" sz="2400" dirty="0" smtClean="0"/>
          </a:p>
          <a:p>
            <a:r>
              <a:rPr lang="en-US" sz="2400" dirty="0"/>
              <a:t>submit</a:t>
            </a:r>
            <a:r>
              <a:rPr lang="en-US" sz="2400" dirty="0" smtClean="0"/>
              <a:t>() - </a:t>
            </a:r>
            <a:r>
              <a:rPr lang="en-US" sz="2400" dirty="0"/>
              <a:t> method attach an event handler function to the &lt;form&gt; elements that is </a:t>
            </a:r>
            <a:r>
              <a:rPr lang="en-US" sz="2400" dirty="0" smtClean="0"/>
              <a:t>	executed </a:t>
            </a:r>
            <a:r>
              <a:rPr lang="en-US" sz="2400" dirty="0"/>
              <a:t>when the </a:t>
            </a:r>
            <a:r>
              <a:rPr lang="en-US" sz="2400" dirty="0" smtClean="0"/>
              <a:t>	user </a:t>
            </a:r>
            <a:r>
              <a:rPr lang="en-US" sz="2400" dirty="0"/>
              <a:t>is attempting to submit a form</a:t>
            </a:r>
            <a:r>
              <a:rPr lang="en-US" sz="2400" dirty="0" smtClean="0"/>
              <a:t>.</a:t>
            </a:r>
          </a:p>
          <a:p>
            <a:endParaRPr lang="en-US" b="1" dirty="0"/>
          </a:p>
        </p:txBody>
      </p:sp>
    </p:spTree>
    <p:extLst>
      <p:ext uri="{BB962C8B-B14F-4D97-AF65-F5344CB8AC3E}">
        <p14:creationId xmlns:p14="http://schemas.microsoft.com/office/powerpoint/2010/main" val="1608650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487680"/>
            <a:ext cx="11597640" cy="3416320"/>
          </a:xfrm>
          <a:prstGeom prst="rect">
            <a:avLst/>
          </a:prstGeom>
          <a:noFill/>
        </p:spPr>
        <p:txBody>
          <a:bodyPr wrap="square" rtlCol="0">
            <a:spAutoFit/>
          </a:bodyPr>
          <a:lstStyle/>
          <a:p>
            <a:r>
              <a:rPr lang="en-US" sz="2400" b="1" dirty="0"/>
              <a:t>Document/Window Events</a:t>
            </a:r>
          </a:p>
          <a:p>
            <a:endParaRPr lang="en-US" sz="2400" dirty="0"/>
          </a:p>
          <a:p>
            <a:r>
              <a:rPr lang="en-US" sz="2400" dirty="0"/>
              <a:t>ready() method specify a function to execute when the DOM is fully loaded.</a:t>
            </a:r>
          </a:p>
          <a:p>
            <a:r>
              <a:rPr lang="en-US" sz="2400" dirty="0"/>
              <a:t>resize() method attach an event handler function to the window element that is executed when the size of 	the browser window changes.</a:t>
            </a:r>
          </a:p>
          <a:p>
            <a:r>
              <a:rPr lang="en-US" sz="2400" dirty="0"/>
              <a:t>scroll() method attach an event handler function to the window or scrollable </a:t>
            </a:r>
            <a:r>
              <a:rPr lang="en-US" sz="2400" dirty="0" err="1"/>
              <a:t>iframes</a:t>
            </a:r>
            <a:r>
              <a:rPr lang="en-US" sz="2400" dirty="0"/>
              <a:t> and elements that is 	executed whenever the element's scroll position changes.</a:t>
            </a:r>
          </a:p>
          <a:p>
            <a:endParaRPr lang="ru-RU" sz="2400" dirty="0"/>
          </a:p>
        </p:txBody>
      </p:sp>
    </p:spTree>
    <p:extLst>
      <p:ext uri="{BB962C8B-B14F-4D97-AF65-F5344CB8AC3E}">
        <p14:creationId xmlns:p14="http://schemas.microsoft.com/office/powerpoint/2010/main" val="801836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160" y="533400"/>
            <a:ext cx="5410200" cy="6370975"/>
          </a:xfrm>
          <a:prstGeom prst="rect">
            <a:avLst/>
          </a:prstGeom>
          <a:noFill/>
        </p:spPr>
        <p:txBody>
          <a:bodyPr wrap="square" rtlCol="0">
            <a:spAutoFit/>
          </a:bodyPr>
          <a:lstStyle/>
          <a:p>
            <a:r>
              <a:rPr lang="en-US" sz="3600" b="1" dirty="0" smtClean="0"/>
              <a:t>JQUERY</a:t>
            </a:r>
            <a:r>
              <a:rPr lang="en-US" sz="3600" b="1" dirty="0"/>
              <a:t> </a:t>
            </a:r>
            <a:r>
              <a:rPr lang="en-US" sz="3600" b="1" dirty="0" smtClean="0"/>
              <a:t>EFFECTS</a:t>
            </a:r>
          </a:p>
          <a:p>
            <a:endParaRPr lang="en-US" b="1" dirty="0"/>
          </a:p>
          <a:p>
            <a:r>
              <a:rPr lang="en-US" sz="2400" b="1" dirty="0"/>
              <a:t>show() </a:t>
            </a:r>
            <a:r>
              <a:rPr lang="en-US" sz="2400" b="1" dirty="0" smtClean="0"/>
              <a:t>- m</a:t>
            </a:r>
            <a:r>
              <a:rPr lang="en-US" sz="2400" dirty="0" smtClean="0"/>
              <a:t>ethod </a:t>
            </a:r>
            <a:r>
              <a:rPr lang="en-US" sz="2400" dirty="0"/>
              <a:t>simply sets the inline style </a:t>
            </a:r>
            <a:r>
              <a:rPr lang="en-US" sz="2400" dirty="0"/>
              <a:t>display: none</a:t>
            </a:r>
            <a:r>
              <a:rPr lang="en-US" sz="2400" dirty="0"/>
              <a:t> for the selected elements.</a:t>
            </a:r>
            <a:endParaRPr lang="en-US" sz="2400" b="1" dirty="0"/>
          </a:p>
          <a:p>
            <a:endParaRPr lang="en-US" sz="2400" b="1" dirty="0" smtClean="0"/>
          </a:p>
          <a:p>
            <a:r>
              <a:rPr lang="en-US" sz="2400" b="1" dirty="0" smtClean="0"/>
              <a:t>hide() - </a:t>
            </a:r>
            <a:r>
              <a:rPr lang="en-US" sz="2400" dirty="0"/>
              <a:t>method restores the display </a:t>
            </a:r>
            <a:r>
              <a:rPr lang="en-US" sz="2400" dirty="0" smtClean="0"/>
              <a:t>properties</a:t>
            </a:r>
            <a:r>
              <a:rPr lang="en-US" sz="2400" dirty="0"/>
              <a:t> of the matched set of elements to whatever they initially were—typically block, inline, or inline-block—before the inline style </a:t>
            </a:r>
            <a:r>
              <a:rPr lang="en-US" sz="2400" dirty="0"/>
              <a:t>display: </a:t>
            </a:r>
            <a:r>
              <a:rPr lang="en-US" sz="2400" dirty="0" smtClean="0"/>
              <a:t>none</a:t>
            </a:r>
          </a:p>
          <a:p>
            <a:endParaRPr lang="en-US" sz="2400" b="1" dirty="0"/>
          </a:p>
          <a:p>
            <a:r>
              <a:rPr lang="en-US" sz="2400" dirty="0"/>
              <a:t>toggle()</a:t>
            </a:r>
            <a:r>
              <a:rPr lang="en-US" sz="2400" dirty="0"/>
              <a:t> </a:t>
            </a:r>
            <a:r>
              <a:rPr lang="en-US" sz="2400" dirty="0" smtClean="0"/>
              <a:t>- method </a:t>
            </a:r>
            <a:r>
              <a:rPr lang="en-US" sz="2400" dirty="0"/>
              <a:t>to make it animated like the </a:t>
            </a:r>
            <a:r>
              <a:rPr lang="en-US" sz="2400" dirty="0"/>
              <a:t>show()</a:t>
            </a:r>
            <a:r>
              <a:rPr lang="en-US" sz="2400" dirty="0"/>
              <a:t> and </a:t>
            </a:r>
            <a:r>
              <a:rPr lang="en-US" sz="2400" dirty="0"/>
              <a:t>hide()</a:t>
            </a:r>
            <a:r>
              <a:rPr lang="en-US" sz="2400" dirty="0"/>
              <a:t> methods.</a:t>
            </a:r>
            <a:endParaRPr lang="en-US" sz="2400" b="1" dirty="0"/>
          </a:p>
          <a:p>
            <a:endParaRPr lang="en-US" sz="2400" b="1" dirty="0"/>
          </a:p>
          <a:p>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760484"/>
            <a:ext cx="5296852" cy="466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0097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7160"/>
            <a:ext cx="6202680" cy="5262979"/>
          </a:xfrm>
          <a:prstGeom prst="rect">
            <a:avLst/>
          </a:prstGeom>
          <a:noFill/>
        </p:spPr>
        <p:txBody>
          <a:bodyPr wrap="square" rtlCol="0">
            <a:spAutoFit/>
          </a:bodyPr>
          <a:lstStyle/>
          <a:p>
            <a:pPr marL="342900" indent="-342900">
              <a:buFont typeface="Arial" pitchFamily="34" charset="0"/>
              <a:buChar char="•"/>
            </a:pPr>
            <a:r>
              <a:rPr lang="en-US" sz="2400" dirty="0" err="1"/>
              <a:t>fadeIn</a:t>
            </a:r>
            <a:r>
              <a:rPr lang="en-US" sz="2400" dirty="0"/>
              <a:t>()</a:t>
            </a:r>
            <a:r>
              <a:rPr lang="en-US" sz="2400" dirty="0"/>
              <a:t> </a:t>
            </a:r>
            <a:r>
              <a:rPr lang="en-US" sz="2400" dirty="0"/>
              <a:t>-</a:t>
            </a:r>
            <a:r>
              <a:rPr lang="en-US" sz="2400" dirty="0"/>
              <a:t> methods to display </a:t>
            </a:r>
            <a:r>
              <a:rPr lang="en-US" sz="2400" dirty="0" smtClean="0"/>
              <a:t>the </a:t>
            </a:r>
            <a:r>
              <a:rPr lang="en-US" sz="2400" dirty="0"/>
              <a:t>HTML elements by gradually increasing or decreasing their opacity</a:t>
            </a:r>
            <a:r>
              <a:rPr lang="en-US" sz="2400" dirty="0" smtClean="0"/>
              <a:t>.</a:t>
            </a:r>
          </a:p>
          <a:p>
            <a:endParaRPr lang="en-US" sz="2400" dirty="0" smtClean="0"/>
          </a:p>
          <a:p>
            <a:pPr marL="342900" indent="-342900">
              <a:buFont typeface="Arial" pitchFamily="34" charset="0"/>
              <a:buChar char="•"/>
            </a:pPr>
            <a:r>
              <a:rPr lang="en-US" sz="2400" dirty="0"/>
              <a:t> </a:t>
            </a:r>
            <a:r>
              <a:rPr lang="en-US" sz="2400" dirty="0" err="1"/>
              <a:t>fadeOut</a:t>
            </a:r>
            <a:r>
              <a:rPr lang="en-US" sz="2400" dirty="0" smtClean="0"/>
              <a:t>() - </a:t>
            </a:r>
            <a:r>
              <a:rPr lang="en-US" sz="2400" dirty="0"/>
              <a:t>hide the HTML elements by gradually increasing or decreasing their opacity</a:t>
            </a:r>
            <a:r>
              <a:rPr lang="en-US" sz="2400" dirty="0" smtClean="0"/>
              <a:t>.</a:t>
            </a:r>
          </a:p>
          <a:p>
            <a:endParaRPr lang="en-US" sz="2400" dirty="0"/>
          </a:p>
          <a:p>
            <a:pPr marL="342900" indent="-342900">
              <a:buFont typeface="Arial" pitchFamily="34" charset="0"/>
              <a:buChar char="•"/>
            </a:pPr>
            <a:r>
              <a:rPr lang="en-US" sz="2400" dirty="0" err="1"/>
              <a:t>fadeToggle</a:t>
            </a:r>
            <a:r>
              <a:rPr lang="en-US" sz="2400" dirty="0"/>
              <a:t>()</a:t>
            </a:r>
            <a:r>
              <a:rPr lang="en-US" sz="2400" dirty="0"/>
              <a:t> method display or hide the selected elements by animating their opacity in such a way that if the element is initially displayed, it will be fade out; if hidden, it will be fade </a:t>
            </a:r>
            <a:r>
              <a:rPr lang="en-US" sz="2400" dirty="0" smtClean="0"/>
              <a:t>in</a:t>
            </a:r>
          </a:p>
          <a:p>
            <a:endParaRPr lang="en-US" sz="2400"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7800" y="1665923"/>
            <a:ext cx="5376080"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3781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18160"/>
            <a:ext cx="11247120" cy="2585323"/>
          </a:xfrm>
          <a:prstGeom prst="rect">
            <a:avLst/>
          </a:prstGeom>
          <a:noFill/>
        </p:spPr>
        <p:txBody>
          <a:bodyPr wrap="square" rtlCol="0">
            <a:spAutoFit/>
          </a:bodyPr>
          <a:lstStyle/>
          <a:p>
            <a:pPr marL="342900" indent="-342900">
              <a:buFont typeface="Arial" pitchFamily="34" charset="0"/>
              <a:buChar char="•"/>
            </a:pPr>
            <a:r>
              <a:rPr lang="en-US" sz="2400" dirty="0"/>
              <a:t>Durations can be specified either using one of the predefined string 'slow' or 'fast', or in a number of milliseconds; higher values indicate slower animations.</a:t>
            </a:r>
          </a:p>
          <a:p>
            <a:endParaRPr lang="en-US" sz="2400" dirty="0"/>
          </a:p>
          <a:p>
            <a:pPr marL="342900" indent="-342900">
              <a:buFont typeface="Arial" pitchFamily="34" charset="0"/>
              <a:buChar char="•"/>
            </a:pPr>
            <a:r>
              <a:rPr lang="en-US" sz="2400" dirty="0"/>
              <a:t>Callback function to be executed after the </a:t>
            </a:r>
            <a:r>
              <a:rPr lang="en-US" sz="2400" dirty="0" err="1"/>
              <a:t>fadeIn</a:t>
            </a:r>
            <a:r>
              <a:rPr lang="en-US" sz="2400" dirty="0"/>
              <a:t>() or </a:t>
            </a:r>
            <a:r>
              <a:rPr lang="en-US" sz="2400" dirty="0" err="1"/>
              <a:t>fadeOut</a:t>
            </a:r>
            <a:r>
              <a:rPr lang="en-US" sz="2400" dirty="0"/>
              <a:t>() method completes</a:t>
            </a:r>
            <a:endParaRPr lang="ru-RU" sz="2400" dirty="0"/>
          </a:p>
          <a:p>
            <a:endParaRPr lang="ru-RU"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 y="3047701"/>
            <a:ext cx="8900160" cy="3150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089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 y="320040"/>
            <a:ext cx="11765280" cy="4154984"/>
          </a:xfrm>
          <a:prstGeom prst="rect">
            <a:avLst/>
          </a:prstGeom>
          <a:noFill/>
        </p:spPr>
        <p:txBody>
          <a:bodyPr wrap="square" rtlCol="0">
            <a:spAutoFit/>
          </a:bodyPr>
          <a:lstStyle/>
          <a:p>
            <a:r>
              <a:rPr lang="en-US" sz="2400" dirty="0" err="1"/>
              <a:t>slideUp</a:t>
            </a:r>
            <a:r>
              <a:rPr lang="en-US" sz="2400" dirty="0" smtClean="0"/>
              <a:t>()</a:t>
            </a:r>
            <a:r>
              <a:rPr lang="en-US" sz="2400" dirty="0"/>
              <a:t> methods is used to hide </a:t>
            </a:r>
            <a:r>
              <a:rPr lang="en-US" sz="2400" dirty="0" smtClean="0"/>
              <a:t>HTML </a:t>
            </a:r>
            <a:r>
              <a:rPr lang="en-US" sz="2400" dirty="0"/>
              <a:t>elements by gradually </a:t>
            </a:r>
            <a:r>
              <a:rPr lang="en-US" sz="2400" dirty="0" smtClean="0"/>
              <a:t>increasing </a:t>
            </a:r>
            <a:r>
              <a:rPr lang="en-US" sz="2400" dirty="0"/>
              <a:t>their </a:t>
            </a:r>
            <a:r>
              <a:rPr lang="en-US" sz="2400" dirty="0" smtClean="0"/>
              <a:t>height</a:t>
            </a:r>
          </a:p>
          <a:p>
            <a:endParaRPr lang="en-US" sz="2400" dirty="0"/>
          </a:p>
          <a:p>
            <a:r>
              <a:rPr lang="en-US" sz="2400" dirty="0" err="1"/>
              <a:t>slideDown</a:t>
            </a:r>
            <a:r>
              <a:rPr lang="en-US" sz="2400" dirty="0" smtClean="0"/>
              <a:t>() - </a:t>
            </a:r>
            <a:r>
              <a:rPr lang="en-US" sz="2400" dirty="0"/>
              <a:t>methods is used to </a:t>
            </a:r>
            <a:r>
              <a:rPr lang="en-US" sz="2400" dirty="0" smtClean="0"/>
              <a:t>show </a:t>
            </a:r>
            <a:r>
              <a:rPr lang="en-US" sz="2400" dirty="0"/>
              <a:t>the HTML elements by gradually </a:t>
            </a:r>
            <a:r>
              <a:rPr lang="en-US" sz="2400" dirty="0" smtClean="0"/>
              <a:t>increasing 	their height</a:t>
            </a:r>
          </a:p>
          <a:p>
            <a:endParaRPr lang="en-US" sz="2400" dirty="0"/>
          </a:p>
          <a:p>
            <a:r>
              <a:rPr lang="en-US" sz="2400" dirty="0" err="1"/>
              <a:t>slideToggle</a:t>
            </a:r>
            <a:r>
              <a:rPr lang="en-US" sz="2400" dirty="0" smtClean="0"/>
              <a:t>() -</a:t>
            </a:r>
            <a:r>
              <a:rPr lang="en-US" sz="2400" dirty="0"/>
              <a:t> method show or hide the selected elements by animating their height </a:t>
            </a:r>
            <a:r>
              <a:rPr lang="en-US" sz="2400" dirty="0" smtClean="0"/>
              <a:t>	in </a:t>
            </a:r>
            <a:r>
              <a:rPr lang="en-US" sz="2400" dirty="0"/>
              <a:t>such a way that if the element is initially displayed, it will be slide up; if </a:t>
            </a:r>
            <a:r>
              <a:rPr lang="en-US" sz="2400" dirty="0" smtClean="0"/>
              <a:t>	hidden</a:t>
            </a:r>
            <a:r>
              <a:rPr lang="en-US" sz="2400" dirty="0"/>
              <a:t>, it will be slide down i.e. toggles </a:t>
            </a:r>
            <a:r>
              <a:rPr lang="en-US" sz="2400" dirty="0" smtClean="0"/>
              <a:t>between 	the</a:t>
            </a:r>
            <a:r>
              <a:rPr lang="en-US" sz="2400" dirty="0"/>
              <a:t> </a:t>
            </a:r>
            <a:r>
              <a:rPr lang="en-US" sz="2400" dirty="0" err="1"/>
              <a:t>slideUp</a:t>
            </a:r>
            <a:r>
              <a:rPr lang="en-US" sz="2400" dirty="0"/>
              <a:t>()</a:t>
            </a:r>
            <a:r>
              <a:rPr lang="en-US" sz="2400" dirty="0"/>
              <a:t> and </a:t>
            </a:r>
            <a:r>
              <a:rPr lang="en-US" sz="2400" dirty="0" err="1"/>
              <a:t>slideDown</a:t>
            </a:r>
            <a:r>
              <a:rPr lang="en-US" sz="2400" dirty="0"/>
              <a:t>()</a:t>
            </a:r>
            <a:r>
              <a:rPr lang="en-US" sz="2400" dirty="0"/>
              <a:t> methods.</a:t>
            </a:r>
            <a:endParaRPr lang="en-US" sz="2400" dirty="0"/>
          </a:p>
          <a:p>
            <a:endParaRPr lang="en-US" sz="2400" dirty="0"/>
          </a:p>
          <a:p>
            <a:endParaRPr lang="ru-RU"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5588" y="3845680"/>
            <a:ext cx="6805612" cy="3012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2941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502920"/>
            <a:ext cx="11597640" cy="1938992"/>
          </a:xfrm>
          <a:prstGeom prst="rect">
            <a:avLst/>
          </a:prstGeom>
          <a:noFill/>
        </p:spPr>
        <p:txBody>
          <a:bodyPr wrap="square" rtlCol="0">
            <a:spAutoFit/>
          </a:bodyPr>
          <a:lstStyle/>
          <a:p>
            <a:r>
              <a:rPr lang="en-US" sz="2400" dirty="0"/>
              <a:t>animate</a:t>
            </a:r>
            <a:r>
              <a:rPr lang="en-US" sz="2400" dirty="0" smtClean="0"/>
              <a:t>() -</a:t>
            </a:r>
            <a:r>
              <a:rPr lang="en-US" sz="2400" dirty="0"/>
              <a:t> method is used to create custom animations. </a:t>
            </a:r>
            <a:endParaRPr lang="en-US" sz="2400" dirty="0" smtClean="0"/>
          </a:p>
          <a:p>
            <a:r>
              <a:rPr lang="en-US" sz="2400" dirty="0" smtClean="0"/>
              <a:t>The</a:t>
            </a:r>
            <a:r>
              <a:rPr lang="en-US" sz="2400" dirty="0"/>
              <a:t> </a:t>
            </a:r>
            <a:r>
              <a:rPr lang="en-US" sz="2400" dirty="0"/>
              <a:t>animate()</a:t>
            </a:r>
            <a:r>
              <a:rPr lang="en-US" sz="2400" dirty="0"/>
              <a:t> method is </a:t>
            </a:r>
            <a:r>
              <a:rPr lang="en-US" sz="2400" dirty="0" smtClean="0"/>
              <a:t>	typically </a:t>
            </a:r>
            <a:r>
              <a:rPr lang="en-US" sz="2400" dirty="0"/>
              <a:t>used to animate </a:t>
            </a:r>
            <a:r>
              <a:rPr lang="en-US" sz="2400" dirty="0" smtClean="0"/>
              <a:t>	numeric </a:t>
            </a:r>
            <a:r>
              <a:rPr lang="en-US" sz="2400" dirty="0"/>
              <a:t>CSS properties, </a:t>
            </a:r>
            <a:r>
              <a:rPr lang="en-US" sz="2400" dirty="0" smtClean="0"/>
              <a:t>for 	example</a:t>
            </a:r>
            <a:r>
              <a:rPr lang="en-US" sz="2400" dirty="0"/>
              <a:t>, </a:t>
            </a:r>
            <a:r>
              <a:rPr lang="en-US" sz="2400" dirty="0" smtClean="0"/>
              <a:t>width,</a:t>
            </a:r>
            <a:r>
              <a:rPr lang="en-US" sz="2400" dirty="0"/>
              <a:t> height, margin, padding, opacity, top, left, etc. but the </a:t>
            </a:r>
            <a:r>
              <a:rPr lang="en-US" sz="2400" dirty="0" smtClean="0"/>
              <a:t>	non-numeric </a:t>
            </a:r>
            <a:r>
              <a:rPr lang="en-US" sz="2400" dirty="0"/>
              <a:t>properties such as color or background-color cannot be </a:t>
            </a:r>
            <a:r>
              <a:rPr lang="en-US" sz="2400" dirty="0" smtClean="0"/>
              <a:t>	animated </a:t>
            </a:r>
            <a:r>
              <a:rPr lang="en-US" sz="2400" dirty="0"/>
              <a:t>using the basic </a:t>
            </a:r>
            <a:r>
              <a:rPr lang="en-US" sz="2400" dirty="0" err="1"/>
              <a:t>jQuery</a:t>
            </a:r>
            <a:r>
              <a:rPr lang="en-US" sz="2400" dirty="0"/>
              <a:t> </a:t>
            </a:r>
            <a:r>
              <a:rPr lang="en-US" sz="2400" dirty="0" smtClean="0"/>
              <a:t>	functionality</a:t>
            </a:r>
            <a:r>
              <a:rPr lang="en-US" sz="2400" dirty="0"/>
              <a:t>.</a:t>
            </a:r>
            <a:endParaRPr lang="ru-RU"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193" y="2545080"/>
            <a:ext cx="10143036" cy="929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 y="3659503"/>
            <a:ext cx="3962400" cy="3165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6027" y="3768902"/>
            <a:ext cx="5577373" cy="2860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7034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 y="274320"/>
            <a:ext cx="11125200" cy="2215991"/>
          </a:xfrm>
          <a:prstGeom prst="rect">
            <a:avLst/>
          </a:prstGeom>
          <a:noFill/>
        </p:spPr>
        <p:txBody>
          <a:bodyPr wrap="square" rtlCol="0">
            <a:spAutoFit/>
          </a:bodyPr>
          <a:lstStyle/>
          <a:p>
            <a:r>
              <a:rPr lang="en-US" sz="2400" b="1" dirty="0"/>
              <a:t>Animate Properties with Relative </a:t>
            </a:r>
            <a:r>
              <a:rPr lang="en-US" sz="2400" b="1" dirty="0" smtClean="0"/>
              <a:t>Values</a:t>
            </a:r>
            <a:endParaRPr lang="en-US" sz="2400" dirty="0" smtClean="0"/>
          </a:p>
          <a:p>
            <a:endParaRPr lang="en-US" sz="2400" b="1" dirty="0"/>
          </a:p>
          <a:p>
            <a:r>
              <a:rPr lang="en-US" sz="2400" dirty="0"/>
              <a:t>If a value is specified with a leading </a:t>
            </a:r>
            <a:r>
              <a:rPr lang="en-US" sz="2400" dirty="0"/>
              <a:t>+=</a:t>
            </a:r>
            <a:r>
              <a:rPr lang="en-US" sz="2400" dirty="0"/>
              <a:t> or </a:t>
            </a:r>
            <a:r>
              <a:rPr lang="en-US" sz="2400" dirty="0"/>
              <a:t>-=</a:t>
            </a:r>
            <a:r>
              <a:rPr lang="en-US" sz="2400" dirty="0"/>
              <a:t> prefix, then the target value is calculated by adding or subtracting the given number from the current value of the property</a:t>
            </a:r>
            <a:r>
              <a:rPr lang="en-US" sz="2400" dirty="0" smtClean="0"/>
              <a:t>.</a:t>
            </a:r>
          </a:p>
          <a:p>
            <a:endParaRPr lang="en-US"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2490311"/>
            <a:ext cx="5543550" cy="418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42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C26BA086-93B2-44A2-8B1B-22E693D2ABB6}"/>
              </a:ext>
            </a:extLst>
          </p:cNvPr>
          <p:cNvSpPr>
            <a:spLocks noGrp="1"/>
          </p:cNvSpPr>
          <p:nvPr>
            <p:ph type="title"/>
          </p:nvPr>
        </p:nvSpPr>
        <p:spPr/>
        <p:txBody>
          <a:bodyPr/>
          <a:lstStyle/>
          <a:p>
            <a:r>
              <a:rPr lang="en-US" b="1" dirty="0"/>
              <a:t>Agenda</a:t>
            </a:r>
            <a:endParaRPr lang="uk-UA" dirty="0"/>
          </a:p>
        </p:txBody>
      </p:sp>
      <p:sp>
        <p:nvSpPr>
          <p:cNvPr id="7" name="Text Placeholder 6">
            <a:extLst>
              <a:ext uri="{FF2B5EF4-FFF2-40B4-BE49-F238E27FC236}">
                <a16:creationId xmlns="" xmlns:a16="http://schemas.microsoft.com/office/drawing/2014/main" id="{B3EDC24C-EE02-4845-99B9-F77A9B3BC1BB}"/>
              </a:ext>
            </a:extLst>
          </p:cNvPr>
          <p:cNvSpPr>
            <a:spLocks noGrp="1"/>
          </p:cNvSpPr>
          <p:nvPr>
            <p:ph type="body" sz="quarter" idx="10"/>
          </p:nvPr>
        </p:nvSpPr>
        <p:spPr/>
        <p:txBody>
          <a:bodyPr/>
          <a:lstStyle/>
          <a:p>
            <a:pPr marL="342900" indent="-342900">
              <a:buFont typeface="Wingdings" pitchFamily="2" charset="2"/>
              <a:buChar char="Ø"/>
            </a:pPr>
            <a:r>
              <a:rPr lang="en-US" b="1" dirty="0"/>
              <a:t>JQUERY </a:t>
            </a:r>
            <a:r>
              <a:rPr lang="en-US" b="1" dirty="0" smtClean="0"/>
              <a:t>BASIC</a:t>
            </a:r>
          </a:p>
          <a:p>
            <a:pPr marL="342900" indent="-342900">
              <a:buFont typeface="Wingdings" pitchFamily="2" charset="2"/>
              <a:buChar char="Ø"/>
            </a:pPr>
            <a:r>
              <a:rPr lang="en-US" b="1" dirty="0" smtClean="0"/>
              <a:t>JQUERY</a:t>
            </a:r>
            <a:r>
              <a:rPr lang="en-US" b="1" dirty="0"/>
              <a:t> </a:t>
            </a:r>
            <a:r>
              <a:rPr lang="en-US" b="1" dirty="0" smtClean="0"/>
              <a:t>EFFECTS</a:t>
            </a:r>
          </a:p>
          <a:p>
            <a:pPr marL="342900" indent="-342900">
              <a:buFont typeface="Wingdings" pitchFamily="2" charset="2"/>
              <a:buChar char="Ø"/>
            </a:pPr>
            <a:r>
              <a:rPr lang="en-US" b="1" dirty="0"/>
              <a:t>JQUERY </a:t>
            </a:r>
            <a:r>
              <a:rPr lang="en-US" b="1" dirty="0" smtClean="0"/>
              <a:t>MANIPULATION</a:t>
            </a:r>
          </a:p>
          <a:p>
            <a:pPr marL="342900" indent="-342900">
              <a:buFont typeface="Wingdings" pitchFamily="2" charset="2"/>
              <a:buChar char="Ø"/>
            </a:pPr>
            <a:r>
              <a:rPr lang="en-US" b="1" dirty="0"/>
              <a:t>JQUERY </a:t>
            </a:r>
            <a:r>
              <a:rPr lang="en-US" b="1" dirty="0" smtClean="0"/>
              <a:t>TRAVERSING</a:t>
            </a:r>
            <a:endParaRPr lang="en-US" b="1" dirty="0"/>
          </a:p>
          <a:p>
            <a:pPr marL="342900" indent="-342900">
              <a:buFont typeface="Wingdings" pitchFamily="2" charset="2"/>
              <a:buChar char="Ø"/>
            </a:pPr>
            <a:r>
              <a:rPr lang="en-US" b="1" dirty="0"/>
              <a:t>JQUERY </a:t>
            </a:r>
            <a:r>
              <a:rPr lang="en-US" b="1" dirty="0" smtClean="0"/>
              <a:t>AJAX</a:t>
            </a:r>
            <a:endParaRPr lang="en-US" b="1" dirty="0"/>
          </a:p>
          <a:p>
            <a:endParaRPr lang="en-US" b="1" dirty="0" smtClean="0"/>
          </a:p>
          <a:p>
            <a:endParaRPr lang="uk-UA" dirty="0"/>
          </a:p>
        </p:txBody>
      </p:sp>
    </p:spTree>
    <p:extLst>
      <p:ext uri="{BB962C8B-B14F-4D97-AF65-F5344CB8AC3E}">
        <p14:creationId xmlns:p14="http://schemas.microsoft.com/office/powerpoint/2010/main" val="759534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8120"/>
            <a:ext cx="6873240" cy="8956298"/>
          </a:xfrm>
          <a:prstGeom prst="rect">
            <a:avLst/>
          </a:prstGeom>
          <a:noFill/>
        </p:spPr>
        <p:txBody>
          <a:bodyPr wrap="square" rtlCol="0">
            <a:spAutoFit/>
          </a:bodyPr>
          <a:lstStyle/>
          <a:p>
            <a:r>
              <a:rPr lang="en-US" sz="2400" dirty="0"/>
              <a:t>stop()</a:t>
            </a:r>
            <a:r>
              <a:rPr lang="en-US" sz="2400" dirty="0"/>
              <a:t> </a:t>
            </a:r>
            <a:r>
              <a:rPr lang="en-US" sz="2400" dirty="0" smtClean="0"/>
              <a:t>- method </a:t>
            </a:r>
            <a:r>
              <a:rPr lang="en-US" sz="2400" dirty="0"/>
              <a:t>is used to stop the </a:t>
            </a:r>
            <a:r>
              <a:rPr lang="en-US" sz="2400" dirty="0" err="1"/>
              <a:t>jQuery</a:t>
            </a:r>
            <a:r>
              <a:rPr lang="en-US" sz="2400" dirty="0"/>
              <a:t> animations or effects currently running </a:t>
            </a:r>
            <a:r>
              <a:rPr lang="en-US" sz="2400" dirty="0" smtClean="0"/>
              <a:t>	on </a:t>
            </a:r>
            <a:r>
              <a:rPr lang="en-US" sz="2400" dirty="0"/>
              <a:t>the selected elements before it completes</a:t>
            </a:r>
            <a:r>
              <a:rPr lang="en-US" sz="2400" dirty="0" smtClean="0"/>
              <a:t>.</a:t>
            </a:r>
          </a:p>
          <a:p>
            <a:endParaRPr lang="en-US" sz="2400" dirty="0" smtClean="0"/>
          </a:p>
          <a:p>
            <a:r>
              <a:rPr lang="en-US" sz="2400" dirty="0" smtClean="0"/>
              <a:t>The </a:t>
            </a:r>
            <a:r>
              <a:rPr lang="en-US" sz="2400" dirty="0"/>
              <a:t>parameters in the above syntax have the following meanings:</a:t>
            </a:r>
          </a:p>
          <a:p>
            <a:pPr marL="342900" indent="-342900">
              <a:buFont typeface="Arial" pitchFamily="34" charset="0"/>
              <a:buChar char="•"/>
            </a:pPr>
            <a:r>
              <a:rPr lang="en-US" sz="2400" dirty="0"/>
              <a:t>The optional </a:t>
            </a:r>
            <a:r>
              <a:rPr lang="en-US" sz="2400" i="1" dirty="0" err="1"/>
              <a:t>stopAll</a:t>
            </a:r>
            <a:r>
              <a:rPr lang="en-US" sz="2400" dirty="0"/>
              <a:t> Boolean parameter specifies whether to remove queued animation or not. Default value is false, that means only the current animation will be stopped, rest of the animations in the queue will run afterwards</a:t>
            </a:r>
            <a:r>
              <a:rPr lang="en-US" sz="2400" dirty="0" smtClean="0"/>
              <a:t>.</a:t>
            </a:r>
          </a:p>
          <a:p>
            <a:endParaRPr lang="en-US" sz="2400" dirty="0"/>
          </a:p>
          <a:p>
            <a:pPr marL="342900" indent="-342900">
              <a:buFont typeface="Arial" pitchFamily="34" charset="0"/>
              <a:buChar char="•"/>
            </a:pPr>
            <a:r>
              <a:rPr lang="en-US" sz="2400" dirty="0"/>
              <a:t>The optional </a:t>
            </a:r>
            <a:r>
              <a:rPr lang="en-US" sz="2400" i="1" dirty="0" err="1"/>
              <a:t>goToEnd</a:t>
            </a:r>
            <a:r>
              <a:rPr lang="en-US" sz="2400" dirty="0"/>
              <a:t> Boolean parameter specifies whether to complete the current animation immediately. Default value is false.</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ru-RU"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3643" y="0"/>
            <a:ext cx="6091237" cy="87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3755" y="1120467"/>
            <a:ext cx="5191125"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6661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 y="45720"/>
            <a:ext cx="11704320" cy="2954655"/>
          </a:xfrm>
          <a:prstGeom prst="rect">
            <a:avLst/>
          </a:prstGeom>
          <a:noFill/>
        </p:spPr>
        <p:txBody>
          <a:bodyPr wrap="square" rtlCol="0">
            <a:spAutoFit/>
          </a:bodyPr>
          <a:lstStyle/>
          <a:p>
            <a:r>
              <a:rPr lang="en-US" sz="2400" b="1" dirty="0"/>
              <a:t>Method Chaining</a:t>
            </a:r>
          </a:p>
          <a:p>
            <a:endParaRPr lang="en-US" sz="2400" dirty="0" smtClean="0"/>
          </a:p>
          <a:p>
            <a:r>
              <a:rPr lang="en-US" sz="2400" dirty="0"/>
              <a:t>The </a:t>
            </a:r>
            <a:r>
              <a:rPr lang="en-US" sz="2400" dirty="0" err="1"/>
              <a:t>jQuery</a:t>
            </a:r>
            <a:r>
              <a:rPr lang="en-US" sz="2400" dirty="0"/>
              <a:t> provides another robust feature called method chaining that allows us to perform multiple action on the same set of elements, all within a single line of </a:t>
            </a:r>
            <a:r>
              <a:rPr lang="en-US" sz="2400" dirty="0" smtClean="0"/>
              <a:t>code</a:t>
            </a:r>
          </a:p>
          <a:p>
            <a:endParaRPr lang="en-US" sz="2400" dirty="0"/>
          </a:p>
          <a:p>
            <a:r>
              <a:rPr lang="en-US" sz="2400" dirty="0"/>
              <a:t>This is possible because most of the </a:t>
            </a:r>
            <a:r>
              <a:rPr lang="en-US" sz="2400" dirty="0" err="1"/>
              <a:t>jQuery</a:t>
            </a:r>
            <a:r>
              <a:rPr lang="en-US" sz="2400" dirty="0"/>
              <a:t> methods return a </a:t>
            </a:r>
            <a:r>
              <a:rPr lang="en-US" sz="2400" dirty="0" err="1"/>
              <a:t>jQuery</a:t>
            </a:r>
            <a:r>
              <a:rPr lang="en-US" sz="2400" dirty="0"/>
              <a:t> object that can be further used to call another method</a:t>
            </a:r>
          </a:p>
          <a:p>
            <a:endParaRPr lang="ru-R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070" y="3000375"/>
            <a:ext cx="10367010" cy="2821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7044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 y="259080"/>
            <a:ext cx="7711440" cy="6924973"/>
          </a:xfrm>
          <a:prstGeom prst="rect">
            <a:avLst/>
          </a:prstGeom>
          <a:noFill/>
        </p:spPr>
        <p:txBody>
          <a:bodyPr wrap="square" rtlCol="0">
            <a:spAutoFit/>
          </a:bodyPr>
          <a:lstStyle/>
          <a:p>
            <a:r>
              <a:rPr lang="en-US" sz="2400" b="1" dirty="0" err="1"/>
              <a:t>jQuery</a:t>
            </a:r>
            <a:r>
              <a:rPr lang="en-US" sz="2400" b="1" dirty="0"/>
              <a:t> Getters &amp; Setter</a:t>
            </a:r>
          </a:p>
          <a:p>
            <a:endParaRPr lang="en-US" sz="2400" dirty="0" smtClean="0"/>
          </a:p>
          <a:p>
            <a:r>
              <a:rPr lang="en-US" sz="2400" dirty="0"/>
              <a:t>text()</a:t>
            </a:r>
            <a:r>
              <a:rPr lang="en-US" sz="2400" dirty="0"/>
              <a:t> </a:t>
            </a:r>
            <a:r>
              <a:rPr lang="en-US" sz="2400" dirty="0" smtClean="0"/>
              <a:t>- method </a:t>
            </a:r>
            <a:r>
              <a:rPr lang="en-US" sz="2400" dirty="0"/>
              <a:t>is either used to get the combined text contents of the selected elements, including their descendants, or set the text contents of the selected elements</a:t>
            </a:r>
            <a:r>
              <a:rPr lang="en-US" sz="2400" dirty="0" smtClean="0"/>
              <a:t>.</a:t>
            </a:r>
          </a:p>
          <a:p>
            <a:endParaRPr lang="en-US" sz="2400" dirty="0" smtClean="0"/>
          </a:p>
          <a:p>
            <a:r>
              <a:rPr lang="en-US" sz="2400" dirty="0"/>
              <a:t>html</a:t>
            </a:r>
            <a:r>
              <a:rPr lang="en-US" sz="2400" dirty="0" smtClean="0"/>
              <a:t>() - </a:t>
            </a:r>
            <a:r>
              <a:rPr lang="en-US" sz="2400" dirty="0"/>
              <a:t> method is used to get or set the HTML contents of the elements</a:t>
            </a:r>
            <a:r>
              <a:rPr lang="en-US" sz="2400" dirty="0" smtClean="0"/>
              <a:t>.</a:t>
            </a:r>
          </a:p>
          <a:p>
            <a:endParaRPr lang="en-US" sz="2400" dirty="0"/>
          </a:p>
          <a:p>
            <a:r>
              <a:rPr lang="en-US" sz="2400" dirty="0" err="1"/>
              <a:t>attr</a:t>
            </a:r>
            <a:r>
              <a:rPr lang="en-US" sz="2400" dirty="0"/>
              <a:t>()</a:t>
            </a:r>
            <a:r>
              <a:rPr lang="en-US" sz="2400" dirty="0"/>
              <a:t> </a:t>
            </a:r>
            <a:r>
              <a:rPr lang="en-US" sz="2400" dirty="0" smtClean="0"/>
              <a:t>- method </a:t>
            </a:r>
            <a:r>
              <a:rPr lang="en-US" sz="2400" dirty="0"/>
              <a:t>to either get the value of an element's attribute or set one or more attributes for the selected element</a:t>
            </a:r>
            <a:r>
              <a:rPr lang="en-US" sz="2400" dirty="0" smtClean="0"/>
              <a:t>.</a:t>
            </a:r>
          </a:p>
          <a:p>
            <a:endParaRPr lang="en-US" sz="2400" dirty="0"/>
          </a:p>
          <a:p>
            <a:r>
              <a:rPr lang="en-US" sz="2400" dirty="0" err="1"/>
              <a:t>val</a:t>
            </a:r>
            <a:r>
              <a:rPr lang="en-US" sz="2400" dirty="0" smtClean="0"/>
              <a:t>() -</a:t>
            </a:r>
            <a:r>
              <a:rPr lang="en-US" sz="2400" dirty="0"/>
              <a:t> method is mainly used to get or set the current value of the HTML form elements such as &lt;input&gt;, &lt;select&gt; and &lt;</a:t>
            </a:r>
            <a:r>
              <a:rPr lang="en-US" sz="2400" dirty="0" err="1"/>
              <a:t>textarea</a:t>
            </a:r>
            <a:r>
              <a:rPr lang="en-US" sz="2400" dirty="0" smtClean="0"/>
              <a:t>&gt;</a:t>
            </a:r>
            <a:endParaRPr lang="en-US" sz="2400" dirty="0"/>
          </a:p>
          <a:p>
            <a:r>
              <a:rPr lang="en-US" dirty="0"/>
              <a:t/>
            </a:r>
            <a:br>
              <a:rPr lang="en-US" dirty="0"/>
            </a:br>
            <a:endParaRPr lang="ru-RU"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25" y="2169794"/>
            <a:ext cx="528637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7807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6720" y="365760"/>
            <a:ext cx="11231880" cy="4154984"/>
          </a:xfrm>
          <a:prstGeom prst="rect">
            <a:avLst/>
          </a:prstGeom>
          <a:noFill/>
        </p:spPr>
        <p:txBody>
          <a:bodyPr wrap="square" rtlCol="0">
            <a:spAutoFit/>
          </a:bodyPr>
          <a:lstStyle/>
          <a:p>
            <a:r>
              <a:rPr lang="en-US" sz="2400" b="1" dirty="0" err="1"/>
              <a:t>jQuery</a:t>
            </a:r>
            <a:r>
              <a:rPr lang="en-US" sz="2400" b="1" dirty="0"/>
              <a:t> Insert New Content</a:t>
            </a:r>
          </a:p>
          <a:p>
            <a:r>
              <a:rPr lang="en-US" sz="2400" dirty="0" err="1"/>
              <a:t>jQuery</a:t>
            </a:r>
            <a:r>
              <a:rPr lang="en-US" sz="2400" dirty="0"/>
              <a:t> provides several methods, like append(), prepend(), html(), text(), before(), after(), wrap() etc. that allows us to insert new content inside an existing element.</a:t>
            </a:r>
          </a:p>
          <a:p>
            <a:endParaRPr lang="en-US" sz="2400" dirty="0" smtClean="0"/>
          </a:p>
          <a:p>
            <a:r>
              <a:rPr lang="en-US" sz="2400" dirty="0"/>
              <a:t>append()</a:t>
            </a:r>
            <a:r>
              <a:rPr lang="en-US" sz="2400" dirty="0"/>
              <a:t> </a:t>
            </a:r>
            <a:r>
              <a:rPr lang="en-US" sz="2400" dirty="0" smtClean="0"/>
              <a:t>- method </a:t>
            </a:r>
            <a:r>
              <a:rPr lang="en-US" sz="2400" dirty="0"/>
              <a:t>is used to insert content to the end of the selected elements</a:t>
            </a:r>
            <a:r>
              <a:rPr lang="en-US" sz="2400" dirty="0" smtClean="0"/>
              <a:t>.</a:t>
            </a:r>
          </a:p>
          <a:p>
            <a:r>
              <a:rPr lang="en-US" sz="2400" dirty="0"/>
              <a:t>prepend</a:t>
            </a:r>
            <a:r>
              <a:rPr lang="en-US" sz="2400" dirty="0" smtClean="0"/>
              <a:t>() -</a:t>
            </a:r>
            <a:r>
              <a:rPr lang="en-US" sz="2400" dirty="0"/>
              <a:t> method is used to insert content to the beginning of the selected </a:t>
            </a:r>
            <a:r>
              <a:rPr lang="en-US" sz="2400" dirty="0" smtClean="0"/>
              <a:t>	elements.</a:t>
            </a:r>
          </a:p>
          <a:p>
            <a:r>
              <a:rPr lang="en-US" sz="2400" dirty="0"/>
              <a:t>before()</a:t>
            </a:r>
            <a:r>
              <a:rPr lang="en-US" sz="2400" dirty="0"/>
              <a:t> </a:t>
            </a:r>
            <a:r>
              <a:rPr lang="en-US" sz="2400" dirty="0" smtClean="0"/>
              <a:t>- method </a:t>
            </a:r>
            <a:r>
              <a:rPr lang="en-US" sz="2400" dirty="0"/>
              <a:t>is used to insert content before the selected elements</a:t>
            </a:r>
            <a:r>
              <a:rPr lang="en-US" sz="2400" dirty="0" smtClean="0"/>
              <a:t>.</a:t>
            </a:r>
          </a:p>
          <a:p>
            <a:r>
              <a:rPr lang="en-US" sz="2400" dirty="0"/>
              <a:t>after</a:t>
            </a:r>
            <a:r>
              <a:rPr lang="en-US" sz="2400" dirty="0" smtClean="0"/>
              <a:t>() -</a:t>
            </a:r>
            <a:r>
              <a:rPr lang="en-US" sz="2400" dirty="0"/>
              <a:t> method is used to insert content after the selected elements</a:t>
            </a:r>
            <a:r>
              <a:rPr lang="en-US" sz="2400" dirty="0" smtClean="0"/>
              <a:t>.</a:t>
            </a:r>
          </a:p>
          <a:p>
            <a:r>
              <a:rPr lang="en-US" sz="2400" dirty="0"/>
              <a:t>after</a:t>
            </a:r>
            <a:r>
              <a:rPr lang="en-US" sz="2400" dirty="0" smtClean="0"/>
              <a:t>() -</a:t>
            </a:r>
            <a:r>
              <a:rPr lang="en-US" sz="2400" dirty="0"/>
              <a:t> method is used to insert content after the selected elements.</a:t>
            </a:r>
            <a:endParaRPr lang="ru-RU" sz="2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0840" y="4520744"/>
            <a:ext cx="6781800" cy="235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0262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 y="320040"/>
            <a:ext cx="11369040" cy="5909310"/>
          </a:xfrm>
          <a:prstGeom prst="rect">
            <a:avLst/>
          </a:prstGeom>
          <a:noFill/>
        </p:spPr>
        <p:txBody>
          <a:bodyPr wrap="square" rtlCol="0">
            <a:spAutoFit/>
          </a:bodyPr>
          <a:lstStyle/>
          <a:p>
            <a:r>
              <a:rPr lang="en-US" sz="2400" b="1" dirty="0" err="1"/>
              <a:t>jQuery</a:t>
            </a:r>
            <a:r>
              <a:rPr lang="en-US" sz="2400" b="1" dirty="0"/>
              <a:t> Remove Elements or </a:t>
            </a:r>
            <a:r>
              <a:rPr lang="en-US" sz="2400" b="1" dirty="0" smtClean="0"/>
              <a:t>Contents</a:t>
            </a:r>
          </a:p>
          <a:p>
            <a:endParaRPr lang="en-US" sz="2400" b="1" dirty="0"/>
          </a:p>
          <a:p>
            <a:r>
              <a:rPr lang="en-US" sz="2400" dirty="0" err="1"/>
              <a:t>jQuery</a:t>
            </a:r>
            <a:r>
              <a:rPr lang="en-US" sz="2400" dirty="0"/>
              <a:t> provides handful of methods, such as empty(), remove(), unwrap() etc. to remove existing HTML elements or contents from the document</a:t>
            </a:r>
            <a:r>
              <a:rPr lang="en-US" sz="2400" dirty="0" smtClean="0"/>
              <a:t>.</a:t>
            </a:r>
          </a:p>
          <a:p>
            <a:endParaRPr lang="en-US" sz="2400" dirty="0"/>
          </a:p>
          <a:p>
            <a:r>
              <a:rPr lang="en-US" sz="2400" dirty="0"/>
              <a:t>empty()</a:t>
            </a:r>
            <a:r>
              <a:rPr lang="en-US" sz="2400" dirty="0"/>
              <a:t> </a:t>
            </a:r>
            <a:r>
              <a:rPr lang="en-US" sz="2400" dirty="0" smtClean="0"/>
              <a:t>- method </a:t>
            </a:r>
            <a:r>
              <a:rPr lang="en-US" sz="2400" dirty="0"/>
              <a:t>removes all child elements as well as other descendant elements and the text content within the selected elements from the DOM</a:t>
            </a:r>
            <a:r>
              <a:rPr lang="en-US" sz="2400" dirty="0" smtClean="0"/>
              <a:t>.</a:t>
            </a:r>
          </a:p>
          <a:p>
            <a:endParaRPr lang="en-US" sz="2400" dirty="0" smtClean="0"/>
          </a:p>
          <a:p>
            <a:r>
              <a:rPr lang="en-US" sz="2400" dirty="0"/>
              <a:t>remove()</a:t>
            </a:r>
            <a:r>
              <a:rPr lang="en-US" sz="2400" dirty="0"/>
              <a:t> </a:t>
            </a:r>
            <a:r>
              <a:rPr lang="en-US" sz="2400" dirty="0" smtClean="0"/>
              <a:t>- method </a:t>
            </a:r>
            <a:r>
              <a:rPr lang="en-US" sz="2400" dirty="0"/>
              <a:t>removes the selected elements from the DOM as well as everything inside it. </a:t>
            </a:r>
            <a:endParaRPr lang="en-US" sz="2400" dirty="0" smtClean="0"/>
          </a:p>
          <a:p>
            <a:endParaRPr lang="en-US" sz="2400" dirty="0"/>
          </a:p>
          <a:p>
            <a:r>
              <a:rPr lang="en-US" sz="2400" dirty="0"/>
              <a:t>unwrap</a:t>
            </a:r>
            <a:r>
              <a:rPr lang="en-US" sz="2400" dirty="0" smtClean="0"/>
              <a:t>() -</a:t>
            </a:r>
            <a:r>
              <a:rPr lang="en-US" sz="2400" dirty="0"/>
              <a:t> method removes the parent elements of the selected elements from the DOM</a:t>
            </a:r>
            <a:r>
              <a:rPr lang="en-US" sz="2400" dirty="0" smtClean="0"/>
              <a:t>.</a:t>
            </a:r>
          </a:p>
          <a:p>
            <a:endParaRPr lang="en-US" sz="2400" dirty="0"/>
          </a:p>
          <a:p>
            <a:r>
              <a:rPr lang="en-US" sz="2400" dirty="0" err="1"/>
              <a:t>removeAttr</a:t>
            </a:r>
            <a:r>
              <a:rPr lang="en-US" sz="2400" dirty="0" smtClean="0"/>
              <a:t>() -</a:t>
            </a:r>
            <a:r>
              <a:rPr lang="en-US" sz="2400" dirty="0"/>
              <a:t> method removes an </a:t>
            </a:r>
            <a:r>
              <a:rPr lang="en-US" sz="2400" dirty="0" smtClean="0"/>
              <a:t>attribute</a:t>
            </a:r>
            <a:r>
              <a:rPr lang="en-US" sz="2400" dirty="0"/>
              <a:t> from the selected elements.</a:t>
            </a:r>
          </a:p>
          <a:p>
            <a:endParaRPr lang="ru-RU" dirty="0"/>
          </a:p>
        </p:txBody>
      </p:sp>
    </p:spTree>
    <p:extLst>
      <p:ext uri="{BB962C8B-B14F-4D97-AF65-F5344CB8AC3E}">
        <p14:creationId xmlns:p14="http://schemas.microsoft.com/office/powerpoint/2010/main" val="2902156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213360"/>
            <a:ext cx="5654040" cy="6370975"/>
          </a:xfrm>
          <a:prstGeom prst="rect">
            <a:avLst/>
          </a:prstGeom>
          <a:noFill/>
        </p:spPr>
        <p:txBody>
          <a:bodyPr wrap="square" rtlCol="0">
            <a:spAutoFit/>
          </a:bodyPr>
          <a:lstStyle/>
          <a:p>
            <a:r>
              <a:rPr lang="en-US" sz="2400" b="1" dirty="0"/>
              <a:t>CSS Classes </a:t>
            </a:r>
            <a:r>
              <a:rPr lang="en-US" sz="2400" b="1" dirty="0" smtClean="0"/>
              <a:t>Manipulation</a:t>
            </a:r>
          </a:p>
          <a:p>
            <a:endParaRPr lang="en-US" sz="2400" b="1" dirty="0"/>
          </a:p>
          <a:p>
            <a:r>
              <a:rPr lang="en-US" sz="2400" dirty="0" err="1"/>
              <a:t>addClass</a:t>
            </a:r>
            <a:r>
              <a:rPr lang="en-US" sz="2400" dirty="0" smtClean="0"/>
              <a:t>() -</a:t>
            </a:r>
            <a:r>
              <a:rPr lang="en-US" sz="2400" dirty="0"/>
              <a:t> method adds one or more classes to the selected elements</a:t>
            </a:r>
            <a:r>
              <a:rPr lang="en-US" sz="2400" dirty="0" smtClean="0"/>
              <a:t>.</a:t>
            </a:r>
          </a:p>
          <a:p>
            <a:endParaRPr lang="en-US" sz="2400" dirty="0" smtClean="0"/>
          </a:p>
          <a:p>
            <a:r>
              <a:rPr lang="en-US" sz="2400" dirty="0" err="1"/>
              <a:t>removeClass</a:t>
            </a:r>
            <a:r>
              <a:rPr lang="en-US" sz="2400" dirty="0"/>
              <a:t>()</a:t>
            </a:r>
            <a:r>
              <a:rPr lang="en-US" sz="2400" dirty="0"/>
              <a:t> </a:t>
            </a:r>
            <a:r>
              <a:rPr lang="en-US" sz="2400" dirty="0" smtClean="0"/>
              <a:t>- method </a:t>
            </a:r>
            <a:r>
              <a:rPr lang="en-US" sz="2400" dirty="0"/>
              <a:t>can remove a single class, multiple classes, or all classes at once from the selected elements</a:t>
            </a:r>
            <a:r>
              <a:rPr lang="en-US" sz="2400" dirty="0" smtClean="0"/>
              <a:t>.</a:t>
            </a:r>
          </a:p>
          <a:p>
            <a:endParaRPr lang="en-US" sz="2400" dirty="0" smtClean="0"/>
          </a:p>
          <a:p>
            <a:r>
              <a:rPr lang="en-US" sz="2400" dirty="0" err="1"/>
              <a:t>toggleClass</a:t>
            </a:r>
            <a:r>
              <a:rPr lang="en-US" sz="2400" dirty="0" smtClean="0"/>
              <a:t>() -</a:t>
            </a:r>
            <a:r>
              <a:rPr lang="en-US" sz="2400" dirty="0"/>
              <a:t> add or remove one or more classes from the selected elements in such a way that if the selected element already has the class, then it is removed; if an element does not have the class, then it is added i.e. toggle classes.</a:t>
            </a:r>
            <a:endParaRPr lang="ru-RU" sz="2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5143" y="4541520"/>
            <a:ext cx="44862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3268" y="664845"/>
            <a:ext cx="42481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5143" y="2286000"/>
            <a:ext cx="45339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403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960" y="533400"/>
            <a:ext cx="11033760" cy="2400657"/>
          </a:xfrm>
          <a:prstGeom prst="rect">
            <a:avLst/>
          </a:prstGeom>
          <a:noFill/>
        </p:spPr>
        <p:txBody>
          <a:bodyPr wrap="square" rtlCol="0">
            <a:spAutoFit/>
          </a:bodyPr>
          <a:lstStyle/>
          <a:p>
            <a:r>
              <a:rPr lang="en-US" sz="2400" b="1" dirty="0" err="1"/>
              <a:t>jQuery</a:t>
            </a:r>
            <a:r>
              <a:rPr lang="en-US" sz="2400" b="1" dirty="0"/>
              <a:t> Get and Set CSS Properties</a:t>
            </a:r>
          </a:p>
          <a:p>
            <a:endParaRPr lang="en-US" dirty="0" smtClean="0"/>
          </a:p>
          <a:p>
            <a:r>
              <a:rPr lang="en-US" sz="2400" dirty="0" err="1"/>
              <a:t>css</a:t>
            </a:r>
            <a:r>
              <a:rPr lang="en-US" sz="2400" dirty="0"/>
              <a:t>()</a:t>
            </a:r>
            <a:r>
              <a:rPr lang="en-US" sz="2400" dirty="0"/>
              <a:t> </a:t>
            </a:r>
            <a:r>
              <a:rPr lang="en-US" sz="2400" dirty="0" smtClean="0"/>
              <a:t> - method </a:t>
            </a:r>
            <a:r>
              <a:rPr lang="en-US" sz="2400" dirty="0"/>
              <a:t>is used to get the computed value of a CSS property or set one or more CSS properties for the selected elements</a:t>
            </a:r>
            <a:r>
              <a:rPr lang="en-US" sz="2400" dirty="0" smtClean="0"/>
              <a:t>.</a:t>
            </a:r>
          </a:p>
          <a:p>
            <a:endParaRPr lang="en-US" dirty="0" smtClean="0"/>
          </a:p>
          <a:p>
            <a:r>
              <a:rPr lang="en-US" sz="2400" b="1" dirty="0" smtClean="0"/>
              <a:t>Get a </a:t>
            </a:r>
            <a:r>
              <a:rPr lang="en-US" sz="2400" b="1" dirty="0" err="1" smtClean="0"/>
              <a:t>css</a:t>
            </a:r>
            <a:r>
              <a:rPr lang="en-US" sz="2400" b="1" dirty="0" smtClean="0"/>
              <a:t> property</a:t>
            </a:r>
          </a:p>
          <a:p>
            <a:endParaRPr lang="ru-RU"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8120" y="2127349"/>
            <a:ext cx="6446520" cy="875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120" y="3200400"/>
            <a:ext cx="516255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65760" y="4138136"/>
            <a:ext cx="7772400" cy="738664"/>
          </a:xfrm>
          <a:prstGeom prst="rect">
            <a:avLst/>
          </a:prstGeom>
          <a:noFill/>
        </p:spPr>
        <p:txBody>
          <a:bodyPr wrap="square" rtlCol="0">
            <a:spAutoFit/>
          </a:bodyPr>
          <a:lstStyle/>
          <a:p>
            <a:r>
              <a:rPr lang="en-US" sz="2400" b="1" dirty="0" smtClean="0"/>
              <a:t>Set </a:t>
            </a:r>
            <a:r>
              <a:rPr lang="en-US" sz="2400" b="1" dirty="0"/>
              <a:t>a </a:t>
            </a:r>
            <a:r>
              <a:rPr lang="en-US" sz="2400" b="1" dirty="0" err="1"/>
              <a:t>css</a:t>
            </a:r>
            <a:r>
              <a:rPr lang="en-US" sz="2400" b="1" dirty="0"/>
              <a:t> property</a:t>
            </a:r>
          </a:p>
          <a:p>
            <a:endParaRPr lang="ru-RU" dirty="0"/>
          </a:p>
        </p:txBody>
      </p:sp>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 y="4752023"/>
            <a:ext cx="42862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6810" y="5275898"/>
            <a:ext cx="50768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8737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
            <a:ext cx="11125200" cy="800219"/>
          </a:xfrm>
          <a:prstGeom prst="rect">
            <a:avLst/>
          </a:prstGeom>
          <a:noFill/>
        </p:spPr>
        <p:txBody>
          <a:bodyPr wrap="square" rtlCol="0">
            <a:spAutoFit/>
          </a:bodyPr>
          <a:lstStyle/>
          <a:p>
            <a:r>
              <a:rPr lang="en-US" sz="2800" b="1" dirty="0" err="1"/>
              <a:t>jQuery</a:t>
            </a:r>
            <a:r>
              <a:rPr lang="en-US" sz="2800" b="1" dirty="0"/>
              <a:t> Traversing</a:t>
            </a:r>
          </a:p>
          <a:p>
            <a:endParaRPr lang="ru-RU" dirty="0"/>
          </a:p>
        </p:txBody>
      </p:sp>
      <p:sp>
        <p:nvSpPr>
          <p:cNvPr id="3" name="TextBox 2"/>
          <p:cNvSpPr txBox="1"/>
          <p:nvPr/>
        </p:nvSpPr>
        <p:spPr>
          <a:xfrm>
            <a:off x="274320" y="739259"/>
            <a:ext cx="11582400" cy="830997"/>
          </a:xfrm>
          <a:prstGeom prst="rect">
            <a:avLst/>
          </a:prstGeom>
          <a:noFill/>
        </p:spPr>
        <p:txBody>
          <a:bodyPr wrap="square" rtlCol="0">
            <a:spAutoFit/>
          </a:bodyPr>
          <a:lstStyle/>
          <a:p>
            <a:r>
              <a:rPr lang="en-US" sz="2400" dirty="0"/>
              <a:t>DOM traversing is one of the prominent features of the </a:t>
            </a:r>
            <a:r>
              <a:rPr lang="en-US" sz="2400" dirty="0" err="1"/>
              <a:t>jQuery</a:t>
            </a:r>
            <a:r>
              <a:rPr lang="en-US" sz="2400" dirty="0"/>
              <a:t>. To make the most it you need to understand the relationships between the elements in a DOM tree.</a:t>
            </a:r>
            <a:endParaRPr lang="ru-RU" sz="24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2126" y="1570256"/>
            <a:ext cx="8342947" cy="4801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4679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335280"/>
            <a:ext cx="11445240" cy="3323987"/>
          </a:xfrm>
          <a:prstGeom prst="rect">
            <a:avLst/>
          </a:prstGeom>
          <a:noFill/>
        </p:spPr>
        <p:txBody>
          <a:bodyPr wrap="square" rtlCol="0">
            <a:spAutoFit/>
          </a:bodyPr>
          <a:lstStyle/>
          <a:p>
            <a:r>
              <a:rPr lang="en-US" sz="2400" b="1" dirty="0"/>
              <a:t>Traversing </a:t>
            </a:r>
            <a:r>
              <a:rPr lang="en-US" sz="2400" b="1" dirty="0" smtClean="0"/>
              <a:t>Ancestors</a:t>
            </a:r>
          </a:p>
          <a:p>
            <a:endParaRPr lang="en-US" sz="2400" b="1" dirty="0"/>
          </a:p>
          <a:p>
            <a:r>
              <a:rPr lang="en-US" sz="2400" dirty="0"/>
              <a:t>parent()</a:t>
            </a:r>
            <a:r>
              <a:rPr lang="en-US" sz="2400" dirty="0"/>
              <a:t> </a:t>
            </a:r>
            <a:r>
              <a:rPr lang="en-US" sz="2400" dirty="0" smtClean="0"/>
              <a:t>- method </a:t>
            </a:r>
            <a:r>
              <a:rPr lang="en-US" sz="2400" dirty="0"/>
              <a:t>is used to get the direct parent of the selected element</a:t>
            </a:r>
            <a:r>
              <a:rPr lang="en-US" sz="2400" dirty="0" smtClean="0"/>
              <a:t>.</a:t>
            </a:r>
          </a:p>
          <a:p>
            <a:endParaRPr lang="en-US" sz="2400" dirty="0" smtClean="0"/>
          </a:p>
          <a:p>
            <a:r>
              <a:rPr lang="en-US" sz="2400" dirty="0"/>
              <a:t>parents()</a:t>
            </a:r>
            <a:r>
              <a:rPr lang="en-US" sz="2400" dirty="0"/>
              <a:t> </a:t>
            </a:r>
            <a:r>
              <a:rPr lang="en-US" sz="2400" dirty="0" smtClean="0"/>
              <a:t>- method </a:t>
            </a:r>
            <a:r>
              <a:rPr lang="en-US" sz="2400" dirty="0"/>
              <a:t>is used to get the ancestors of the selected element</a:t>
            </a:r>
            <a:r>
              <a:rPr lang="en-US" sz="2400" dirty="0" smtClean="0"/>
              <a:t>.</a:t>
            </a:r>
          </a:p>
          <a:p>
            <a:endParaRPr lang="en-US" sz="2400" dirty="0" smtClean="0"/>
          </a:p>
          <a:p>
            <a:r>
              <a:rPr lang="en-US" sz="2400" dirty="0" err="1"/>
              <a:t>parentsUntil</a:t>
            </a:r>
            <a:r>
              <a:rPr lang="en-US" sz="2400" dirty="0"/>
              <a:t>()</a:t>
            </a:r>
            <a:r>
              <a:rPr lang="en-US" sz="2400" dirty="0"/>
              <a:t> </a:t>
            </a:r>
            <a:r>
              <a:rPr lang="en-US" sz="2400" dirty="0" smtClean="0"/>
              <a:t>- method </a:t>
            </a:r>
            <a:r>
              <a:rPr lang="en-US" sz="2400" dirty="0"/>
              <a:t>is used to get all the ancestors up to but not including the </a:t>
            </a:r>
            <a:r>
              <a:rPr lang="en-US" sz="2400" dirty="0" smtClean="0"/>
              <a:t>	element </a:t>
            </a:r>
            <a:r>
              <a:rPr lang="en-US" sz="2400" dirty="0"/>
              <a:t>matched by the selector.</a:t>
            </a:r>
            <a:endParaRPr lang="en-US" sz="2400" dirty="0" smtClean="0"/>
          </a:p>
          <a:p>
            <a:endParaRPr lang="ru-RU"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05" y="3659267"/>
            <a:ext cx="9015255" cy="1446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5322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 y="411480"/>
            <a:ext cx="11734800" cy="5170646"/>
          </a:xfrm>
          <a:prstGeom prst="rect">
            <a:avLst/>
          </a:prstGeom>
          <a:noFill/>
        </p:spPr>
        <p:txBody>
          <a:bodyPr wrap="square" rtlCol="0">
            <a:spAutoFit/>
          </a:bodyPr>
          <a:lstStyle/>
          <a:p>
            <a:r>
              <a:rPr lang="en-US" sz="2400" b="1" dirty="0"/>
              <a:t>Down the DOM </a:t>
            </a:r>
            <a:r>
              <a:rPr lang="en-US" sz="2400" b="1" dirty="0" smtClean="0"/>
              <a:t>Tree</a:t>
            </a:r>
          </a:p>
          <a:p>
            <a:endParaRPr lang="en-US" sz="2400" b="1" dirty="0"/>
          </a:p>
          <a:p>
            <a:r>
              <a:rPr lang="en-US" sz="2400" dirty="0" err="1"/>
              <a:t>jQuery</a:t>
            </a:r>
            <a:r>
              <a:rPr lang="en-US" sz="2400" dirty="0"/>
              <a:t> provides the useful methods such as </a:t>
            </a:r>
            <a:r>
              <a:rPr lang="en-US" sz="2400" dirty="0"/>
              <a:t>children()</a:t>
            </a:r>
            <a:r>
              <a:rPr lang="en-US" sz="2400" dirty="0"/>
              <a:t> and </a:t>
            </a:r>
            <a:r>
              <a:rPr lang="en-US" sz="2400" dirty="0"/>
              <a:t>find()</a:t>
            </a:r>
            <a:r>
              <a:rPr lang="en-US" sz="2400" dirty="0"/>
              <a:t> that you can use to traverse down in the DOM tree either single or multiple levels to easily find or get the child or other descendants of an element in the hierarchy</a:t>
            </a:r>
            <a:r>
              <a:rPr lang="en-US" sz="2400" dirty="0" smtClean="0"/>
              <a:t>.</a:t>
            </a:r>
          </a:p>
          <a:p>
            <a:endParaRPr lang="en-US" sz="2400" dirty="0"/>
          </a:p>
          <a:p>
            <a:r>
              <a:rPr lang="en-US" sz="2400" dirty="0" smtClean="0"/>
              <a:t>children() -</a:t>
            </a:r>
            <a:r>
              <a:rPr lang="en-US" sz="2400" dirty="0"/>
              <a:t> method is used to get the direct children of the selected </a:t>
            </a:r>
            <a:r>
              <a:rPr lang="en-US" sz="2400" dirty="0" smtClean="0"/>
              <a:t>element</a:t>
            </a:r>
          </a:p>
          <a:p>
            <a:endParaRPr lang="en-US" sz="2400" dirty="0" smtClean="0"/>
          </a:p>
          <a:p>
            <a:endParaRPr lang="en-US" sz="2400" dirty="0"/>
          </a:p>
          <a:p>
            <a:endParaRPr lang="en-US" sz="2400" dirty="0" smtClean="0"/>
          </a:p>
          <a:p>
            <a:endParaRPr lang="en-US" sz="2400" dirty="0"/>
          </a:p>
          <a:p>
            <a:r>
              <a:rPr lang="en-US" sz="2400" dirty="0"/>
              <a:t>find</a:t>
            </a:r>
            <a:r>
              <a:rPr lang="en-US" sz="2400" dirty="0" smtClean="0"/>
              <a:t>() -</a:t>
            </a:r>
            <a:r>
              <a:rPr lang="en-US" sz="2400" dirty="0"/>
              <a:t> method is used to get the descendant elements of the selected element</a:t>
            </a:r>
            <a:r>
              <a:rPr lang="en-US" sz="2400" dirty="0" smtClean="0"/>
              <a:t>.</a:t>
            </a:r>
          </a:p>
          <a:p>
            <a:endParaRPr lang="en-US" sz="2400" dirty="0"/>
          </a:p>
          <a:p>
            <a:endParaRPr lang="ru-RU"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57" y="5124553"/>
            <a:ext cx="8641080" cy="91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57" y="3181469"/>
            <a:ext cx="7934325" cy="777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90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2480" y="1005840"/>
            <a:ext cx="10668000" cy="2677656"/>
          </a:xfrm>
          <a:prstGeom prst="rect">
            <a:avLst/>
          </a:prstGeom>
          <a:noFill/>
        </p:spPr>
        <p:txBody>
          <a:bodyPr wrap="square" rtlCol="0">
            <a:spAutoFit/>
          </a:bodyPr>
          <a:lstStyle/>
          <a:p>
            <a:r>
              <a:rPr lang="en-US" sz="2800" dirty="0" err="1"/>
              <a:t>jQuery</a:t>
            </a:r>
            <a:r>
              <a:rPr lang="en-US" sz="2800" dirty="0"/>
              <a:t> is a fast, lightweight, and feature-rich JavaScript library that is based on the principle </a:t>
            </a:r>
            <a:r>
              <a:rPr lang="en-US" sz="2800" i="1" dirty="0"/>
              <a:t>"write less, do more"</a:t>
            </a:r>
            <a:r>
              <a:rPr lang="en-US" sz="2800" dirty="0"/>
              <a:t>. It's easy-to-use APIs makes the things like HTML document traversal and manipulation, event handling, adding animation effects to a web page much simpler that works seamlessly across all the major browsers like Chrome, Firefox, Safari, Internet Explorer, etc.</a:t>
            </a:r>
            <a:endParaRPr lang="ru-RU" sz="2800" dirty="0"/>
          </a:p>
        </p:txBody>
      </p:sp>
    </p:spTree>
    <p:extLst>
      <p:ext uri="{BB962C8B-B14F-4D97-AF65-F5344CB8AC3E}">
        <p14:creationId xmlns:p14="http://schemas.microsoft.com/office/powerpoint/2010/main" val="801574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 y="0"/>
            <a:ext cx="11993880" cy="6740307"/>
          </a:xfrm>
          <a:prstGeom prst="rect">
            <a:avLst/>
          </a:prstGeom>
          <a:noFill/>
        </p:spPr>
        <p:txBody>
          <a:bodyPr wrap="square" rtlCol="0">
            <a:spAutoFit/>
          </a:bodyPr>
          <a:lstStyle/>
          <a:p>
            <a:r>
              <a:rPr lang="en-US" sz="2400" b="1" dirty="0"/>
              <a:t>Traversing Sideways in DOM Tree</a:t>
            </a:r>
          </a:p>
          <a:p>
            <a:r>
              <a:rPr lang="en-US" sz="2400" dirty="0"/>
              <a:t>siblings</a:t>
            </a:r>
            <a:r>
              <a:rPr lang="en-US" sz="2400" dirty="0" smtClean="0"/>
              <a:t>() -</a:t>
            </a:r>
            <a:r>
              <a:rPr lang="en-US" sz="2400" dirty="0"/>
              <a:t> method is used to get the sibling elements of the selected element</a:t>
            </a:r>
            <a:r>
              <a:rPr lang="en-US" sz="2400" dirty="0" smtClean="0"/>
              <a:t>.</a:t>
            </a:r>
          </a:p>
          <a:p>
            <a:endParaRPr lang="en-US" sz="2400" dirty="0" smtClean="0"/>
          </a:p>
          <a:p>
            <a:r>
              <a:rPr lang="en-US" sz="2400" dirty="0"/>
              <a:t>next</a:t>
            </a:r>
            <a:r>
              <a:rPr lang="en-US" sz="2400" dirty="0" smtClean="0"/>
              <a:t>() -</a:t>
            </a:r>
            <a:r>
              <a:rPr lang="en-US" sz="2400" dirty="0"/>
              <a:t> method is used to get the immediately following sibling i.e. the next sibling element of the selected element</a:t>
            </a:r>
            <a:r>
              <a:rPr lang="en-US" sz="2400" dirty="0" smtClean="0"/>
              <a:t>.</a:t>
            </a:r>
          </a:p>
          <a:p>
            <a:endParaRPr lang="en-US" sz="2400" dirty="0" smtClean="0"/>
          </a:p>
          <a:p>
            <a:r>
              <a:rPr lang="en-US" sz="2400" dirty="0" err="1"/>
              <a:t>nextAll</a:t>
            </a:r>
            <a:r>
              <a:rPr lang="en-US" sz="2400" dirty="0" smtClean="0"/>
              <a:t>() -</a:t>
            </a:r>
            <a:r>
              <a:rPr lang="en-US" sz="2400" dirty="0"/>
              <a:t> method is used to get all following siblings of the selected element</a:t>
            </a:r>
            <a:r>
              <a:rPr lang="en-US" sz="2400" dirty="0" smtClean="0"/>
              <a:t>.</a:t>
            </a:r>
          </a:p>
          <a:p>
            <a:endParaRPr lang="en-US" sz="2400" dirty="0" smtClean="0"/>
          </a:p>
          <a:p>
            <a:r>
              <a:rPr lang="en-US" sz="2400" dirty="0" err="1"/>
              <a:t>nextUntil</a:t>
            </a:r>
            <a:r>
              <a:rPr lang="en-US" sz="2400" dirty="0" smtClean="0"/>
              <a:t>() -</a:t>
            </a:r>
            <a:r>
              <a:rPr lang="en-US" sz="2400" dirty="0"/>
              <a:t> method is used to get all the following siblings up to but not including the </a:t>
            </a:r>
            <a:r>
              <a:rPr lang="en-US" sz="2400" dirty="0" smtClean="0"/>
              <a:t>	element </a:t>
            </a:r>
            <a:r>
              <a:rPr lang="en-US" sz="2400" dirty="0"/>
              <a:t>matched by the </a:t>
            </a:r>
            <a:r>
              <a:rPr lang="en-US" sz="2400" dirty="0" smtClean="0"/>
              <a:t>selector.</a:t>
            </a:r>
          </a:p>
          <a:p>
            <a:endParaRPr lang="en-US" sz="2400" dirty="0" smtClean="0"/>
          </a:p>
          <a:p>
            <a:r>
              <a:rPr lang="en-US" sz="2400" dirty="0" err="1"/>
              <a:t>prev</a:t>
            </a:r>
            <a:r>
              <a:rPr lang="en-US" sz="2400" dirty="0"/>
              <a:t>()</a:t>
            </a:r>
            <a:r>
              <a:rPr lang="en-US" sz="2400" dirty="0"/>
              <a:t> </a:t>
            </a:r>
            <a:r>
              <a:rPr lang="en-US" sz="2400" dirty="0" smtClean="0"/>
              <a:t>- method </a:t>
            </a:r>
            <a:r>
              <a:rPr lang="en-US" sz="2400" dirty="0"/>
              <a:t>is used to get the immediately preceding sibling i.e. the previous sibling </a:t>
            </a:r>
            <a:r>
              <a:rPr lang="en-US" sz="2400" dirty="0" smtClean="0"/>
              <a:t>	element </a:t>
            </a:r>
            <a:r>
              <a:rPr lang="en-US" sz="2400" dirty="0"/>
              <a:t>of the selected element</a:t>
            </a:r>
            <a:r>
              <a:rPr lang="en-US" sz="2400" dirty="0" smtClean="0"/>
              <a:t>.</a:t>
            </a:r>
          </a:p>
          <a:p>
            <a:r>
              <a:rPr lang="en-US" sz="2400" dirty="0"/>
              <a:t> </a:t>
            </a:r>
            <a:endParaRPr lang="en-US" sz="2400" dirty="0" smtClean="0"/>
          </a:p>
          <a:p>
            <a:r>
              <a:rPr lang="en-US" sz="2400" dirty="0" err="1"/>
              <a:t>prevAll</a:t>
            </a:r>
            <a:r>
              <a:rPr lang="en-US" sz="2400" dirty="0" smtClean="0"/>
              <a:t>() -</a:t>
            </a:r>
            <a:r>
              <a:rPr lang="en-US" sz="2400" dirty="0"/>
              <a:t> method is used to get all preceding siblings of the selected element</a:t>
            </a:r>
            <a:r>
              <a:rPr lang="en-US" sz="2400" dirty="0" smtClean="0"/>
              <a:t>.</a:t>
            </a:r>
          </a:p>
          <a:p>
            <a:endParaRPr lang="en-US" sz="2400" dirty="0" smtClean="0"/>
          </a:p>
          <a:p>
            <a:r>
              <a:rPr lang="en-US" sz="2400" dirty="0" err="1"/>
              <a:t>prevUntil</a:t>
            </a:r>
            <a:r>
              <a:rPr lang="en-US" sz="2400" dirty="0" smtClean="0"/>
              <a:t>() -</a:t>
            </a:r>
            <a:r>
              <a:rPr lang="en-US" sz="2400" dirty="0"/>
              <a:t> method is used to get all the preceding siblings up to but not including the </a:t>
            </a:r>
            <a:r>
              <a:rPr lang="en-US" sz="2400" dirty="0" smtClean="0"/>
              <a:t>	element </a:t>
            </a:r>
            <a:r>
              <a:rPr lang="en-US" sz="2400" dirty="0"/>
              <a:t>matched by the selector. </a:t>
            </a:r>
            <a:endParaRPr lang="ru-RU" sz="2400" dirty="0"/>
          </a:p>
        </p:txBody>
      </p:sp>
    </p:spTree>
    <p:extLst>
      <p:ext uri="{BB962C8B-B14F-4D97-AF65-F5344CB8AC3E}">
        <p14:creationId xmlns:p14="http://schemas.microsoft.com/office/powerpoint/2010/main" val="620780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0"/>
            <a:ext cx="11704320" cy="6001643"/>
          </a:xfrm>
          <a:prstGeom prst="rect">
            <a:avLst/>
          </a:prstGeom>
          <a:noFill/>
        </p:spPr>
        <p:txBody>
          <a:bodyPr wrap="square" rtlCol="0">
            <a:spAutoFit/>
          </a:bodyPr>
          <a:lstStyle/>
          <a:p>
            <a:r>
              <a:rPr lang="en-US" sz="2400" b="1" dirty="0"/>
              <a:t>Filtering the Elements </a:t>
            </a:r>
            <a:r>
              <a:rPr lang="en-US" sz="2400" b="1" dirty="0" smtClean="0"/>
              <a:t>Selection</a:t>
            </a:r>
          </a:p>
          <a:p>
            <a:endParaRPr lang="en-US" sz="2400" b="1" dirty="0"/>
          </a:p>
          <a:p>
            <a:r>
              <a:rPr lang="en-US" sz="2400" dirty="0"/>
              <a:t>first()</a:t>
            </a:r>
            <a:r>
              <a:rPr lang="en-US" sz="2400" dirty="0"/>
              <a:t> </a:t>
            </a:r>
            <a:r>
              <a:rPr lang="en-US" sz="2400" dirty="0" smtClean="0"/>
              <a:t>- method </a:t>
            </a:r>
            <a:r>
              <a:rPr lang="en-US" sz="2400" dirty="0"/>
              <a:t>filters the set of matched elements and returns the first element from the </a:t>
            </a:r>
            <a:r>
              <a:rPr lang="en-US" sz="2400" dirty="0" smtClean="0"/>
              <a:t>set.</a:t>
            </a:r>
          </a:p>
          <a:p>
            <a:endParaRPr lang="en-US" sz="2400" dirty="0" smtClean="0"/>
          </a:p>
          <a:p>
            <a:endParaRPr lang="en-US" sz="2400" dirty="0"/>
          </a:p>
          <a:p>
            <a:r>
              <a:rPr lang="en-US" sz="2400" dirty="0"/>
              <a:t>last()</a:t>
            </a:r>
            <a:r>
              <a:rPr lang="en-US" sz="2400" dirty="0"/>
              <a:t> </a:t>
            </a:r>
            <a:r>
              <a:rPr lang="en-US" sz="2400" dirty="0" smtClean="0"/>
              <a:t>- method </a:t>
            </a:r>
            <a:r>
              <a:rPr lang="en-US" sz="2400" dirty="0"/>
              <a:t>filters the set of matched elements and returns the last element from the set</a:t>
            </a:r>
            <a:r>
              <a:rPr lang="en-US" sz="2400" dirty="0" smtClean="0"/>
              <a:t>.</a:t>
            </a:r>
          </a:p>
          <a:p>
            <a:endParaRPr lang="en-US" sz="2400" dirty="0" smtClean="0"/>
          </a:p>
          <a:p>
            <a:endParaRPr lang="en-US" sz="2400" dirty="0"/>
          </a:p>
          <a:p>
            <a:r>
              <a:rPr lang="en-US" sz="2400" dirty="0" err="1"/>
              <a:t>eq</a:t>
            </a:r>
            <a:r>
              <a:rPr lang="en-US" sz="2400" dirty="0"/>
              <a:t>()</a:t>
            </a:r>
            <a:r>
              <a:rPr lang="en-US" sz="2400" dirty="0"/>
              <a:t> </a:t>
            </a:r>
            <a:r>
              <a:rPr lang="en-US" sz="2400" dirty="0" smtClean="0"/>
              <a:t>- method </a:t>
            </a:r>
            <a:r>
              <a:rPr lang="en-US" sz="2400" dirty="0"/>
              <a:t>filters the set of matched elements and returns only one element with a specified index </a:t>
            </a:r>
            <a:r>
              <a:rPr lang="en-US" sz="2400" dirty="0" smtClean="0"/>
              <a:t>number.</a:t>
            </a:r>
          </a:p>
          <a:p>
            <a:endParaRPr lang="en-US" sz="2400" dirty="0" smtClean="0"/>
          </a:p>
          <a:p>
            <a:endParaRPr lang="en-US" sz="2400" dirty="0"/>
          </a:p>
          <a:p>
            <a:endParaRPr lang="en-US" sz="2400" b="1" dirty="0"/>
          </a:p>
          <a:p>
            <a:endParaRPr lang="ru-RU" sz="24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718" y="1354454"/>
            <a:ext cx="6237922" cy="56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718" y="2857499"/>
            <a:ext cx="6405562" cy="564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735" y="4515803"/>
            <a:ext cx="5716905" cy="607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5748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6720" y="45720"/>
            <a:ext cx="11125200" cy="1107996"/>
          </a:xfrm>
          <a:prstGeom prst="rect">
            <a:avLst/>
          </a:prstGeom>
          <a:noFill/>
        </p:spPr>
        <p:txBody>
          <a:bodyPr wrap="square" rtlCol="0">
            <a:spAutoFit/>
          </a:bodyPr>
          <a:lstStyle/>
          <a:p>
            <a:r>
              <a:rPr lang="en-US" sz="2400" dirty="0"/>
              <a:t>filter</a:t>
            </a:r>
            <a:r>
              <a:rPr lang="en-US" sz="2400" dirty="0" smtClean="0"/>
              <a:t>() -</a:t>
            </a:r>
            <a:r>
              <a:rPr lang="en-US" sz="2400" dirty="0"/>
              <a:t> method can take the selector or a function as its argument to filters the </a:t>
            </a:r>
            <a:r>
              <a:rPr lang="en-US" sz="2400" dirty="0" smtClean="0"/>
              <a:t>	set </a:t>
            </a:r>
            <a:r>
              <a:rPr lang="en-US" sz="2400" dirty="0"/>
              <a:t>of matched elements based on a specific criteria.</a:t>
            </a:r>
          </a:p>
          <a:p>
            <a:endParaRPr lang="ru-RU"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9" y="895920"/>
            <a:ext cx="8226742" cy="728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26720" y="1655352"/>
            <a:ext cx="11125200" cy="830997"/>
          </a:xfrm>
          <a:prstGeom prst="rect">
            <a:avLst/>
          </a:prstGeom>
          <a:noFill/>
        </p:spPr>
        <p:txBody>
          <a:bodyPr wrap="square" rtlCol="0">
            <a:spAutoFit/>
          </a:bodyPr>
          <a:lstStyle/>
          <a:p>
            <a:r>
              <a:rPr lang="en-US" sz="2400" dirty="0"/>
              <a:t>has()</a:t>
            </a:r>
            <a:r>
              <a:rPr lang="en-US" sz="2400" dirty="0"/>
              <a:t> </a:t>
            </a:r>
            <a:r>
              <a:rPr lang="en-US" sz="2400" dirty="0" smtClean="0"/>
              <a:t> - method </a:t>
            </a:r>
            <a:r>
              <a:rPr lang="en-US" sz="2400" dirty="0"/>
              <a:t>filters the set of matched elements and returns only those </a:t>
            </a:r>
            <a:r>
              <a:rPr lang="en-US" sz="2400" dirty="0" smtClean="0"/>
              <a:t>		elements </a:t>
            </a:r>
            <a:r>
              <a:rPr lang="en-US" sz="2400" dirty="0"/>
              <a:t>that has the specified descendant element.</a:t>
            </a:r>
            <a:r>
              <a:rPr lang="en-US" dirty="0"/>
              <a:t> </a:t>
            </a:r>
            <a:endParaRPr lang="ru-RU" dirty="0"/>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788" y="2486349"/>
            <a:ext cx="6856134" cy="67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26720" y="3172149"/>
            <a:ext cx="11125200" cy="830997"/>
          </a:xfrm>
          <a:prstGeom prst="rect">
            <a:avLst/>
          </a:prstGeom>
          <a:noFill/>
        </p:spPr>
        <p:txBody>
          <a:bodyPr wrap="square" rtlCol="0">
            <a:spAutoFit/>
          </a:bodyPr>
          <a:lstStyle/>
          <a:p>
            <a:r>
              <a:rPr lang="en-US" sz="2400" dirty="0"/>
              <a:t>slice()</a:t>
            </a:r>
            <a:r>
              <a:rPr lang="en-US" sz="2400" dirty="0"/>
              <a:t> </a:t>
            </a:r>
            <a:r>
              <a:rPr lang="en-US" sz="2400" dirty="0" smtClean="0"/>
              <a:t>- method </a:t>
            </a:r>
            <a:r>
              <a:rPr lang="en-US" sz="2400" dirty="0"/>
              <a:t>filters the set of matched elements specified by a range of indices</a:t>
            </a:r>
            <a:r>
              <a:rPr lang="en-US" dirty="0"/>
              <a:t>.</a:t>
            </a:r>
            <a:endParaRPr lang="ru-RU" dirty="0"/>
          </a:p>
        </p:txBody>
      </p:sp>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4989" y="3779308"/>
            <a:ext cx="7003731" cy="62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26720" y="4682311"/>
            <a:ext cx="11323320" cy="1200329"/>
          </a:xfrm>
          <a:prstGeom prst="rect">
            <a:avLst/>
          </a:prstGeom>
          <a:noFill/>
        </p:spPr>
        <p:txBody>
          <a:bodyPr wrap="square" rtlCol="0">
            <a:spAutoFit/>
          </a:bodyPr>
          <a:lstStyle/>
          <a:p>
            <a:r>
              <a:rPr lang="en-US" sz="2400" dirty="0"/>
              <a:t>not</a:t>
            </a:r>
            <a:r>
              <a:rPr lang="en-US" sz="2400" dirty="0" smtClean="0"/>
              <a:t>() -</a:t>
            </a:r>
            <a:r>
              <a:rPr lang="en-US" sz="2400" dirty="0"/>
              <a:t> method filters the set of matched elements and returns all elements that does not met the specified conditions. It can take the selector or a function as its argument.</a:t>
            </a:r>
            <a:endParaRPr lang="ru-RU" sz="2400" dirty="0"/>
          </a:p>
        </p:txBody>
      </p:sp>
      <p:pic>
        <p:nvPicPr>
          <p:cNvPr id="184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2144" y="6022656"/>
            <a:ext cx="7232332" cy="568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203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6240" y="30480"/>
            <a:ext cx="11003280" cy="3508653"/>
          </a:xfrm>
          <a:prstGeom prst="rect">
            <a:avLst/>
          </a:prstGeom>
          <a:noFill/>
        </p:spPr>
        <p:txBody>
          <a:bodyPr wrap="square" rtlCol="0">
            <a:spAutoFit/>
          </a:bodyPr>
          <a:lstStyle/>
          <a:p>
            <a:r>
              <a:rPr lang="en-US" sz="2400" b="1" dirty="0" err="1"/>
              <a:t>jQuery</a:t>
            </a:r>
            <a:r>
              <a:rPr lang="en-US" sz="2400" b="1" dirty="0"/>
              <a:t> Ajax</a:t>
            </a:r>
          </a:p>
          <a:p>
            <a:endParaRPr lang="en-US" dirty="0" smtClean="0"/>
          </a:p>
          <a:p>
            <a:r>
              <a:rPr lang="en-US" sz="2400" dirty="0"/>
              <a:t>Different browsers implement the Ajax differently that means if you're adopting the typical JavaScript way to implement the Ajax you have to write the different code for different browsers to ensure that Ajax would work cross-browser</a:t>
            </a:r>
            <a:r>
              <a:rPr lang="en-US" sz="2400" dirty="0" smtClean="0"/>
              <a:t>.</a:t>
            </a:r>
          </a:p>
          <a:p>
            <a:endParaRPr lang="en-US" sz="2400" dirty="0"/>
          </a:p>
          <a:p>
            <a:r>
              <a:rPr lang="en-US" sz="2400" dirty="0"/>
              <a:t>It offers simple methods such as load(), $.get(), $.post(), etc. to implement the Ajax that works seamlessly across all the browsers.</a:t>
            </a:r>
          </a:p>
          <a:p>
            <a:r>
              <a:rPr lang="en-US" dirty="0"/>
              <a:t/>
            </a:r>
            <a:br>
              <a:rPr lang="en-US" dirty="0"/>
            </a:br>
            <a:endParaRPr lang="ru-RU" dirty="0"/>
          </a:p>
        </p:txBody>
      </p:sp>
    </p:spTree>
    <p:extLst>
      <p:ext uri="{BB962C8B-B14F-4D97-AF65-F5344CB8AC3E}">
        <p14:creationId xmlns:p14="http://schemas.microsoft.com/office/powerpoint/2010/main" val="894692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1480" y="304800"/>
            <a:ext cx="11536680" cy="1200329"/>
          </a:xfrm>
          <a:prstGeom prst="rect">
            <a:avLst/>
          </a:prstGeom>
          <a:noFill/>
        </p:spPr>
        <p:txBody>
          <a:bodyPr wrap="square" rtlCol="0">
            <a:spAutoFit/>
          </a:bodyPr>
          <a:lstStyle/>
          <a:p>
            <a:r>
              <a:rPr lang="en-US" sz="2400" dirty="0"/>
              <a:t>load</a:t>
            </a:r>
            <a:r>
              <a:rPr lang="en-US" sz="2400" dirty="0" smtClean="0"/>
              <a:t>() - </a:t>
            </a:r>
            <a:r>
              <a:rPr lang="en-US" sz="2400" dirty="0"/>
              <a:t> method loads data from the server and place the returned HTML into the selected element. This method provides a simple way to load data asynchronous from a web server.</a:t>
            </a:r>
            <a:endParaRPr lang="ru-RU" sz="24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096" y="1505129"/>
            <a:ext cx="9403447" cy="926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42900" y="2926080"/>
            <a:ext cx="11673840" cy="3416320"/>
          </a:xfrm>
          <a:prstGeom prst="rect">
            <a:avLst/>
          </a:prstGeom>
          <a:noFill/>
        </p:spPr>
        <p:txBody>
          <a:bodyPr wrap="square" rtlCol="0">
            <a:spAutoFit/>
          </a:bodyPr>
          <a:lstStyle/>
          <a:p>
            <a:r>
              <a:rPr lang="en-US" sz="2400" dirty="0"/>
              <a:t>The parameters of the load() method has the following meaning:</a:t>
            </a:r>
          </a:p>
          <a:p>
            <a:pPr marL="342900" indent="-342900">
              <a:buFont typeface="Arial" pitchFamily="34" charset="0"/>
              <a:buChar char="•"/>
            </a:pPr>
            <a:r>
              <a:rPr lang="en-US" sz="2400" dirty="0"/>
              <a:t>The required </a:t>
            </a:r>
            <a:r>
              <a:rPr lang="en-US" sz="2400" i="1" dirty="0"/>
              <a:t>URL</a:t>
            </a:r>
            <a:r>
              <a:rPr lang="en-US" sz="2400" dirty="0"/>
              <a:t> parameter specifies the URL of the file you want to load</a:t>
            </a:r>
            <a:r>
              <a:rPr lang="en-US" sz="2400" dirty="0" smtClean="0"/>
              <a:t>.</a:t>
            </a:r>
          </a:p>
          <a:p>
            <a:pPr marL="342900" indent="-342900">
              <a:buFont typeface="Arial" pitchFamily="34" charset="0"/>
              <a:buChar char="•"/>
            </a:pPr>
            <a:endParaRPr lang="en-US" sz="2400" dirty="0"/>
          </a:p>
          <a:p>
            <a:pPr marL="342900" indent="-342900">
              <a:buFont typeface="Arial" pitchFamily="34" charset="0"/>
              <a:buChar char="•"/>
            </a:pPr>
            <a:r>
              <a:rPr lang="en-US" sz="2400" dirty="0"/>
              <a:t>The optional </a:t>
            </a:r>
            <a:r>
              <a:rPr lang="en-US" sz="2400" i="1" dirty="0"/>
              <a:t>data</a:t>
            </a:r>
            <a:r>
              <a:rPr lang="en-US" sz="2400" dirty="0"/>
              <a:t> parameter specifies a set of query string (i.e. key/value pairs) that is sent to the web server along with the request</a:t>
            </a:r>
            <a:r>
              <a:rPr lang="en-US" sz="2400" dirty="0" smtClean="0"/>
              <a:t>.</a:t>
            </a:r>
          </a:p>
          <a:p>
            <a:pPr marL="342900" indent="-342900">
              <a:buFont typeface="Arial" pitchFamily="34" charset="0"/>
              <a:buChar char="•"/>
            </a:pPr>
            <a:endParaRPr lang="en-US" sz="2400" dirty="0"/>
          </a:p>
          <a:p>
            <a:pPr marL="342900" indent="-342900">
              <a:buFont typeface="Arial" pitchFamily="34" charset="0"/>
              <a:buChar char="•"/>
            </a:pPr>
            <a:r>
              <a:rPr lang="en-US" sz="2400" dirty="0"/>
              <a:t>The optional </a:t>
            </a:r>
            <a:r>
              <a:rPr lang="en-US" sz="2400" i="1" dirty="0"/>
              <a:t>complete</a:t>
            </a:r>
            <a:r>
              <a:rPr lang="en-US" sz="2400" dirty="0"/>
              <a:t> parameter is basically a callback function that is executed when the request completes. The callback is fired once for each selected element.</a:t>
            </a:r>
          </a:p>
          <a:p>
            <a:endParaRPr lang="ru-RU" sz="2400" dirty="0"/>
          </a:p>
        </p:txBody>
      </p:sp>
    </p:spTree>
    <p:extLst>
      <p:ext uri="{BB962C8B-B14F-4D97-AF65-F5344CB8AC3E}">
        <p14:creationId xmlns:p14="http://schemas.microsoft.com/office/powerpoint/2010/main" val="1213993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441960"/>
            <a:ext cx="10759440" cy="2585323"/>
          </a:xfrm>
          <a:prstGeom prst="rect">
            <a:avLst/>
          </a:prstGeom>
          <a:noFill/>
        </p:spPr>
        <p:txBody>
          <a:bodyPr wrap="square" rtlCol="0">
            <a:spAutoFit/>
          </a:bodyPr>
          <a:lstStyle/>
          <a:p>
            <a:r>
              <a:rPr lang="en-US" sz="2400" dirty="0"/>
              <a:t>callback function can have three different parameters:</a:t>
            </a:r>
          </a:p>
          <a:p>
            <a:pPr marL="342900" indent="-342900">
              <a:buFont typeface="Arial" pitchFamily="34" charset="0"/>
              <a:buChar char="•"/>
            </a:pPr>
            <a:r>
              <a:rPr lang="en-US" sz="2400" dirty="0" err="1"/>
              <a:t>responseTxt</a:t>
            </a:r>
            <a:r>
              <a:rPr lang="en-US" sz="2400" dirty="0"/>
              <a:t> — Contains the resulting content if the request succeeds</a:t>
            </a:r>
            <a:r>
              <a:rPr lang="en-US" sz="2400" dirty="0" smtClean="0"/>
              <a:t>.</a:t>
            </a:r>
          </a:p>
          <a:p>
            <a:pPr marL="342900" indent="-342900">
              <a:buFont typeface="Arial" pitchFamily="34" charset="0"/>
              <a:buChar char="•"/>
            </a:pPr>
            <a:endParaRPr lang="en-US" sz="2400" dirty="0"/>
          </a:p>
          <a:p>
            <a:pPr marL="342900" indent="-342900">
              <a:buFont typeface="Arial" pitchFamily="34" charset="0"/>
              <a:buChar char="•"/>
            </a:pPr>
            <a:r>
              <a:rPr lang="en-US" sz="2400" dirty="0" err="1"/>
              <a:t>statusTxt</a:t>
            </a:r>
            <a:r>
              <a:rPr lang="en-US" sz="2400" dirty="0"/>
              <a:t> — Contains the status of the request such as success or error</a:t>
            </a:r>
            <a:r>
              <a:rPr lang="en-US" sz="2400" dirty="0" smtClean="0"/>
              <a:t>.</a:t>
            </a:r>
          </a:p>
          <a:p>
            <a:pPr marL="342900" indent="-342900">
              <a:buFont typeface="Arial" pitchFamily="34" charset="0"/>
              <a:buChar char="•"/>
            </a:pPr>
            <a:endParaRPr lang="en-US" sz="2400" dirty="0"/>
          </a:p>
          <a:p>
            <a:pPr marL="342900" indent="-342900">
              <a:buFont typeface="Arial" pitchFamily="34" charset="0"/>
              <a:buChar char="•"/>
            </a:pPr>
            <a:r>
              <a:rPr lang="en-US" sz="2400" dirty="0" err="1"/>
              <a:t>jqXHR</a:t>
            </a:r>
            <a:r>
              <a:rPr lang="en-US" sz="2400" dirty="0"/>
              <a:t> — Contains the </a:t>
            </a:r>
            <a:r>
              <a:rPr lang="en-US" sz="2400" dirty="0" err="1"/>
              <a:t>XMLHttpRequest</a:t>
            </a:r>
            <a:r>
              <a:rPr lang="en-US" sz="2400" dirty="0"/>
              <a:t> object.</a:t>
            </a:r>
          </a:p>
          <a:p>
            <a:endParaRPr lang="ru-RU" dirty="0"/>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2783205"/>
            <a:ext cx="816292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7560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520" y="45720"/>
            <a:ext cx="11460480" cy="2677656"/>
          </a:xfrm>
          <a:prstGeom prst="rect">
            <a:avLst/>
          </a:prstGeom>
          <a:noFill/>
        </p:spPr>
        <p:txBody>
          <a:bodyPr wrap="square" rtlCol="0">
            <a:spAutoFit/>
          </a:bodyPr>
          <a:lstStyle/>
          <a:p>
            <a:r>
              <a:rPr lang="en-US" sz="2400" b="1" dirty="0" err="1"/>
              <a:t>jQuery</a:t>
            </a:r>
            <a:r>
              <a:rPr lang="en-US" sz="2400" b="1" dirty="0"/>
              <a:t> Ajax GET and POST Requests</a:t>
            </a:r>
          </a:p>
          <a:p>
            <a:endParaRPr lang="en-US" sz="2400" dirty="0" smtClean="0"/>
          </a:p>
          <a:p>
            <a:r>
              <a:rPr lang="en-US" sz="2400" dirty="0"/>
              <a:t>The </a:t>
            </a:r>
            <a:r>
              <a:rPr lang="en-US" sz="2400" dirty="0" err="1"/>
              <a:t>jQuery's</a:t>
            </a:r>
            <a:r>
              <a:rPr lang="en-US" sz="2400" dirty="0"/>
              <a:t> </a:t>
            </a:r>
            <a:r>
              <a:rPr lang="en-US" sz="2400" dirty="0"/>
              <a:t>$.get()</a:t>
            </a:r>
            <a:r>
              <a:rPr lang="en-US" sz="2400" dirty="0"/>
              <a:t> and </a:t>
            </a:r>
            <a:r>
              <a:rPr lang="en-US" sz="2400" dirty="0"/>
              <a:t>$.post()</a:t>
            </a:r>
            <a:r>
              <a:rPr lang="en-US" sz="2400" dirty="0"/>
              <a:t> methods provide simple tools to send and retrieve data asynchronously from a web server. Both the methods are pretty much identical, apart from one major difference — the </a:t>
            </a:r>
            <a:r>
              <a:rPr lang="en-US" sz="2400" dirty="0"/>
              <a:t>$.get()</a:t>
            </a:r>
            <a:r>
              <a:rPr lang="en-US" sz="2400" dirty="0"/>
              <a:t> makes Ajax requests using the HTTP GET method, whereas the </a:t>
            </a:r>
            <a:r>
              <a:rPr lang="en-US" sz="2400" dirty="0"/>
              <a:t>$.post()</a:t>
            </a:r>
            <a:r>
              <a:rPr lang="en-US" sz="2400" dirty="0"/>
              <a:t> makes Ajax requests using the HTTP POST </a:t>
            </a:r>
            <a:r>
              <a:rPr lang="en-US" sz="2400" dirty="0" smtClean="0"/>
              <a:t>method</a:t>
            </a:r>
            <a:r>
              <a:rPr lang="en-US" sz="2400" dirty="0"/>
              <a:t>.</a:t>
            </a:r>
            <a:endParaRPr lang="ru-RU" sz="2400"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69" y="2723376"/>
            <a:ext cx="9214207" cy="848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69" y="3827144"/>
            <a:ext cx="6098721" cy="2055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9285" y="5372100"/>
            <a:ext cx="62293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4909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9120" y="1513671"/>
            <a:ext cx="10363200" cy="1569660"/>
          </a:xfrm>
          <a:prstGeom prst="rect">
            <a:avLst/>
          </a:prstGeom>
          <a:noFill/>
        </p:spPr>
        <p:txBody>
          <a:bodyPr wrap="square" rtlCol="0">
            <a:spAutoFit/>
          </a:bodyPr>
          <a:lstStyle/>
          <a:p>
            <a:r>
              <a:rPr lang="en-US" sz="2400" dirty="0"/>
              <a:t>https://www.freecodecamp.org/learn/front-end-libraries/jquery</a:t>
            </a:r>
            <a:r>
              <a:rPr lang="en-US" sz="2400" dirty="0" smtClean="0"/>
              <a:t>/</a:t>
            </a:r>
          </a:p>
          <a:p>
            <a:endParaRPr lang="en-US" sz="2400" dirty="0" smtClean="0"/>
          </a:p>
          <a:p>
            <a:endParaRPr lang="en-US" sz="2400" dirty="0"/>
          </a:p>
          <a:p>
            <a:r>
              <a:rPr lang="en-US" sz="2400" dirty="0"/>
              <a:t>https://www.tutorialrepublic.com/jquery-examples.php</a:t>
            </a:r>
          </a:p>
        </p:txBody>
      </p:sp>
      <p:sp>
        <p:nvSpPr>
          <p:cNvPr id="3" name="Прямоугольник 2"/>
          <p:cNvSpPr/>
          <p:nvPr/>
        </p:nvSpPr>
        <p:spPr>
          <a:xfrm>
            <a:off x="579120" y="2021502"/>
            <a:ext cx="4060342" cy="461665"/>
          </a:xfrm>
          <a:prstGeom prst="rect">
            <a:avLst/>
          </a:prstGeom>
        </p:spPr>
        <p:txBody>
          <a:bodyPr wrap="none">
            <a:spAutoFit/>
          </a:bodyPr>
          <a:lstStyle/>
          <a:p>
            <a:r>
              <a:rPr lang="en-US" sz="2400" dirty="0"/>
              <a:t>https://</a:t>
            </a:r>
            <a:r>
              <a:rPr lang="en-US" sz="2400" dirty="0" smtClean="0"/>
              <a:t>jquery.com/download</a:t>
            </a:r>
            <a:r>
              <a:rPr lang="en-US" dirty="0" smtClean="0"/>
              <a:t>/</a:t>
            </a:r>
            <a:endParaRPr lang="en-US" dirty="0"/>
          </a:p>
        </p:txBody>
      </p:sp>
      <p:sp>
        <p:nvSpPr>
          <p:cNvPr id="4" name="TextBox 3"/>
          <p:cNvSpPr txBox="1"/>
          <p:nvPr/>
        </p:nvSpPr>
        <p:spPr>
          <a:xfrm>
            <a:off x="579120" y="396240"/>
            <a:ext cx="7985760" cy="584775"/>
          </a:xfrm>
          <a:prstGeom prst="rect">
            <a:avLst/>
          </a:prstGeom>
          <a:noFill/>
        </p:spPr>
        <p:txBody>
          <a:bodyPr wrap="square" rtlCol="0">
            <a:spAutoFit/>
          </a:bodyPr>
          <a:lstStyle/>
          <a:p>
            <a:r>
              <a:rPr lang="en-US" sz="3200" b="1" dirty="0" smtClean="0"/>
              <a:t>Links</a:t>
            </a:r>
            <a:r>
              <a:rPr lang="en-US" dirty="0" smtClean="0"/>
              <a:t>:</a:t>
            </a:r>
            <a:endParaRPr lang="ru-RU" dirty="0"/>
          </a:p>
        </p:txBody>
      </p:sp>
    </p:spTree>
    <p:extLst>
      <p:ext uri="{BB962C8B-B14F-4D97-AF65-F5344CB8AC3E}">
        <p14:creationId xmlns:p14="http://schemas.microsoft.com/office/powerpoint/2010/main" val="2168021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1920" y="0"/>
            <a:ext cx="11932920" cy="7201972"/>
          </a:xfrm>
          <a:prstGeom prst="rect">
            <a:avLst/>
          </a:prstGeom>
          <a:noFill/>
        </p:spPr>
        <p:txBody>
          <a:bodyPr wrap="square" rtlCol="0">
            <a:spAutoFit/>
          </a:bodyPr>
          <a:lstStyle/>
          <a:p>
            <a:pPr marL="342900" indent="-342900">
              <a:buFont typeface="Arial" pitchFamily="34" charset="0"/>
              <a:buChar char="•"/>
            </a:pPr>
            <a:r>
              <a:rPr lang="en-US" sz="2400" dirty="0"/>
              <a:t>To get started, first download a copy of </a:t>
            </a:r>
            <a:r>
              <a:rPr lang="en-US" sz="2400" dirty="0" err="1"/>
              <a:t>jQuery</a:t>
            </a:r>
            <a:r>
              <a:rPr lang="en-US" sz="2400" dirty="0"/>
              <a:t> and include it in your document. There are two versions of </a:t>
            </a:r>
            <a:r>
              <a:rPr lang="en-US" sz="2400" dirty="0" err="1"/>
              <a:t>jQuery</a:t>
            </a:r>
            <a:r>
              <a:rPr lang="en-US" sz="2400" dirty="0"/>
              <a:t> available for downloading — </a:t>
            </a:r>
            <a:r>
              <a:rPr lang="en-US" sz="2400" i="1" dirty="0"/>
              <a:t>compressed</a:t>
            </a:r>
            <a:r>
              <a:rPr lang="en-US" sz="2400" dirty="0"/>
              <a:t> and </a:t>
            </a:r>
            <a:r>
              <a:rPr lang="en-US" sz="2400" i="1" dirty="0"/>
              <a:t>uncompressed</a:t>
            </a:r>
            <a:r>
              <a:rPr lang="en-US" sz="2400" dirty="0" smtClean="0"/>
              <a:t>.</a:t>
            </a:r>
          </a:p>
          <a:p>
            <a:pPr marL="342900" indent="-342900">
              <a:buFont typeface="Arial" pitchFamily="34" charset="0"/>
              <a:buChar char="•"/>
            </a:pPr>
            <a:endParaRPr lang="en-US" sz="2400" dirty="0"/>
          </a:p>
          <a:p>
            <a:pPr marL="342900" indent="-342900">
              <a:buFont typeface="Arial" pitchFamily="34" charset="0"/>
              <a:buChar char="•"/>
            </a:pPr>
            <a:r>
              <a:rPr lang="en-US" sz="2400" dirty="0"/>
              <a:t>You can download </a:t>
            </a:r>
            <a:r>
              <a:rPr lang="en-US" sz="2400" dirty="0" err="1"/>
              <a:t>jQuery</a:t>
            </a:r>
            <a:r>
              <a:rPr lang="en-US" sz="2400" dirty="0"/>
              <a:t> from here: </a:t>
            </a:r>
            <a:r>
              <a:rPr lang="en-US" sz="2400" dirty="0">
                <a:hlinkClick r:id="rId2"/>
              </a:rPr>
              <a:t>https://jquery.com/download</a:t>
            </a:r>
            <a:r>
              <a:rPr lang="en-US" sz="2400" dirty="0" smtClean="0">
                <a:hlinkClick r:id="rId2"/>
              </a:rPr>
              <a:t>/</a:t>
            </a:r>
            <a:endParaRPr lang="en-US" sz="2400" dirty="0" smtClean="0"/>
          </a:p>
          <a:p>
            <a:pPr marL="342900" indent="-342900">
              <a:buFont typeface="Arial" pitchFamily="34" charset="0"/>
              <a:buChar char="•"/>
            </a:pPr>
            <a:endParaRPr lang="en-US" sz="2400" dirty="0"/>
          </a:p>
          <a:p>
            <a:pPr marL="342900" indent="-342900">
              <a:buFont typeface="Arial" pitchFamily="34" charset="0"/>
              <a:buChar char="•"/>
            </a:pPr>
            <a:r>
              <a:rPr lang="en-US" sz="2400" dirty="0"/>
              <a:t>Once you've downloaded the </a:t>
            </a:r>
            <a:r>
              <a:rPr lang="en-US" sz="2400" dirty="0" err="1"/>
              <a:t>jQuery</a:t>
            </a:r>
            <a:r>
              <a:rPr lang="en-US" sz="2400" dirty="0"/>
              <a:t> file you can see it has .</a:t>
            </a:r>
            <a:r>
              <a:rPr lang="en-US" sz="2400" dirty="0" err="1"/>
              <a:t>js</a:t>
            </a:r>
            <a:r>
              <a:rPr lang="en-US" sz="2400" dirty="0"/>
              <a:t> extension, because the </a:t>
            </a:r>
            <a:r>
              <a:rPr lang="en-US" sz="2400" dirty="0" err="1"/>
              <a:t>jQuery</a:t>
            </a:r>
            <a:r>
              <a:rPr lang="en-US" sz="2400" dirty="0"/>
              <a:t> is just a JavaScript library, therefore you can include the </a:t>
            </a:r>
            <a:r>
              <a:rPr lang="en-US" sz="2400" dirty="0" err="1"/>
              <a:t>jQuery</a:t>
            </a:r>
            <a:r>
              <a:rPr lang="en-US" sz="2400" dirty="0"/>
              <a:t> file in your HTML document with the &lt;script&gt; element just like you include normal JavaScript files</a:t>
            </a:r>
            <a:r>
              <a:rPr lang="en-US" sz="2400" dirty="0" smtClean="0"/>
              <a:t>.</a:t>
            </a:r>
          </a:p>
          <a:p>
            <a:pPr marL="342900" indent="-342900">
              <a:buFont typeface="Arial" pitchFamily="34" charset="0"/>
              <a:buChar char="•"/>
            </a:pPr>
            <a:endParaRPr lang="en-US" sz="2400" dirty="0"/>
          </a:p>
          <a:p>
            <a:pPr marL="342900" indent="-342900">
              <a:buFont typeface="Arial" pitchFamily="34" charset="0"/>
              <a:buChar char="•"/>
            </a:pPr>
            <a:r>
              <a:rPr lang="en-US" sz="2400" dirty="0"/>
              <a:t>Always include the </a:t>
            </a:r>
            <a:r>
              <a:rPr lang="en-US" sz="2400" dirty="0" err="1"/>
              <a:t>jQuery</a:t>
            </a:r>
            <a:r>
              <a:rPr lang="en-US" sz="2400" dirty="0"/>
              <a:t> file before your custom scripts; otherwise, the </a:t>
            </a:r>
            <a:r>
              <a:rPr lang="en-US" sz="2400" dirty="0" err="1"/>
              <a:t>jQuery</a:t>
            </a:r>
            <a:r>
              <a:rPr lang="en-US" sz="2400" dirty="0"/>
              <a:t> APIs will not be available when your </a:t>
            </a:r>
            <a:r>
              <a:rPr lang="en-US" sz="2400" dirty="0" err="1"/>
              <a:t>jQuery</a:t>
            </a:r>
            <a:r>
              <a:rPr lang="en-US" sz="2400" dirty="0"/>
              <a:t> code attempts to access it</a:t>
            </a:r>
            <a:r>
              <a:rPr lang="en-US" sz="2400" dirty="0" smtClean="0"/>
              <a:t>.</a:t>
            </a:r>
          </a:p>
          <a:p>
            <a:pPr marL="342900" indent="-342900">
              <a:buFont typeface="Arial" pitchFamily="34" charset="0"/>
              <a:buChar char="•"/>
            </a:pPr>
            <a:endParaRPr lang="en-US" sz="2400" dirty="0"/>
          </a:p>
          <a:p>
            <a:pPr marL="342900" indent="-342900">
              <a:buFont typeface="Arial" pitchFamily="34" charset="0"/>
              <a:buChar char="•"/>
            </a:pPr>
            <a:r>
              <a:rPr lang="en-US" sz="2400" dirty="0"/>
              <a:t>Alternatively, you can include </a:t>
            </a:r>
            <a:r>
              <a:rPr lang="en-US" sz="2400" dirty="0" err="1"/>
              <a:t>jQuery</a:t>
            </a:r>
            <a:r>
              <a:rPr lang="en-US" sz="2400" dirty="0"/>
              <a:t> in your document through freely available CDN (Content Delivery Network) links, if you don't want to download and host </a:t>
            </a:r>
            <a:r>
              <a:rPr lang="en-US" sz="2400" dirty="0" err="1"/>
              <a:t>jQuery</a:t>
            </a:r>
            <a:r>
              <a:rPr lang="en-US" sz="2400" dirty="0"/>
              <a:t> yourself</a:t>
            </a:r>
            <a:r>
              <a:rPr lang="en-US" sz="2400" dirty="0" smtClean="0"/>
              <a:t>.</a:t>
            </a:r>
          </a:p>
          <a:p>
            <a:endParaRPr lang="en-US" dirty="0"/>
          </a:p>
          <a:p>
            <a:endParaRPr lang="en-US" dirty="0"/>
          </a:p>
          <a:p>
            <a:endParaRPr lang="ru-RU" dirty="0"/>
          </a:p>
        </p:txBody>
      </p:sp>
    </p:spTree>
    <p:extLst>
      <p:ext uri="{BB962C8B-B14F-4D97-AF65-F5344CB8AC3E}">
        <p14:creationId xmlns:p14="http://schemas.microsoft.com/office/powerpoint/2010/main" val="1391588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0574"/>
            <a:ext cx="6772275" cy="5778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882" y="12149"/>
            <a:ext cx="9073118" cy="77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745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31520" y="701040"/>
            <a:ext cx="10332720" cy="3016210"/>
          </a:xfrm>
          <a:prstGeom prst="rect">
            <a:avLst/>
          </a:prstGeom>
          <a:noFill/>
        </p:spPr>
        <p:txBody>
          <a:bodyPr wrap="square" rtlCol="0">
            <a:spAutoFit/>
          </a:bodyPr>
          <a:lstStyle/>
          <a:p>
            <a:r>
              <a:rPr lang="en-US" sz="2800" b="1" dirty="0" err="1"/>
              <a:t>jQuery</a:t>
            </a:r>
            <a:r>
              <a:rPr lang="en-US" sz="2800" b="1" dirty="0"/>
              <a:t> Syntax</a:t>
            </a:r>
          </a:p>
          <a:p>
            <a:endParaRPr lang="en-US" sz="2400" dirty="0" smtClean="0"/>
          </a:p>
          <a:p>
            <a:r>
              <a:rPr lang="en-US" sz="2400" dirty="0"/>
              <a:t>A </a:t>
            </a:r>
            <a:r>
              <a:rPr lang="en-US" sz="2400" dirty="0" err="1"/>
              <a:t>jQuery</a:t>
            </a:r>
            <a:r>
              <a:rPr lang="en-US" sz="2400" dirty="0"/>
              <a:t> statement typically starts with the dollar sign ($) and ends with a semicolon (;).</a:t>
            </a:r>
          </a:p>
          <a:p>
            <a:r>
              <a:rPr lang="en-US" sz="2400" dirty="0"/>
              <a:t>In </a:t>
            </a:r>
            <a:r>
              <a:rPr lang="en-US" sz="2400" dirty="0" err="1"/>
              <a:t>jQuery</a:t>
            </a:r>
            <a:r>
              <a:rPr lang="en-US" sz="2400" dirty="0"/>
              <a:t>, the dollar sign ($) is just an alias for </a:t>
            </a:r>
            <a:r>
              <a:rPr lang="en-US" sz="2400" dirty="0" err="1"/>
              <a:t>jQuery</a:t>
            </a:r>
            <a:r>
              <a:rPr lang="en-US" sz="2400" dirty="0"/>
              <a:t>. Let's consider the following example code which demonstrates the most basic statement of the </a:t>
            </a:r>
            <a:r>
              <a:rPr lang="en-US" sz="2400" dirty="0" err="1"/>
              <a:t>jQuery</a:t>
            </a:r>
            <a:r>
              <a:rPr lang="en-US" sz="2400" dirty="0"/>
              <a:t>.</a:t>
            </a:r>
          </a:p>
          <a:p>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353" y="3717250"/>
            <a:ext cx="6506527" cy="2677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343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14400" y="929640"/>
            <a:ext cx="9799320" cy="4431983"/>
          </a:xfrm>
          <a:prstGeom prst="rect">
            <a:avLst/>
          </a:prstGeom>
          <a:noFill/>
        </p:spPr>
        <p:txBody>
          <a:bodyPr wrap="square" rtlCol="0">
            <a:spAutoFit/>
          </a:bodyPr>
          <a:lstStyle/>
          <a:p>
            <a:r>
              <a:rPr lang="en-US" sz="2400" dirty="0"/>
              <a:t>The .ready() method offers a way to run JavaScript code as soon as the page's Document Object Model (DOM) becomes safe to manipulate</a:t>
            </a:r>
            <a:r>
              <a:rPr lang="en-US" sz="2400" dirty="0" smtClean="0"/>
              <a:t>.</a:t>
            </a:r>
          </a:p>
          <a:p>
            <a:endParaRPr lang="en-US" sz="2400" dirty="0"/>
          </a:p>
          <a:p>
            <a:r>
              <a:rPr lang="en-US" sz="2400" dirty="0"/>
              <a:t>The $(document).ready(</a:t>
            </a:r>
            <a:r>
              <a:rPr lang="en-US" sz="2400" i="1" dirty="0"/>
              <a:t>handler</a:t>
            </a:r>
            <a:r>
              <a:rPr lang="en-US" sz="2400" dirty="0"/>
              <a:t>); — This statement is typically known as ready event. Where the </a:t>
            </a:r>
            <a:r>
              <a:rPr lang="en-US" sz="2400" i="1" dirty="0"/>
              <a:t>handler</a:t>
            </a:r>
            <a:r>
              <a:rPr lang="en-US" sz="2400" dirty="0"/>
              <a:t> is basically a function that is passed to the ready() method to be executed safely as soon as the document is ready to be manipulated i.e. when the DOM hierarchy has been fully constructed.</a:t>
            </a:r>
          </a:p>
          <a:p>
            <a:r>
              <a:rPr lang="en-US" sz="2400" dirty="0"/>
              <a:t>The </a:t>
            </a:r>
            <a:r>
              <a:rPr lang="en-US" sz="2400" dirty="0" err="1"/>
              <a:t>jQuery</a:t>
            </a:r>
            <a:r>
              <a:rPr lang="en-US" sz="2400" dirty="0"/>
              <a:t> ready() method is typically used with an anonymous function.</a:t>
            </a:r>
          </a:p>
          <a:p>
            <a:endParaRPr lang="ru-RU" dirty="0"/>
          </a:p>
        </p:txBody>
      </p:sp>
    </p:spTree>
    <p:extLst>
      <p:ext uri="{BB962C8B-B14F-4D97-AF65-F5344CB8AC3E}">
        <p14:creationId xmlns:p14="http://schemas.microsoft.com/office/powerpoint/2010/main" val="884419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 y="122486"/>
            <a:ext cx="11963400" cy="6801862"/>
          </a:xfrm>
          <a:prstGeom prst="rect">
            <a:avLst/>
          </a:prstGeom>
          <a:noFill/>
        </p:spPr>
        <p:txBody>
          <a:bodyPr wrap="square" rtlCol="0">
            <a:spAutoFit/>
          </a:bodyPr>
          <a:lstStyle/>
          <a:p>
            <a:r>
              <a:rPr lang="en-US" sz="2800" b="1" dirty="0" err="1"/>
              <a:t>jQuery</a:t>
            </a:r>
            <a:r>
              <a:rPr lang="en-US" sz="2800" b="1" dirty="0"/>
              <a:t> Selectors</a:t>
            </a:r>
          </a:p>
          <a:p>
            <a:endParaRPr lang="uk-UA" dirty="0" smtClean="0"/>
          </a:p>
          <a:p>
            <a:r>
              <a:rPr lang="en-US" sz="2400" b="1" dirty="0"/>
              <a:t>Selecting Elements by </a:t>
            </a:r>
            <a:r>
              <a:rPr lang="en-US" sz="2400" b="1" dirty="0" smtClean="0"/>
              <a:t>ID</a:t>
            </a:r>
            <a:r>
              <a:rPr lang="uk-UA" sz="2400" b="1" dirty="0" smtClean="0"/>
              <a:t> </a:t>
            </a:r>
            <a:r>
              <a:rPr lang="en-US" sz="2400" dirty="0"/>
              <a:t>select a single element with the unique ID on the page</a:t>
            </a:r>
            <a:r>
              <a:rPr lang="en-US" sz="2400" dirty="0" smtClean="0"/>
              <a:t>.</a:t>
            </a:r>
            <a:endParaRPr lang="uk-UA" sz="2400" dirty="0" smtClean="0"/>
          </a:p>
          <a:p>
            <a:endParaRPr lang="uk-UA" sz="2400" b="1" dirty="0"/>
          </a:p>
          <a:p>
            <a:endParaRPr lang="uk-UA" sz="2400" b="1" dirty="0" smtClean="0"/>
          </a:p>
          <a:p>
            <a:endParaRPr lang="en-US" sz="2400" b="1" dirty="0"/>
          </a:p>
          <a:p>
            <a:r>
              <a:rPr lang="en-US" sz="2400" b="1" dirty="0"/>
              <a:t>Selecting Elements by Class </a:t>
            </a:r>
            <a:r>
              <a:rPr lang="en-US" sz="2400" b="1" dirty="0" smtClean="0"/>
              <a:t>Name</a:t>
            </a:r>
            <a:r>
              <a:rPr lang="uk-UA" sz="2400" b="1" dirty="0" smtClean="0"/>
              <a:t> </a:t>
            </a:r>
            <a:r>
              <a:rPr lang="en-US" sz="2400" dirty="0"/>
              <a:t>The class selector can be used to select the elements with a specific class.</a:t>
            </a:r>
            <a:endParaRPr lang="uk-UA" sz="2400" b="1" dirty="0" smtClean="0"/>
          </a:p>
          <a:p>
            <a:endParaRPr lang="uk-UA" sz="2400" b="1" dirty="0" smtClean="0"/>
          </a:p>
          <a:p>
            <a:endParaRPr lang="uk-UA" sz="2400" b="1" dirty="0" smtClean="0"/>
          </a:p>
          <a:p>
            <a:r>
              <a:rPr lang="en-US" sz="2400" b="1" dirty="0" smtClean="0"/>
              <a:t>Selecting </a:t>
            </a:r>
            <a:r>
              <a:rPr lang="en-US" sz="2400" b="1" dirty="0"/>
              <a:t>Elements by </a:t>
            </a:r>
            <a:r>
              <a:rPr lang="en-US" sz="2400" b="1" dirty="0" smtClean="0"/>
              <a:t>Name</a:t>
            </a:r>
            <a:r>
              <a:rPr lang="uk-UA" sz="2400" b="1" dirty="0" smtClean="0"/>
              <a:t> - </a:t>
            </a:r>
            <a:r>
              <a:rPr lang="en-US" sz="2400" dirty="0"/>
              <a:t>select elements based on the element name</a:t>
            </a:r>
            <a:r>
              <a:rPr lang="en-US" sz="2400" dirty="0" smtClean="0"/>
              <a:t>.</a:t>
            </a:r>
            <a:endParaRPr lang="uk-UA" sz="2400" dirty="0" smtClean="0"/>
          </a:p>
          <a:p>
            <a:endParaRPr lang="uk-UA" sz="2400" b="1" dirty="0"/>
          </a:p>
          <a:p>
            <a:endParaRPr lang="uk-UA" sz="2400" b="1" dirty="0" smtClean="0"/>
          </a:p>
          <a:p>
            <a:endParaRPr lang="uk-UA" sz="2400" b="1" dirty="0" smtClean="0"/>
          </a:p>
          <a:p>
            <a:r>
              <a:rPr lang="en-US" sz="2400" b="1" dirty="0" smtClean="0"/>
              <a:t>Selecting </a:t>
            </a:r>
            <a:r>
              <a:rPr lang="en-US" sz="2400" b="1" dirty="0"/>
              <a:t>Elements by </a:t>
            </a:r>
            <a:r>
              <a:rPr lang="en-US" sz="2400" b="1" dirty="0" smtClean="0"/>
              <a:t>Attribute</a:t>
            </a:r>
            <a:r>
              <a:rPr lang="uk-UA" sz="2400" b="1" dirty="0" smtClean="0"/>
              <a:t> - </a:t>
            </a:r>
            <a:r>
              <a:rPr lang="en-US" sz="2400" dirty="0"/>
              <a:t> selector to select an element by one of its HTML attributes, such as a link's target attribute or an input's type attribute, etc.</a:t>
            </a:r>
            <a:endParaRPr lang="en-US" sz="2400" b="1" dirty="0"/>
          </a:p>
          <a:p>
            <a:endParaRPr lang="uk-UA" b="1" dirty="0" smtClean="0"/>
          </a:p>
          <a:p>
            <a:endParaRPr lang="en-US" b="1" dirty="0"/>
          </a:p>
          <a:p>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777" y="1339692"/>
            <a:ext cx="7924762" cy="549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998" y="2881592"/>
            <a:ext cx="5305425" cy="540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6763" y="6186605"/>
            <a:ext cx="6297893" cy="465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388" y="4231006"/>
            <a:ext cx="4961572" cy="56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83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18160" y="274320"/>
            <a:ext cx="10896600" cy="1077218"/>
          </a:xfrm>
          <a:prstGeom prst="rect">
            <a:avLst/>
          </a:prstGeom>
          <a:noFill/>
        </p:spPr>
        <p:txBody>
          <a:bodyPr wrap="square" rtlCol="0">
            <a:spAutoFit/>
          </a:bodyPr>
          <a:lstStyle/>
          <a:p>
            <a:r>
              <a:rPr lang="en-US" sz="2800" b="1" dirty="0"/>
              <a:t>Selecting Elements by Compound CSS Selector</a:t>
            </a:r>
          </a:p>
          <a:p>
            <a:endParaRPr lang="uk-UA" dirty="0" smtClean="0"/>
          </a:p>
          <a:p>
            <a:endParaRPr lang="ru-R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162" y="986134"/>
            <a:ext cx="7804378" cy="5871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8470490"/>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387</TotalTime>
  <Words>349</Words>
  <Application>Microsoft Office PowerPoint</Application>
  <PresentationFormat>Произвольный</PresentationFormat>
  <Paragraphs>238</Paragraphs>
  <Slides>38</Slides>
  <Notes>1</Notes>
  <HiddenSlides>0</HiddenSlides>
  <MMClips>0</MMClips>
  <ScaleCrop>false</ScaleCrop>
  <HeadingPairs>
    <vt:vector size="4" baseType="variant">
      <vt:variant>
        <vt:lpstr>Тема</vt:lpstr>
      </vt:variant>
      <vt:variant>
        <vt:i4>3</vt:i4>
      </vt:variant>
      <vt:variant>
        <vt:lpstr>Заголовки слайдов</vt:lpstr>
      </vt:variant>
      <vt:variant>
        <vt:i4>38</vt:i4>
      </vt:variant>
    </vt:vector>
  </HeadingPairs>
  <TitlesOfParts>
    <vt:vector size="41" baseType="lpstr">
      <vt:lpstr>1_GRADIENT THEME</vt:lpstr>
      <vt:lpstr>2_GRADIENT THEME</vt:lpstr>
      <vt:lpstr>2_DARK THEME</vt:lpstr>
      <vt:lpstr>jQuery</vt:lpstr>
      <vt:lpstr>Agenda</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Verint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Пользователь Windows</cp:lastModifiedBy>
  <cp:revision>20</cp:revision>
  <dcterms:created xsi:type="dcterms:W3CDTF">2018-11-02T13:55:27Z</dcterms:created>
  <dcterms:modified xsi:type="dcterms:W3CDTF">2020-11-22T21:28:15Z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