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35"/>
  </p:notesMasterIdLst>
  <p:sldIdLst>
    <p:sldId id="1227" r:id="rId7"/>
    <p:sldId id="1228" r:id="rId8"/>
    <p:sldId id="1229" r:id="rId9"/>
    <p:sldId id="1230" r:id="rId10"/>
    <p:sldId id="1231" r:id="rId11"/>
    <p:sldId id="1232" r:id="rId12"/>
    <p:sldId id="1233" r:id="rId13"/>
    <p:sldId id="1234" r:id="rId14"/>
    <p:sldId id="1235" r:id="rId15"/>
    <p:sldId id="1236" r:id="rId16"/>
    <p:sldId id="1237" r:id="rId17"/>
    <p:sldId id="1239" r:id="rId18"/>
    <p:sldId id="1238" r:id="rId19"/>
    <p:sldId id="1240" r:id="rId20"/>
    <p:sldId id="1241" r:id="rId21"/>
    <p:sldId id="1242" r:id="rId22"/>
    <p:sldId id="1243" r:id="rId23"/>
    <p:sldId id="1244" r:id="rId24"/>
    <p:sldId id="1245" r:id="rId25"/>
    <p:sldId id="1246" r:id="rId26"/>
    <p:sldId id="1247" r:id="rId27"/>
    <p:sldId id="1248" r:id="rId28"/>
    <p:sldId id="1249" r:id="rId29"/>
    <p:sldId id="1250" r:id="rId30"/>
    <p:sldId id="1251" r:id="rId31"/>
    <p:sldId id="1252" r:id="rId32"/>
    <p:sldId id="1253" r:id="rId33"/>
    <p:sldId id="120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ection>
        <p14:section name="Раздел без заголовка" id="{911CB0E7-E04F-4C23-BDC5-7DF146E60770}">
          <p14:sldIdLst>
            <p14:sldId id="1227"/>
            <p14:sldId id="1228"/>
            <p14:sldId id="1229"/>
            <p14:sldId id="1230"/>
            <p14:sldId id="1231"/>
            <p14:sldId id="1232"/>
            <p14:sldId id="1233"/>
            <p14:sldId id="1234"/>
            <p14:sldId id="1235"/>
            <p14:sldId id="1236"/>
            <p14:sldId id="1237"/>
            <p14:sldId id="1239"/>
            <p14:sldId id="1238"/>
            <p14:sldId id="1240"/>
            <p14:sldId id="1241"/>
            <p14:sldId id="1242"/>
            <p14:sldId id="1243"/>
            <p14:sldId id="1244"/>
            <p14:sldId id="1245"/>
            <p14:sldId id="1246"/>
            <p14:sldId id="1247"/>
            <p14:sldId id="1248"/>
            <p14:sldId id="1249"/>
            <p14:sldId id="1250"/>
            <p14:sldId id="1251"/>
            <p14:sldId id="1252"/>
            <p14:sldId id="1253"/>
            <p14:sldId id="1206"/>
          </p14:sldIdLst>
        </p14:section>
      </p14:sectionLst>
    </p:ext>
    <p:ext uri="{EFAFB233-063F-42B5-8137-9DF3F51BA10A}">
      <p15:sldGuideLst xmlns=""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97"/>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01/11/2020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2079" y="1688068"/>
            <a:ext cx="8477001" cy="830997"/>
          </a:xfrm>
          <a:prstGeom prst="rect">
            <a:avLst/>
          </a:prstGeom>
        </p:spPr>
        <p:txBody>
          <a:bodyPr wrap="none">
            <a:spAutoFit/>
          </a:bodyPr>
          <a:lstStyle/>
          <a:p>
            <a:r>
              <a:rPr lang="en-US" sz="4800" dirty="0"/>
              <a:t>Conditional statements. Loops</a:t>
            </a:r>
            <a:endParaRPr lang="ru-RU" sz="4800" dirty="0"/>
          </a:p>
        </p:txBody>
      </p:sp>
      <p:sp>
        <p:nvSpPr>
          <p:cNvPr id="3" name="TextBox 2"/>
          <p:cNvSpPr txBox="1"/>
          <p:nvPr/>
        </p:nvSpPr>
        <p:spPr>
          <a:xfrm>
            <a:off x="1036320" y="5657612"/>
            <a:ext cx="6172200" cy="369332"/>
          </a:xfrm>
          <a:prstGeom prst="rect">
            <a:avLst/>
          </a:prstGeom>
          <a:noFill/>
        </p:spPr>
        <p:txBody>
          <a:bodyPr wrap="square" rtlCol="0">
            <a:spAutoFit/>
          </a:bodyPr>
          <a:lstStyle/>
          <a:p>
            <a:r>
              <a:rPr lang="en-US" dirty="0" smtClean="0"/>
              <a:t>By </a:t>
            </a:r>
            <a:r>
              <a:rPr lang="en-US" dirty="0" err="1" smtClean="0"/>
              <a:t>Nataliia</a:t>
            </a:r>
            <a:r>
              <a:rPr lang="en-US" dirty="0" smtClean="0"/>
              <a:t> </a:t>
            </a:r>
            <a:r>
              <a:rPr lang="en-US" dirty="0" err="1" smtClean="0"/>
              <a:t>Skrebets</a:t>
            </a:r>
            <a:endParaRPr lang="ru-RU"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224093"/>
            <a:ext cx="11094720" cy="570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229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47115"/>
            <a:ext cx="11292840" cy="1107996"/>
          </a:xfrm>
          <a:prstGeom prst="rect">
            <a:avLst/>
          </a:prstGeom>
          <a:noFill/>
        </p:spPr>
        <p:txBody>
          <a:bodyPr wrap="square" rtlCol="0">
            <a:spAutoFit/>
          </a:bodyPr>
          <a:lstStyle/>
          <a:p>
            <a:r>
              <a:rPr lang="en-US" sz="2400" b="1" dirty="0" smtClean="0"/>
              <a:t>Switch Statement</a:t>
            </a:r>
          </a:p>
          <a:p>
            <a:r>
              <a:rPr lang="en-US" sz="2400" dirty="0"/>
              <a:t>Use the switch statement to select one of many code blocks to be executed</a:t>
            </a:r>
            <a:r>
              <a:rPr lang="en-US" sz="2400" dirty="0" smtClean="0"/>
              <a:t>.</a:t>
            </a:r>
            <a:endParaRPr lang="en-US" dirty="0" smtClean="0"/>
          </a:p>
          <a:p>
            <a:endParaRPr lang="en-US" dirty="0"/>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6991" y="1355111"/>
            <a:ext cx="7135177" cy="529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600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160" y="247115"/>
            <a:ext cx="11292840" cy="646331"/>
          </a:xfrm>
          <a:prstGeom prst="rect">
            <a:avLst/>
          </a:prstGeom>
          <a:noFill/>
        </p:spPr>
        <p:txBody>
          <a:bodyPr wrap="square" rtlCol="0">
            <a:spAutoFit/>
          </a:bodyPr>
          <a:lstStyle/>
          <a:p>
            <a:endParaRPr lang="en-US" dirty="0" smtClean="0"/>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 y="724852"/>
            <a:ext cx="4581000" cy="453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299" y="724852"/>
            <a:ext cx="6613183" cy="3922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81873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468" y="701040"/>
            <a:ext cx="4138612" cy="5170646"/>
          </a:xfrm>
          <a:prstGeom prst="rect">
            <a:avLst/>
          </a:prstGeom>
          <a:noFill/>
        </p:spPr>
        <p:txBody>
          <a:bodyPr wrap="square" rtlCol="0">
            <a:spAutoFit/>
          </a:bodyPr>
          <a:lstStyle/>
          <a:p>
            <a:r>
              <a:rPr lang="en-US" sz="2400" b="1" dirty="0"/>
              <a:t>The while </a:t>
            </a:r>
            <a:r>
              <a:rPr lang="en-US" sz="2400" b="1" dirty="0" smtClean="0"/>
              <a:t>Loop</a:t>
            </a:r>
          </a:p>
          <a:p>
            <a:endParaRPr lang="en-US" sz="2400" b="1" dirty="0"/>
          </a:p>
          <a:p>
            <a:r>
              <a:rPr lang="en-US" sz="2400" dirty="0"/>
              <a:t>The most basic loop in JavaScript is the </a:t>
            </a:r>
            <a:r>
              <a:rPr lang="en-US" sz="2400" b="1" dirty="0"/>
              <a:t>while</a:t>
            </a:r>
            <a:r>
              <a:rPr lang="en-US" sz="2400" dirty="0"/>
              <a:t> loop which would be discussed in this chapter. The purpose of a </a:t>
            </a:r>
            <a:r>
              <a:rPr lang="en-US" sz="2400" b="1" dirty="0"/>
              <a:t>while</a:t>
            </a:r>
            <a:r>
              <a:rPr lang="en-US" sz="2400" dirty="0"/>
              <a:t> loop is to execute a statement or code block repeatedly as long as an </a:t>
            </a:r>
            <a:r>
              <a:rPr lang="en-US" sz="2400" b="1" dirty="0"/>
              <a:t>expression</a:t>
            </a:r>
            <a:r>
              <a:rPr lang="en-US" sz="2400" dirty="0"/>
              <a:t> is true. Once the expression becomes </a:t>
            </a:r>
            <a:r>
              <a:rPr lang="en-US" sz="2400" b="1" dirty="0"/>
              <a:t>false,</a:t>
            </a:r>
            <a:r>
              <a:rPr lang="en-US" sz="2400" dirty="0"/>
              <a:t> the loop terminates.</a:t>
            </a:r>
          </a:p>
          <a:p>
            <a:endParaRPr lang="ru-RU"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4092" y="208137"/>
            <a:ext cx="5660708" cy="6156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4845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0"/>
            <a:ext cx="11262360" cy="738664"/>
          </a:xfrm>
          <a:prstGeom prst="rect">
            <a:avLst/>
          </a:prstGeom>
          <a:noFill/>
        </p:spPr>
        <p:txBody>
          <a:bodyPr wrap="square" rtlCol="0">
            <a:spAutoFit/>
          </a:bodyPr>
          <a:lstStyle/>
          <a:p>
            <a:r>
              <a:rPr lang="en-US" sz="2400" b="1" dirty="0"/>
              <a:t>Syntax</a:t>
            </a:r>
          </a:p>
          <a:p>
            <a:endParaRPr lang="ru-RU"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 y="532448"/>
            <a:ext cx="9899596" cy="160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58" y="2252662"/>
            <a:ext cx="4754880" cy="454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654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63880"/>
            <a:ext cx="4693920" cy="3693319"/>
          </a:xfrm>
          <a:prstGeom prst="rect">
            <a:avLst/>
          </a:prstGeom>
          <a:noFill/>
        </p:spPr>
        <p:txBody>
          <a:bodyPr wrap="square" rtlCol="0">
            <a:spAutoFit/>
          </a:bodyPr>
          <a:lstStyle/>
          <a:p>
            <a:r>
              <a:rPr lang="en-US" sz="2400" b="1" dirty="0"/>
              <a:t>The do...while </a:t>
            </a:r>
            <a:r>
              <a:rPr lang="en-US" sz="2400" b="1" dirty="0" smtClean="0"/>
              <a:t>Loop</a:t>
            </a:r>
          </a:p>
          <a:p>
            <a:endParaRPr lang="en-US" sz="2400" b="1" dirty="0"/>
          </a:p>
          <a:p>
            <a:r>
              <a:rPr lang="en-US" sz="2400" dirty="0"/>
              <a:t>The </a:t>
            </a:r>
            <a:r>
              <a:rPr lang="en-US" sz="2400" b="1" dirty="0"/>
              <a:t>do...while</a:t>
            </a:r>
            <a:r>
              <a:rPr lang="en-US" sz="2400" dirty="0"/>
              <a:t> loop is similar to the </a:t>
            </a:r>
            <a:r>
              <a:rPr lang="en-US" sz="2400" b="1" dirty="0"/>
              <a:t>while</a:t>
            </a:r>
            <a:r>
              <a:rPr lang="en-US" sz="2400" dirty="0"/>
              <a:t> loop except that the condition check happens at the end of the loop. This means that the loop will always be executed at least once, even if the condition is </a:t>
            </a:r>
            <a:r>
              <a:rPr lang="en-US" sz="2400" b="1" dirty="0"/>
              <a:t>false</a:t>
            </a:r>
            <a:r>
              <a:rPr lang="en-US" sz="2400" dirty="0"/>
              <a:t>.</a:t>
            </a:r>
          </a:p>
          <a:p>
            <a:endParaRPr lang="ru-RU"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3154" y="0"/>
            <a:ext cx="5876925" cy="591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868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487680"/>
            <a:ext cx="4038600" cy="738664"/>
          </a:xfrm>
          <a:prstGeom prst="rect">
            <a:avLst/>
          </a:prstGeom>
          <a:noFill/>
        </p:spPr>
        <p:txBody>
          <a:bodyPr wrap="square" rtlCol="0">
            <a:spAutoFit/>
          </a:bodyPr>
          <a:lstStyle/>
          <a:p>
            <a:r>
              <a:rPr lang="en-US" sz="2400" b="1" dirty="0"/>
              <a:t>Syntax</a:t>
            </a:r>
          </a:p>
          <a:p>
            <a:endParaRPr lang="ru-RU"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19" y="857012"/>
            <a:ext cx="5425441" cy="129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4560" y="655320"/>
            <a:ext cx="5535930" cy="562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76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680" y="579120"/>
            <a:ext cx="10850880" cy="4801314"/>
          </a:xfrm>
          <a:prstGeom prst="rect">
            <a:avLst/>
          </a:prstGeom>
          <a:noFill/>
        </p:spPr>
        <p:txBody>
          <a:bodyPr wrap="square" rtlCol="0">
            <a:spAutoFit/>
          </a:bodyPr>
          <a:lstStyle/>
          <a:p>
            <a:r>
              <a:rPr lang="en-US" sz="2400" b="1" dirty="0"/>
              <a:t> For </a:t>
            </a:r>
            <a:r>
              <a:rPr lang="en-US" sz="2400" b="1" dirty="0" smtClean="0"/>
              <a:t>Loop</a:t>
            </a:r>
          </a:p>
          <a:p>
            <a:r>
              <a:rPr lang="en-US" sz="2400" dirty="0"/>
              <a:t>The '</a:t>
            </a:r>
            <a:r>
              <a:rPr lang="en-US" sz="2400" b="1" dirty="0"/>
              <a:t>for</a:t>
            </a:r>
            <a:r>
              <a:rPr lang="en-US" sz="2400" dirty="0"/>
              <a:t>' loop is the most compact form of looping. It includes the following three important parts −</a:t>
            </a:r>
          </a:p>
          <a:p>
            <a:pPr marL="342900" indent="-342900">
              <a:buFont typeface="Arial" pitchFamily="34" charset="0"/>
              <a:buChar char="•"/>
            </a:pPr>
            <a:r>
              <a:rPr lang="en-US" sz="2400" dirty="0"/>
              <a:t>The </a:t>
            </a:r>
            <a:r>
              <a:rPr lang="en-US" sz="2400" b="1" dirty="0"/>
              <a:t>loop initialization</a:t>
            </a:r>
            <a:r>
              <a:rPr lang="en-US" sz="2400" dirty="0"/>
              <a:t> where we initialize our counter to a starting value. The initialization statement is executed before the loop begins</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a:t>
            </a:r>
            <a:r>
              <a:rPr lang="en-US" sz="2400" b="1" dirty="0"/>
              <a:t>test statement</a:t>
            </a:r>
            <a:r>
              <a:rPr lang="en-US" sz="2400" dirty="0"/>
              <a:t> which will test if a given condition is true or not. If the condition is true, then the code given inside the loop will be executed, otherwise the control will come out of the loop</a:t>
            </a:r>
            <a:r>
              <a:rPr lang="en-US" sz="2400" dirty="0" smtClean="0"/>
              <a:t>.</a:t>
            </a:r>
          </a:p>
          <a:p>
            <a:pPr marL="342900" indent="-342900">
              <a:buFont typeface="Arial" pitchFamily="34" charset="0"/>
              <a:buChar char="•"/>
            </a:pPr>
            <a:endParaRPr lang="en-US" sz="2400" dirty="0"/>
          </a:p>
          <a:p>
            <a:pPr marL="342900" indent="-342900">
              <a:buFont typeface="Arial" pitchFamily="34" charset="0"/>
              <a:buChar char="•"/>
            </a:pPr>
            <a:r>
              <a:rPr lang="en-US" sz="2400" dirty="0"/>
              <a:t>The </a:t>
            </a:r>
            <a:r>
              <a:rPr lang="en-US" sz="2400" b="1" dirty="0"/>
              <a:t>iteration statement</a:t>
            </a:r>
            <a:r>
              <a:rPr lang="en-US" sz="2400" dirty="0"/>
              <a:t> where you can increase or decrease your counter.</a:t>
            </a:r>
          </a:p>
          <a:p>
            <a:endParaRPr lang="en-US" sz="2400" b="1" dirty="0"/>
          </a:p>
          <a:p>
            <a:endParaRPr lang="ru-RU" dirty="0"/>
          </a:p>
        </p:txBody>
      </p:sp>
    </p:spTree>
    <p:extLst>
      <p:ext uri="{BB962C8B-B14F-4D97-AF65-F5344CB8AC3E}">
        <p14:creationId xmlns:p14="http://schemas.microsoft.com/office/powerpoint/2010/main" val="38993725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0165" y="276222"/>
            <a:ext cx="8196380" cy="569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93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90993"/>
            <a:ext cx="9951720" cy="738664"/>
          </a:xfrm>
          <a:prstGeom prst="rect">
            <a:avLst/>
          </a:prstGeom>
          <a:noFill/>
        </p:spPr>
        <p:txBody>
          <a:bodyPr wrap="square" rtlCol="0">
            <a:spAutoFit/>
          </a:bodyPr>
          <a:lstStyle/>
          <a:p>
            <a:r>
              <a:rPr lang="en-US" sz="2400" b="1" dirty="0"/>
              <a:t>Syntax</a:t>
            </a:r>
          </a:p>
          <a:p>
            <a:endParaRPr lang="ru-RU"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 y="829656"/>
            <a:ext cx="9054709" cy="1090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97" y="3058478"/>
            <a:ext cx="9917495" cy="306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24844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24840" y="243840"/>
            <a:ext cx="11247120" cy="1754326"/>
          </a:xfrm>
          <a:prstGeom prst="rect">
            <a:avLst/>
          </a:prstGeom>
          <a:noFill/>
        </p:spPr>
        <p:txBody>
          <a:bodyPr wrap="square" rtlCol="0">
            <a:spAutoFit/>
          </a:bodyPr>
          <a:lstStyle/>
          <a:p>
            <a:r>
              <a:rPr lang="en-US" sz="2400" dirty="0"/>
              <a:t>Conditional statements are used to decide the flow of execution based on different conditions. If a condition is true, you can perform one action and if the condition is false, you can perform another action.</a:t>
            </a:r>
          </a:p>
          <a:p>
            <a:r>
              <a:rPr lang="en-US" dirty="0"/>
              <a:t/>
            </a:r>
            <a:br>
              <a:rPr lang="en-US" dirty="0"/>
            </a:b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 y="1600270"/>
            <a:ext cx="8847773" cy="5257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7707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2440" y="472440"/>
            <a:ext cx="6858000" cy="1200329"/>
          </a:xfrm>
          <a:prstGeom prst="rect">
            <a:avLst/>
          </a:prstGeom>
          <a:noFill/>
        </p:spPr>
        <p:txBody>
          <a:bodyPr wrap="square" rtlCol="0">
            <a:spAutoFit/>
          </a:bodyPr>
          <a:lstStyle/>
          <a:p>
            <a:r>
              <a:rPr lang="en-US" sz="2400" b="1" i="1" dirty="0"/>
              <a:t>for...in</a:t>
            </a:r>
            <a:endParaRPr lang="en-US" sz="2400" b="1" dirty="0"/>
          </a:p>
          <a:p>
            <a:r>
              <a:rPr lang="en-US" sz="2400" dirty="0"/>
              <a:t>The </a:t>
            </a:r>
            <a:r>
              <a:rPr lang="en-US" sz="2400" b="1" dirty="0"/>
              <a:t>for...in</a:t>
            </a:r>
            <a:r>
              <a:rPr lang="en-US" sz="2400" dirty="0"/>
              <a:t> loop is used to loop through an object's properties.</a:t>
            </a:r>
            <a:endParaRPr lang="ru-RU"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5640" y="1412558"/>
            <a:ext cx="4763145" cy="10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3" y="1841353"/>
            <a:ext cx="6417945" cy="5016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9998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81000"/>
            <a:ext cx="11125200" cy="1384995"/>
          </a:xfrm>
          <a:prstGeom prst="rect">
            <a:avLst/>
          </a:prstGeom>
          <a:noFill/>
        </p:spPr>
        <p:txBody>
          <a:bodyPr wrap="square" rtlCol="0">
            <a:spAutoFit/>
          </a:bodyPr>
          <a:lstStyle/>
          <a:p>
            <a:r>
              <a:rPr lang="en-US" sz="2800" b="1" dirty="0" smtClean="0"/>
              <a:t>For of </a:t>
            </a:r>
          </a:p>
          <a:p>
            <a:r>
              <a:rPr lang="en-US" sz="2800" dirty="0" smtClean="0"/>
              <a:t>Use </a:t>
            </a:r>
            <a:r>
              <a:rPr lang="en-US" sz="2800" dirty="0"/>
              <a:t>it to loop over </a:t>
            </a:r>
            <a:r>
              <a:rPr lang="en-US" sz="2800" i="1" dirty="0" err="1"/>
              <a:t>iterable</a:t>
            </a:r>
            <a:r>
              <a:rPr lang="en-US" sz="2800" dirty="0"/>
              <a:t> objects (Arrays, strings, Maps, Sets, etc.; see Chap. “</a:t>
            </a:r>
            <a:r>
              <a:rPr lang="en-US" sz="2800" dirty="0" err="1"/>
              <a:t>Iterables</a:t>
            </a:r>
            <a:r>
              <a:rPr lang="en-US" sz="2800" dirty="0"/>
              <a:t> and iterators”)</a:t>
            </a:r>
            <a:endParaRPr lang="ru-RU" sz="2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814" y="2270760"/>
            <a:ext cx="4599146" cy="1325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695134"/>
            <a:ext cx="6477000" cy="2989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930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579120"/>
            <a:ext cx="11155680" cy="1477328"/>
          </a:xfrm>
          <a:prstGeom prst="rect">
            <a:avLst/>
          </a:prstGeom>
          <a:noFill/>
        </p:spPr>
        <p:txBody>
          <a:bodyPr wrap="square" rtlCol="0">
            <a:spAutoFit/>
          </a:bodyPr>
          <a:lstStyle/>
          <a:p>
            <a:r>
              <a:rPr lang="en-US" sz="2400" b="1" dirty="0"/>
              <a:t>The break Statement</a:t>
            </a:r>
          </a:p>
          <a:p>
            <a:r>
              <a:rPr lang="en-US" sz="2400" dirty="0"/>
              <a:t>The </a:t>
            </a:r>
            <a:r>
              <a:rPr lang="en-US" sz="2400" b="1" dirty="0"/>
              <a:t>break</a:t>
            </a:r>
            <a:r>
              <a:rPr lang="en-US" sz="2400" dirty="0"/>
              <a:t> statement, which was briefly introduced with the </a:t>
            </a:r>
            <a:r>
              <a:rPr lang="en-US" sz="2400" i="1" dirty="0"/>
              <a:t>switch</a:t>
            </a:r>
            <a:r>
              <a:rPr lang="en-US" sz="2400" dirty="0"/>
              <a:t> statement, is used to exit a loop early, breaking out of the enclosing curly braces.</a:t>
            </a:r>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82" y="1873568"/>
            <a:ext cx="8832532" cy="483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0736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041" y="622935"/>
            <a:ext cx="6285548" cy="528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0857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 y="274320"/>
            <a:ext cx="11536680" cy="2585323"/>
          </a:xfrm>
          <a:prstGeom prst="rect">
            <a:avLst/>
          </a:prstGeom>
          <a:noFill/>
        </p:spPr>
        <p:txBody>
          <a:bodyPr wrap="square" rtlCol="0">
            <a:spAutoFit/>
          </a:bodyPr>
          <a:lstStyle/>
          <a:p>
            <a:r>
              <a:rPr lang="en-US" sz="2400" b="1" dirty="0"/>
              <a:t>The continue Statement</a:t>
            </a:r>
          </a:p>
          <a:p>
            <a:r>
              <a:rPr lang="en-US" sz="2400" dirty="0"/>
              <a:t>The </a:t>
            </a:r>
            <a:r>
              <a:rPr lang="en-US" sz="2400" b="1" dirty="0"/>
              <a:t>continue</a:t>
            </a:r>
            <a:r>
              <a:rPr lang="en-US" sz="2400" dirty="0"/>
              <a:t> statement tells the interpreter to immediately start the next iteration of the loop and skip the remaining code block. When a </a:t>
            </a:r>
            <a:r>
              <a:rPr lang="en-US" sz="2400" b="1" dirty="0"/>
              <a:t>continue</a:t>
            </a:r>
            <a:r>
              <a:rPr lang="en-US" sz="2400" dirty="0"/>
              <a:t> statement is encountered, the program flow moves to the loop check expression immediately and if the condition remains true, then it starts the next iteration, otherwise the control comes out of the loop.</a:t>
            </a:r>
          </a:p>
          <a:p>
            <a:endParaRPr lang="ru-RU"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 y="2715578"/>
            <a:ext cx="4617720" cy="3931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5980" y="2715575"/>
            <a:ext cx="5295900" cy="3888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74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6720" y="518160"/>
            <a:ext cx="11262360" cy="3785652"/>
          </a:xfrm>
          <a:prstGeom prst="rect">
            <a:avLst/>
          </a:prstGeom>
          <a:noFill/>
        </p:spPr>
        <p:txBody>
          <a:bodyPr wrap="square" rtlCol="0">
            <a:spAutoFit/>
          </a:bodyPr>
          <a:lstStyle/>
          <a:p>
            <a:r>
              <a:rPr lang="en-US" sz="2400" b="1" dirty="0"/>
              <a:t>Using Labels to Control the </a:t>
            </a:r>
            <a:r>
              <a:rPr lang="en-US" sz="2400" b="1" dirty="0" smtClean="0"/>
              <a:t>Flow</a:t>
            </a:r>
          </a:p>
          <a:p>
            <a:endParaRPr lang="en-US" sz="2400" b="1" dirty="0"/>
          </a:p>
          <a:p>
            <a:r>
              <a:rPr lang="en-US" sz="2400" dirty="0"/>
              <a:t>Starting from JavaScript 1.2, a label can be used with </a:t>
            </a:r>
            <a:r>
              <a:rPr lang="en-US" sz="2400" b="1" dirty="0"/>
              <a:t>break</a:t>
            </a:r>
            <a:r>
              <a:rPr lang="en-US" sz="2400" dirty="0"/>
              <a:t> and </a:t>
            </a:r>
            <a:r>
              <a:rPr lang="en-US" sz="2400" b="1" dirty="0"/>
              <a:t>continue</a:t>
            </a:r>
            <a:r>
              <a:rPr lang="en-US" sz="2400" dirty="0"/>
              <a:t> to control the flow more precisely. A </a:t>
            </a:r>
            <a:r>
              <a:rPr lang="en-US" sz="2400" b="1" dirty="0"/>
              <a:t>label</a:t>
            </a:r>
            <a:r>
              <a:rPr lang="en-US" sz="2400" dirty="0"/>
              <a:t> is simply an identifier followed by a colon (:) that is applied to a statement or a block of code. </a:t>
            </a:r>
            <a:endParaRPr lang="en-US" sz="2400" dirty="0" smtClean="0"/>
          </a:p>
          <a:p>
            <a:endParaRPr lang="en-US" sz="2400" dirty="0"/>
          </a:p>
          <a:p>
            <a:r>
              <a:rPr lang="en-US" sz="2400" b="1" u="sng" dirty="0"/>
              <a:t>Note</a:t>
            </a:r>
            <a:r>
              <a:rPr lang="en-US" sz="2400" u="sng" dirty="0"/>
              <a:t> </a:t>
            </a:r>
            <a:r>
              <a:rPr lang="en-US" sz="2400" dirty="0"/>
              <a:t>− Line breaks are not allowed between the </a:t>
            </a:r>
            <a:r>
              <a:rPr lang="en-US" sz="2400" b="1" dirty="0"/>
              <a:t>‘continue’</a:t>
            </a:r>
            <a:r>
              <a:rPr lang="en-US" sz="2400" dirty="0"/>
              <a:t> or </a:t>
            </a:r>
            <a:r>
              <a:rPr lang="en-US" sz="2400" b="1" dirty="0"/>
              <a:t>‘break’</a:t>
            </a:r>
            <a:r>
              <a:rPr lang="en-US" sz="2400" dirty="0"/>
              <a:t> statement and its label name. Also, there should not be any other statement in between a label name and associated loop.</a:t>
            </a:r>
          </a:p>
          <a:p>
            <a:endParaRPr lang="ru-RU" sz="2400" dirty="0"/>
          </a:p>
        </p:txBody>
      </p:sp>
    </p:spTree>
    <p:extLst>
      <p:ext uri="{BB962C8B-B14F-4D97-AF65-F5344CB8AC3E}">
        <p14:creationId xmlns:p14="http://schemas.microsoft.com/office/powerpoint/2010/main" val="2596903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 y="0"/>
            <a:ext cx="10530840" cy="593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719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59" y="0"/>
            <a:ext cx="11460479" cy="5468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5533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487680"/>
            <a:ext cx="11277600" cy="4339650"/>
          </a:xfrm>
          <a:prstGeom prst="rect">
            <a:avLst/>
          </a:prstGeom>
          <a:noFill/>
        </p:spPr>
        <p:txBody>
          <a:bodyPr wrap="square" rtlCol="0">
            <a:spAutoFit/>
          </a:bodyPr>
          <a:lstStyle/>
          <a:p>
            <a:r>
              <a:rPr lang="en-US" sz="2400" b="1" dirty="0"/>
              <a:t>Different Types of Conditional Statements</a:t>
            </a:r>
          </a:p>
          <a:p>
            <a:r>
              <a:rPr lang="en-US" sz="2400" dirty="0"/>
              <a:t>There are mainly three types of conditional statements in JavaScript.</a:t>
            </a:r>
          </a:p>
          <a:p>
            <a:pPr marL="342900" indent="-342900">
              <a:buFont typeface="Arial" pitchFamily="34" charset="0"/>
              <a:buChar char="•"/>
            </a:pPr>
            <a:r>
              <a:rPr lang="en-US" sz="2400" dirty="0"/>
              <a:t>If statement</a:t>
            </a:r>
          </a:p>
          <a:p>
            <a:pPr marL="342900" indent="-342900">
              <a:buFont typeface="Arial" pitchFamily="34" charset="0"/>
              <a:buChar char="•"/>
            </a:pPr>
            <a:r>
              <a:rPr lang="en-US" sz="2400" dirty="0"/>
              <a:t>If…Else statement</a:t>
            </a:r>
          </a:p>
          <a:p>
            <a:pPr marL="342900" indent="-342900">
              <a:buFont typeface="Arial" pitchFamily="34" charset="0"/>
              <a:buChar char="•"/>
            </a:pPr>
            <a:r>
              <a:rPr lang="en-US" sz="2400" dirty="0"/>
              <a:t>If…Else If…Else statement</a:t>
            </a:r>
          </a:p>
          <a:p>
            <a:endParaRPr lang="en-US" dirty="0" smtClean="0"/>
          </a:p>
          <a:p>
            <a:r>
              <a:rPr lang="en-US" sz="2400" b="1" dirty="0"/>
              <a:t>if statement</a:t>
            </a:r>
          </a:p>
          <a:p>
            <a:r>
              <a:rPr lang="en-US" sz="2400" dirty="0"/>
              <a:t>The </a:t>
            </a:r>
            <a:r>
              <a:rPr lang="en-US" sz="2400" b="1" dirty="0"/>
              <a:t>if</a:t>
            </a:r>
            <a:r>
              <a:rPr lang="en-US" sz="2400" dirty="0"/>
              <a:t> statement is the fundamental control statement that allows JavaScript to make decisions and execute statements conditionally.</a:t>
            </a:r>
          </a:p>
          <a:p>
            <a:r>
              <a:rPr lang="en-US" sz="2400" dirty="0"/>
              <a:t>Syntax</a:t>
            </a:r>
          </a:p>
          <a:p>
            <a:r>
              <a:rPr lang="en-US" sz="2400" dirty="0"/>
              <a:t>The syntax for a basic if statement is as follows −</a:t>
            </a:r>
          </a:p>
          <a:p>
            <a:endParaRPr lang="ru-R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923" y="4669154"/>
            <a:ext cx="10493181"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428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426720"/>
            <a:ext cx="8001000" cy="6170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6445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 y="548640"/>
            <a:ext cx="11871960" cy="2585323"/>
          </a:xfrm>
          <a:prstGeom prst="rect">
            <a:avLst/>
          </a:prstGeom>
          <a:noFill/>
        </p:spPr>
        <p:txBody>
          <a:bodyPr wrap="square" rtlCol="0">
            <a:spAutoFit/>
          </a:bodyPr>
          <a:lstStyle/>
          <a:p>
            <a:r>
              <a:rPr lang="en-US" sz="2400" b="1" dirty="0"/>
              <a:t>if...else </a:t>
            </a:r>
            <a:r>
              <a:rPr lang="en-US" sz="2400" b="1" dirty="0" smtClean="0"/>
              <a:t>statement</a:t>
            </a:r>
          </a:p>
          <a:p>
            <a:endParaRPr lang="en-US" sz="2400" b="1" dirty="0"/>
          </a:p>
          <a:p>
            <a:r>
              <a:rPr lang="en-US" sz="2400" dirty="0"/>
              <a:t>The </a:t>
            </a:r>
            <a:r>
              <a:rPr lang="en-US" sz="2400" b="1" dirty="0"/>
              <a:t>'if...else'</a:t>
            </a:r>
            <a:r>
              <a:rPr lang="en-US" sz="2400" dirty="0"/>
              <a:t> statement is the next form of control statement that allows JavaScript to execute statements in a more controlled way</a:t>
            </a:r>
            <a:r>
              <a:rPr lang="en-US" sz="2400" dirty="0" smtClean="0"/>
              <a:t>.</a:t>
            </a:r>
          </a:p>
          <a:p>
            <a:endParaRPr lang="en-US" sz="2400" dirty="0"/>
          </a:p>
          <a:p>
            <a:r>
              <a:rPr lang="en-US" sz="2400" dirty="0" smtClean="0"/>
              <a:t>Syntax:</a:t>
            </a:r>
            <a:endParaRPr lang="en-US" sz="2400" dirty="0"/>
          </a:p>
          <a:p>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145" y="3133963"/>
            <a:ext cx="11306175" cy="2592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000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82178"/>
            <a:ext cx="9296399" cy="5581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4759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 y="701040"/>
            <a:ext cx="11201400" cy="2308324"/>
          </a:xfrm>
          <a:prstGeom prst="rect">
            <a:avLst/>
          </a:prstGeom>
          <a:noFill/>
        </p:spPr>
        <p:txBody>
          <a:bodyPr wrap="square" rtlCol="0">
            <a:spAutoFit/>
          </a:bodyPr>
          <a:lstStyle/>
          <a:p>
            <a:r>
              <a:rPr lang="en-US" sz="2400" b="1" dirty="0"/>
              <a:t>if...else if... </a:t>
            </a:r>
            <a:r>
              <a:rPr lang="en-US" sz="2400" b="1" dirty="0" smtClean="0"/>
              <a:t>Statement</a:t>
            </a:r>
          </a:p>
          <a:p>
            <a:endParaRPr lang="en-US" sz="2400" b="1" dirty="0"/>
          </a:p>
          <a:p>
            <a:r>
              <a:rPr lang="en-US" sz="2400" dirty="0"/>
              <a:t>The </a:t>
            </a:r>
            <a:r>
              <a:rPr lang="en-US" sz="2400" b="1" dirty="0"/>
              <a:t>if...else if...</a:t>
            </a:r>
            <a:r>
              <a:rPr lang="en-US" sz="2400" dirty="0"/>
              <a:t> statement is an advanced form of </a:t>
            </a:r>
            <a:r>
              <a:rPr lang="en-US" sz="2400" b="1" dirty="0"/>
              <a:t>if…else</a:t>
            </a:r>
            <a:r>
              <a:rPr lang="en-US" sz="2400" dirty="0"/>
              <a:t> that allows JavaScript to make a correct decision out of several conditions</a:t>
            </a:r>
            <a:r>
              <a:rPr lang="en-US" sz="2400" dirty="0" smtClean="0"/>
              <a:t>.</a:t>
            </a:r>
          </a:p>
          <a:p>
            <a:endParaRPr lang="en-US" sz="2400" dirty="0"/>
          </a:p>
          <a:p>
            <a:r>
              <a:rPr lang="en-US" sz="2400" dirty="0" smtClean="0"/>
              <a:t>Syntax</a:t>
            </a:r>
            <a:endParaRPr lang="en-US" sz="2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 y="3148820"/>
            <a:ext cx="9250680" cy="3612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914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230" y="184785"/>
            <a:ext cx="7943850" cy="6522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2686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27613"/>
            <a:ext cx="10835640" cy="461665"/>
          </a:xfrm>
          <a:prstGeom prst="rect">
            <a:avLst/>
          </a:prstGeom>
          <a:noFill/>
        </p:spPr>
        <p:txBody>
          <a:bodyPr wrap="square" rtlCol="0">
            <a:spAutoFit/>
          </a:bodyPr>
          <a:lstStyle/>
          <a:p>
            <a:r>
              <a:rPr lang="en-US" sz="2400" dirty="0"/>
              <a:t>T</a:t>
            </a:r>
            <a:r>
              <a:rPr lang="en-US" sz="2400" dirty="0" smtClean="0"/>
              <a:t>ernary </a:t>
            </a:r>
            <a:r>
              <a:rPr lang="en-US" sz="2400" dirty="0"/>
              <a:t>operator</a:t>
            </a:r>
            <a:r>
              <a:rPr lang="en-US" dirty="0"/>
              <a:t> </a:t>
            </a:r>
            <a:endParaRPr lang="ru-RU" dirty="0"/>
          </a:p>
        </p:txBody>
      </p:sp>
      <p:sp>
        <p:nvSpPr>
          <p:cNvPr id="3" name="TextBox 2"/>
          <p:cNvSpPr txBox="1"/>
          <p:nvPr/>
        </p:nvSpPr>
        <p:spPr>
          <a:xfrm>
            <a:off x="533400" y="1001821"/>
            <a:ext cx="10850880" cy="1569660"/>
          </a:xfrm>
          <a:prstGeom prst="rect">
            <a:avLst/>
          </a:prstGeom>
          <a:noFill/>
        </p:spPr>
        <p:txBody>
          <a:bodyPr wrap="square" rtlCol="0">
            <a:spAutoFit/>
          </a:bodyPr>
          <a:lstStyle/>
          <a:p>
            <a:r>
              <a:rPr lang="en-US" sz="2400" dirty="0"/>
              <a:t>The ternary operator is a substitute for an </a:t>
            </a:r>
            <a:r>
              <a:rPr lang="en-US" sz="2400" i="1" dirty="0"/>
              <a:t>if</a:t>
            </a:r>
            <a:r>
              <a:rPr lang="en-US" sz="2400" dirty="0"/>
              <a:t> statement in which both the </a:t>
            </a:r>
            <a:r>
              <a:rPr lang="en-US" sz="2400" i="1" dirty="0"/>
              <a:t>if </a:t>
            </a:r>
            <a:r>
              <a:rPr lang="en-US" sz="2400" dirty="0"/>
              <a:t>and </a:t>
            </a:r>
            <a:r>
              <a:rPr lang="en-US" sz="2400" i="1" dirty="0"/>
              <a:t>else</a:t>
            </a:r>
            <a:r>
              <a:rPr lang="en-US" sz="2400" dirty="0"/>
              <a:t> clauses assign different values to the same </a:t>
            </a:r>
            <a:r>
              <a:rPr lang="en-US" sz="2400" dirty="0" smtClean="0"/>
              <a:t>field.</a:t>
            </a:r>
          </a:p>
          <a:p>
            <a:endParaRPr lang="en-US" sz="2400" dirty="0" smtClean="0"/>
          </a:p>
          <a:p>
            <a:r>
              <a:rPr lang="en-US" sz="2400" dirty="0"/>
              <a:t>The ternary operator shortens this if/else statement into a single </a:t>
            </a:r>
            <a:r>
              <a:rPr lang="en-US" sz="2400" dirty="0" smtClean="0"/>
              <a:t>statement.</a:t>
            </a:r>
            <a:endParaRPr lang="ru-RU"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71481"/>
            <a:ext cx="10973402" cy="119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E9033E08-7FE9-4F6D-B155-A8777B4A5A57}">
  <ds:schemaRefs>
    <ds:schemaRef ds:uri="341e6018-ac0a-4dfb-8409-db9e0d25502e"/>
    <ds:schemaRef ds:uri="835f28f2-30f1-4728-84d2-86d96e14348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225</TotalTime>
  <Words>154</Words>
  <Application>Microsoft Office PowerPoint</Application>
  <PresentationFormat>Произвольный</PresentationFormat>
  <Paragraphs>59</Paragraphs>
  <Slides>28</Slides>
  <Notes>0</Notes>
  <HiddenSlides>0</HiddenSlides>
  <MMClips>0</MMClips>
  <ScaleCrop>false</ScaleCrop>
  <HeadingPairs>
    <vt:vector size="4" baseType="variant">
      <vt:variant>
        <vt:lpstr>Тема</vt:lpstr>
      </vt:variant>
      <vt:variant>
        <vt:i4>3</vt:i4>
      </vt:variant>
      <vt:variant>
        <vt:lpstr>Заголовки слайдов</vt:lpstr>
      </vt:variant>
      <vt:variant>
        <vt:i4>28</vt:i4>
      </vt:variant>
    </vt:vector>
  </HeadingPairs>
  <TitlesOfParts>
    <vt:vector size="31" baseType="lpstr">
      <vt:lpstr>1_GRADIENT THEME</vt:lpstr>
      <vt:lpstr>2_GRADIENT THEME</vt:lpstr>
      <vt:lpstr>2_DARK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Пользователь Windows</cp:lastModifiedBy>
  <cp:revision>26</cp:revision>
  <dcterms:created xsi:type="dcterms:W3CDTF">2018-11-02T13:55:27Z</dcterms:created>
  <dcterms:modified xsi:type="dcterms:W3CDTF">2020-11-01T11:01:32Z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