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7" r:id="rId3"/>
    <p:sldId id="257" r:id="rId4"/>
    <p:sldId id="258" r:id="rId5"/>
    <p:sldId id="259" r:id="rId6"/>
    <p:sldId id="260" r:id="rId7"/>
    <p:sldId id="262" r:id="rId8"/>
    <p:sldId id="266" r:id="rId9"/>
    <p:sldId id="267" r:id="rId10"/>
    <p:sldId id="268" r:id="rId11"/>
    <p:sldId id="269" r:id="rId12"/>
    <p:sldId id="290" r:id="rId13"/>
    <p:sldId id="270" r:id="rId14"/>
    <p:sldId id="271" r:id="rId15"/>
    <p:sldId id="272" r:id="rId16"/>
    <p:sldId id="273" r:id="rId17"/>
    <p:sldId id="274" r:id="rId18"/>
    <p:sldId id="275" r:id="rId19"/>
    <p:sldId id="292" r:id="rId20"/>
    <p:sldId id="276" r:id="rId21"/>
    <p:sldId id="291" r:id="rId22"/>
    <p:sldId id="277" r:id="rId23"/>
    <p:sldId id="296" r:id="rId24"/>
    <p:sldId id="278" r:id="rId25"/>
    <p:sldId id="280" r:id="rId26"/>
    <p:sldId id="281" r:id="rId27"/>
    <p:sldId id="283" r:id="rId28"/>
    <p:sldId id="284" r:id="rId29"/>
    <p:sldId id="293" r:id="rId30"/>
    <p:sldId id="286" r:id="rId31"/>
    <p:sldId id="285" r:id="rId32"/>
    <p:sldId id="287" r:id="rId33"/>
    <p:sldId id="288" r:id="rId34"/>
    <p:sldId id="289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kreebydba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ip/5971/accelerated-database-recovery-in-sql-server-2019/" TargetMode="External"/><Relationship Id="rId2" Type="http://schemas.openxmlformats.org/officeDocument/2006/relationships/hyperlink" Target="https://docs.microsoft.com/en-us/azure/sql-database/sql-database-accelerated-database-recover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kreebydba/AcceleratedDatabaseRecovery/tree/master/AcceleratedDatabaseRecovery" TargetMode="External"/><Relationship Id="rId4" Type="http://schemas.openxmlformats.org/officeDocument/2006/relationships/hyperlink" Target="https://docs.microsoft.com/en-us/azure/sql-database/sql-database-service-tier-hypersca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2CFB-F394-4ED0-B3E0-3A26F081D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Accelerated DATABASE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AE80E-DA01-4CBC-9F33-96634F05C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Future of the Transaction Log</a:t>
            </a:r>
          </a:p>
          <a:p>
            <a:r>
              <a:rPr lang="en-US" dirty="0"/>
              <a:t>SQL Saturday Iowa City – June 22, 2019</a:t>
            </a:r>
          </a:p>
        </p:txBody>
      </p:sp>
    </p:spTree>
    <p:extLst>
      <p:ext uri="{BB962C8B-B14F-4D97-AF65-F5344CB8AC3E}">
        <p14:creationId xmlns:p14="http://schemas.microsoft.com/office/powerpoint/2010/main" val="424518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3 Begins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335788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129844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98814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4424" y="3887296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4423" y="4887092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417207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19788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19787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152568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55149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55148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87926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590507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90506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623284" y="3423774"/>
            <a:ext cx="242571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128165" y="3913804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25864" y="4914524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401914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6B18-3AB5-41DF-842C-5532C46E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Crash Recovery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DB43-DC90-4E61-8AC5-C0C2B42C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phases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Analysis – Scans log from last checkpoint</a:t>
            </a:r>
          </a:p>
          <a:p>
            <a:pPr marL="0" indent="0">
              <a:buNone/>
            </a:pPr>
            <a:r>
              <a:rPr lang="en-US" dirty="0"/>
              <a:t>	Transaction committed but not hardened to disk</a:t>
            </a:r>
          </a:p>
          <a:p>
            <a:pPr marL="0" indent="0">
              <a:buNone/>
            </a:pPr>
            <a:r>
              <a:rPr lang="en-US" dirty="0"/>
              <a:t>	Transactions not committed</a:t>
            </a:r>
          </a:p>
          <a:p>
            <a:pPr marL="0" indent="0">
              <a:buNone/>
            </a:pPr>
            <a:r>
              <a:rPr lang="en-US" dirty="0"/>
              <a:t>Redo</a:t>
            </a:r>
          </a:p>
          <a:p>
            <a:pPr marL="0" indent="0">
              <a:buNone/>
            </a:pPr>
            <a:r>
              <a:rPr lang="en-US" dirty="0"/>
              <a:t>	Committed transactions hardened to disk		</a:t>
            </a:r>
          </a:p>
          <a:p>
            <a:pPr marL="0" indent="0">
              <a:buNone/>
            </a:pPr>
            <a:r>
              <a:rPr lang="en-US" dirty="0"/>
              <a:t>Undo</a:t>
            </a:r>
          </a:p>
          <a:p>
            <a:pPr marL="0" indent="0">
              <a:buNone/>
            </a:pPr>
            <a:r>
              <a:rPr lang="en-US" dirty="0"/>
              <a:t>	Uncommitted transactions rolled back</a:t>
            </a:r>
          </a:p>
        </p:txBody>
      </p:sp>
    </p:spTree>
    <p:extLst>
      <p:ext uri="{BB962C8B-B14F-4D97-AF65-F5344CB8AC3E}">
        <p14:creationId xmlns:p14="http://schemas.microsoft.com/office/powerpoint/2010/main" val="392228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</p:spTree>
    <p:extLst>
      <p:ext uri="{BB962C8B-B14F-4D97-AF65-F5344CB8AC3E}">
        <p14:creationId xmlns:p14="http://schemas.microsoft.com/office/powerpoint/2010/main" val="2096633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746611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</a:t>
            </a:r>
          </a:p>
        </p:txBody>
      </p:sp>
    </p:spTree>
    <p:extLst>
      <p:ext uri="{BB962C8B-B14F-4D97-AF65-F5344CB8AC3E}">
        <p14:creationId xmlns:p14="http://schemas.microsoft.com/office/powerpoint/2010/main" val="146940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A9ACCD0F-1A77-456F-A9EE-82F56296B97D}"/>
              </a:ext>
            </a:extLst>
          </p:cNvPr>
          <p:cNvSpPr/>
          <p:nvPr/>
        </p:nvSpPr>
        <p:spPr>
          <a:xfrm>
            <a:off x="3346571" y="2745684"/>
            <a:ext cx="3359029" cy="3664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Undo</a:t>
            </a:r>
          </a:p>
        </p:txBody>
      </p:sp>
    </p:spTree>
    <p:extLst>
      <p:ext uri="{BB962C8B-B14F-4D97-AF65-F5344CB8AC3E}">
        <p14:creationId xmlns:p14="http://schemas.microsoft.com/office/powerpoint/2010/main" val="264296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9599-A513-49D4-A60F-25B4902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Looks Like in the Error Log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0D66D7-5D47-4E4E-879A-EC6A3D61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896" y="3221268"/>
            <a:ext cx="10152207" cy="415463"/>
          </a:xfrm>
        </p:spPr>
      </p:pic>
    </p:spTree>
    <p:extLst>
      <p:ext uri="{BB962C8B-B14F-4D97-AF65-F5344CB8AC3E}">
        <p14:creationId xmlns:p14="http://schemas.microsoft.com/office/powerpoint/2010/main" val="328925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7726-77C9-4B39-AEE3-A42B147C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7797-15B8-48CF-B376-871F6E129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Frank Gill</a:t>
            </a:r>
          </a:p>
          <a:p>
            <a:r>
              <a:rPr lang="en-US" dirty="0"/>
              <a:t>Senior Data Engineer with Concurrency</a:t>
            </a:r>
          </a:p>
          <a:p>
            <a:r>
              <a:rPr lang="en-US" dirty="0"/>
              <a:t>20 years in IT</a:t>
            </a:r>
          </a:p>
          <a:p>
            <a:r>
              <a:rPr lang="en-US" dirty="0"/>
              <a:t>12 as a SQL Guy</a:t>
            </a:r>
          </a:p>
          <a:p>
            <a:r>
              <a:rPr lang="en-US" dirty="0"/>
              <a:t>@skreebydba</a:t>
            </a:r>
          </a:p>
          <a:p>
            <a:r>
              <a:rPr lang="en-US" dirty="0">
                <a:hlinkClick r:id="rId2"/>
              </a:rPr>
              <a:t>skreebydba@gmail.com</a:t>
            </a:r>
            <a:endParaRPr lang="en-US" dirty="0"/>
          </a:p>
          <a:p>
            <a:r>
              <a:rPr lang="en-US"/>
              <a:t>skreebydba.com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50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A3CD-839B-4127-AC96-7C4BC369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Now…</a:t>
            </a:r>
            <a:r>
              <a:rPr lang="en-US" dirty="0">
                <a:solidFill>
                  <a:schemeClr val="bg1"/>
                </a:solidFill>
              </a:rPr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C278-2FA7-44C2-BF94-9FFE859B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5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A3CD-839B-4127-AC96-7C4BC369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You’ve All Been Waiting For!!!</a:t>
            </a:r>
            <a:r>
              <a:rPr lang="en-US" dirty="0">
                <a:solidFill>
                  <a:schemeClr val="bg1"/>
                </a:solidFill>
              </a:rPr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C278-2FA7-44C2-BF94-9FFE859B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0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402B-2734-41DD-97C0-CC76BCA5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Future!!!</a:t>
            </a:r>
          </a:p>
        </p:txBody>
      </p:sp>
      <p:pic>
        <p:nvPicPr>
          <p:cNvPr id="5" name="Content Placeholder 4" descr="A close up of a person wearing glasses&#10;&#10;Description automatically generated">
            <a:extLst>
              <a:ext uri="{FF2B5EF4-FFF2-40B4-BE49-F238E27FC236}">
                <a16:creationId xmlns:a16="http://schemas.microsoft.com/office/drawing/2014/main" id="{F134ED44-1FB1-4215-BA7F-31E5D10D6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906" y="1826822"/>
            <a:ext cx="4416187" cy="4416187"/>
          </a:xfrm>
        </p:spPr>
      </p:pic>
    </p:spTree>
    <p:extLst>
      <p:ext uri="{BB962C8B-B14F-4D97-AF65-F5344CB8AC3E}">
        <p14:creationId xmlns:p14="http://schemas.microsoft.com/office/powerpoint/2010/main" val="663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2CDA-0F9F-4347-B7CE-7F8D5BAB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 DATABASE RECOVERY (ADR)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3C19-AFBC-47B1-8E82-91626FA1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feature in SQL Server 2019</a:t>
            </a:r>
          </a:p>
          <a:p>
            <a:pPr marL="0" indent="0">
              <a:buNone/>
            </a:pPr>
            <a:r>
              <a:rPr lang="en-US" dirty="0"/>
              <a:t>Enable with ALTER DATABASE…SET ACCELERATED_DATABASE_RECOVERY = ON</a:t>
            </a:r>
          </a:p>
          <a:p>
            <a:pPr marL="0" indent="0">
              <a:buNone/>
            </a:pPr>
            <a:r>
              <a:rPr lang="en-US" dirty="0"/>
              <a:t>Currently available in SQL Server 2019 CTP 3.0</a:t>
            </a:r>
          </a:p>
          <a:p>
            <a:pPr marL="0" indent="0">
              <a:buNone/>
            </a:pPr>
            <a:r>
              <a:rPr lang="en-US" dirty="0"/>
              <a:t>Rumor has it this will be enterprise-only feature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3F99-B394-4B74-BA16-EB6D8668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Database Recovery – New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1152-CECE-41CC-A547-F144C28B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Persisted Version Store (PVS) – contains previous versions of modified rows, stored in the user database</a:t>
            </a:r>
          </a:p>
          <a:p>
            <a:pPr marL="0" indent="0">
              <a:buNone/>
            </a:pPr>
            <a:r>
              <a:rPr lang="en-US" dirty="0"/>
              <a:t>Logical revert – On rollback, running transactions pull row version from the PVS</a:t>
            </a:r>
          </a:p>
          <a:p>
            <a:pPr marL="0" indent="0">
              <a:buNone/>
            </a:pPr>
            <a:r>
              <a:rPr lang="en-US" dirty="0" err="1"/>
              <a:t>sLog</a:t>
            </a:r>
            <a:r>
              <a:rPr lang="en-US" dirty="0"/>
              <a:t> – In-memory log stream that stores non-versioned activity (locks for DDL, metadata cache invalidation, and bulk activity)</a:t>
            </a:r>
          </a:p>
          <a:p>
            <a:pPr marL="0" indent="0">
              <a:buNone/>
            </a:pPr>
            <a:r>
              <a:rPr lang="en-US" dirty="0"/>
              <a:t>Cleaner – periodic process that cleans up unneeded row versions</a:t>
            </a:r>
          </a:p>
        </p:txBody>
      </p:sp>
    </p:spTree>
    <p:extLst>
      <p:ext uri="{BB962C8B-B14F-4D97-AF65-F5344CB8AC3E}">
        <p14:creationId xmlns:p14="http://schemas.microsoft.com/office/powerpoint/2010/main" val="1583242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14463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sLog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8970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tLog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23577" y="2624112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77EF5D-77B1-4A41-A17F-93EDB0BAC7A4}"/>
              </a:ext>
            </a:extLst>
          </p:cNvPr>
          <p:cNvSpPr/>
          <p:nvPr/>
        </p:nvSpPr>
        <p:spPr>
          <a:xfrm>
            <a:off x="6708771" y="297319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tLog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44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TLog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3349D77-62B8-45ED-A0B2-A917DFC06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310" y="4014041"/>
            <a:ext cx="3371380" cy="38408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23577" y="2624112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77EF5D-77B1-4A41-A17F-93EDB0BAC7A4}"/>
              </a:ext>
            </a:extLst>
          </p:cNvPr>
          <p:cNvSpPr/>
          <p:nvPr/>
        </p:nvSpPr>
        <p:spPr>
          <a:xfrm>
            <a:off x="6708771" y="297319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tLog</a:t>
            </a:r>
            <a:endParaRPr lang="en-US" sz="1200" dirty="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2F015FFB-A728-40FD-9918-E3399EB39F9E}"/>
              </a:ext>
            </a:extLst>
          </p:cNvPr>
          <p:cNvSpPr/>
          <p:nvPr/>
        </p:nvSpPr>
        <p:spPr>
          <a:xfrm>
            <a:off x="3337583" y="2651625"/>
            <a:ext cx="3359029" cy="3664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472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9599-A513-49D4-A60F-25B4902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Looks Like in the Error 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D66D7-5D47-4E4E-879A-EC6A3D61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19896" y="3222136"/>
            <a:ext cx="10152207" cy="413726"/>
          </a:xfrm>
        </p:spPr>
      </p:pic>
    </p:spTree>
    <p:extLst>
      <p:ext uri="{BB962C8B-B14F-4D97-AF65-F5344CB8AC3E}">
        <p14:creationId xmlns:p14="http://schemas.microsoft.com/office/powerpoint/2010/main" val="384788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9BA1-CC99-4CE4-A22E-24E787D5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33F1-1212-4885-A55A-B2D13FDC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Transactions</a:t>
            </a:r>
          </a:p>
          <a:p>
            <a:pPr marL="0" indent="0">
              <a:buNone/>
            </a:pPr>
            <a:r>
              <a:rPr lang="en-US" dirty="0"/>
              <a:t>Transaction log</a:t>
            </a:r>
          </a:p>
          <a:p>
            <a:pPr marL="0" indent="0">
              <a:buNone/>
            </a:pPr>
            <a:r>
              <a:rPr lang="en-US" dirty="0"/>
              <a:t>Transaction log architecture</a:t>
            </a:r>
          </a:p>
          <a:p>
            <a:pPr marL="0" indent="0">
              <a:buNone/>
            </a:pPr>
            <a:r>
              <a:rPr lang="en-US" dirty="0"/>
              <a:t>Current crash recovery process</a:t>
            </a:r>
          </a:p>
          <a:p>
            <a:pPr marL="0" indent="0">
              <a:buNone/>
            </a:pPr>
            <a:r>
              <a:rPr lang="en-US" dirty="0"/>
              <a:t>Accelerated Database Recovery (ADR)</a:t>
            </a:r>
          </a:p>
          <a:p>
            <a:pPr marL="0" indent="0">
              <a:buNone/>
            </a:pPr>
            <a:r>
              <a:rPr lang="en-US" dirty="0"/>
              <a:t>ADR crash recovery 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F82-C56C-4F9F-8CF9-55F1CEF9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EEF9-9FF9-4BD0-A8E3-55272326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Faster crash recovery</a:t>
            </a:r>
          </a:p>
          <a:p>
            <a:pPr marL="0" indent="0">
              <a:buNone/>
            </a:pPr>
            <a:r>
              <a:rPr lang="en-US" dirty="0"/>
              <a:t>Faster AG failover</a:t>
            </a:r>
          </a:p>
          <a:p>
            <a:pPr marL="0" indent="0">
              <a:buNone/>
            </a:pPr>
            <a:r>
              <a:rPr lang="en-US" dirty="0"/>
              <a:t>Faster rollback</a:t>
            </a:r>
          </a:p>
          <a:p>
            <a:pPr marL="0" indent="0">
              <a:buNone/>
            </a:pPr>
            <a:r>
              <a:rPr lang="en-US" dirty="0"/>
              <a:t>Fast log truncation means smaller logs</a:t>
            </a:r>
          </a:p>
        </p:txBody>
      </p:sp>
    </p:spTree>
    <p:extLst>
      <p:ext uri="{BB962C8B-B14F-4D97-AF65-F5344CB8AC3E}">
        <p14:creationId xmlns:p14="http://schemas.microsoft.com/office/powerpoint/2010/main" val="15212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1F34-7E4B-4969-A4AA-6170646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FCB8-280E-4684-858C-796C01EB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CURRENT_TIMESTAMP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06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8D3-7E72-40B2-AF87-707FEBCC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4F835-A399-47FC-B13C-0E35AA6F4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556608" y="2782486"/>
            <a:ext cx="7078784" cy="1293028"/>
          </a:xfrm>
        </p:spPr>
      </p:pic>
    </p:spTree>
    <p:extLst>
      <p:ext uri="{BB962C8B-B14F-4D97-AF65-F5344CB8AC3E}">
        <p14:creationId xmlns:p14="http://schemas.microsoft.com/office/powerpoint/2010/main" val="328567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1F34-7E4B-4969-A4AA-6170646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 Failover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FCB8-280E-4684-858C-796C01EB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CURRENT_TIMESTAMP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36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8D3-7E72-40B2-AF87-707FEBCC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 Failover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4F835-A399-47FC-B13C-0E35AA6F4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979" y="3007098"/>
            <a:ext cx="6760041" cy="1293028"/>
          </a:xfrm>
        </p:spPr>
      </p:pic>
    </p:spTree>
    <p:extLst>
      <p:ext uri="{BB962C8B-B14F-4D97-AF65-F5344CB8AC3E}">
        <p14:creationId xmlns:p14="http://schemas.microsoft.com/office/powerpoint/2010/main" val="4162714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9BA1-CC99-4CE4-A22E-24E787D5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33F1-1212-4885-A55A-B2D13FDC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Transactions</a:t>
            </a:r>
          </a:p>
          <a:p>
            <a:pPr marL="0" indent="0">
              <a:buNone/>
            </a:pPr>
            <a:r>
              <a:rPr lang="en-US" dirty="0"/>
              <a:t>Transaction log</a:t>
            </a:r>
          </a:p>
          <a:p>
            <a:pPr marL="0" indent="0">
              <a:buNone/>
            </a:pPr>
            <a:r>
              <a:rPr lang="en-US" dirty="0"/>
              <a:t>Transaction log architecture</a:t>
            </a:r>
          </a:p>
          <a:p>
            <a:pPr marL="0" indent="0">
              <a:buNone/>
            </a:pPr>
            <a:r>
              <a:rPr lang="en-US" dirty="0"/>
              <a:t>Current crash recovery process</a:t>
            </a:r>
          </a:p>
          <a:p>
            <a:pPr marL="0" indent="0">
              <a:buNone/>
            </a:pPr>
            <a:r>
              <a:rPr lang="en-US" dirty="0"/>
              <a:t>Accelerated Database Recovery (ADR)</a:t>
            </a:r>
          </a:p>
          <a:p>
            <a:pPr marL="0" indent="0">
              <a:buNone/>
            </a:pPr>
            <a:r>
              <a:rPr lang="en-US" dirty="0"/>
              <a:t>ADR crash recovery 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50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AC6E-8E70-4603-842F-E53B3DF2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2892-220B-4D53-9DF2-ACEC701E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Accelerated Database Recovery Overview - </a:t>
            </a:r>
            <a:r>
              <a:rPr lang="en-US" dirty="0">
                <a:hlinkClick r:id="rId2"/>
              </a:rPr>
              <a:t>https://docs.microsoft.com/en-us/azure/sql-database/sql-database-accelerated-database-recovery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Aaron Bertrand on ADR (source for the queries used) - </a:t>
            </a:r>
            <a:r>
              <a:rPr lang="en-US" dirty="0">
                <a:hlinkClick r:id="rId3"/>
              </a:rPr>
              <a:t>https://www.mssqltips.com/sqlservertip/5971/accelerated-database-recovery-in-sql-server-2019/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Future of the Future, Hyperscale - </a:t>
            </a:r>
            <a:r>
              <a:rPr lang="en-US" dirty="0">
                <a:hlinkClick r:id="rId4"/>
              </a:rPr>
              <a:t>https://docs.microsoft.com/en-us/azure/sql-database/sql-database-service-tier-hyperscale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Link to slides </a:t>
            </a:r>
            <a:r>
              <a:rPr lang="en-US"/>
              <a:t>and scripts - </a:t>
            </a:r>
            <a:r>
              <a:rPr lang="en-US">
                <a:hlinkClick r:id="rId5"/>
              </a:rPr>
              <a:t>https://github.com/skreebydba/AcceleratedDatabaseRecovery/tree/master/AcceleratedDatabaseRecovery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4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072B-17D2-41A9-8A1A-F76E2137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FAF4-1AE2-4F05-A021-52E3ABE2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Unit of work in the database</a:t>
            </a:r>
          </a:p>
          <a:p>
            <a:pPr marL="0" indent="0">
              <a:buNone/>
            </a:pPr>
            <a:r>
              <a:rPr lang="en-US" dirty="0"/>
              <a:t>All transactions begin</a:t>
            </a:r>
          </a:p>
          <a:p>
            <a:pPr marL="0" indent="0">
              <a:buNone/>
            </a:pPr>
            <a:r>
              <a:rPr lang="en-US" dirty="0"/>
              <a:t>Transactions can commit or rollback</a:t>
            </a:r>
          </a:p>
          <a:p>
            <a:pPr marL="0" indent="0">
              <a:buNone/>
            </a:pPr>
            <a:r>
              <a:rPr lang="en-US" dirty="0"/>
              <a:t>Default behavior is auto-commit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0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46A6-4CF9-4D51-87BC-50ED1207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F4AE-E5FF-46C6-B15F-9CCA7CC8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Records all changes to the database</a:t>
            </a:r>
          </a:p>
          <a:p>
            <a:pPr marL="0" indent="0">
              <a:buNone/>
            </a:pPr>
            <a:r>
              <a:rPr lang="en-US" dirty="0"/>
              <a:t>On commit transaction log records are written to disk</a:t>
            </a:r>
          </a:p>
          <a:p>
            <a:pPr marL="0" indent="0">
              <a:buNone/>
            </a:pPr>
            <a:r>
              <a:rPr lang="en-US" dirty="0"/>
              <a:t>CHECKPOINT process writes active log records to disk</a:t>
            </a:r>
          </a:p>
          <a:p>
            <a:pPr marL="0" indent="0">
              <a:buNone/>
            </a:pPr>
            <a:r>
              <a:rPr lang="en-US" dirty="0"/>
              <a:t>Data pages associated with transactions can remain in memory</a:t>
            </a:r>
          </a:p>
        </p:txBody>
      </p:sp>
    </p:spTree>
    <p:extLst>
      <p:ext uri="{BB962C8B-B14F-4D97-AF65-F5344CB8AC3E}">
        <p14:creationId xmlns:p14="http://schemas.microsoft.com/office/powerpoint/2010/main" val="162383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9355-5628-4DC4-A9AA-F1DD7A9B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2CB4-4F19-446E-A285-EDDCF302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 log contains logical units called Virtual Log Files (VLF)</a:t>
            </a:r>
          </a:p>
          <a:p>
            <a:pPr marL="0" indent="0">
              <a:buNone/>
            </a:pPr>
            <a:r>
              <a:rPr lang="en-US" dirty="0"/>
              <a:t>VLFs can be active or free</a:t>
            </a:r>
          </a:p>
          <a:p>
            <a:pPr marL="0" indent="0">
              <a:buNone/>
            </a:pPr>
            <a:r>
              <a:rPr lang="en-US" dirty="0"/>
              <a:t>VLFs containing log records that may be needed must be active</a:t>
            </a:r>
          </a:p>
          <a:p>
            <a:pPr marL="0" indent="0">
              <a:buNone/>
            </a:pPr>
            <a:r>
              <a:rPr lang="en-US" dirty="0"/>
              <a:t>In FULL recovery, log records are retained until LOG backup</a:t>
            </a:r>
          </a:p>
          <a:p>
            <a:pPr marL="0" indent="0">
              <a:buNone/>
            </a:pPr>
            <a:r>
              <a:rPr lang="en-US" dirty="0"/>
              <a:t>Log records are also needed for rollback and high availability</a:t>
            </a:r>
          </a:p>
          <a:p>
            <a:pPr marL="0" indent="0">
              <a:buNone/>
            </a:pPr>
            <a:r>
              <a:rPr lang="en-US" dirty="0"/>
              <a:t>In SIMPLE recovery, VLFs freed by CHECKPOINT operation</a:t>
            </a:r>
          </a:p>
          <a:p>
            <a:pPr marL="0" indent="0">
              <a:buNone/>
            </a:pPr>
            <a:r>
              <a:rPr lang="en-US" dirty="0"/>
              <a:t>In FULL recovery, VLFs freed by LOG backup</a:t>
            </a:r>
          </a:p>
        </p:txBody>
      </p:sp>
    </p:spTree>
    <p:extLst>
      <p:ext uri="{BB962C8B-B14F-4D97-AF65-F5344CB8AC3E}">
        <p14:creationId xmlns:p14="http://schemas.microsoft.com/office/powerpoint/2010/main" val="339809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27007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1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</p:spTree>
    <p:extLst>
      <p:ext uri="{BB962C8B-B14F-4D97-AF65-F5344CB8AC3E}">
        <p14:creationId xmlns:p14="http://schemas.microsoft.com/office/powerpoint/2010/main" val="2175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2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</p:spTree>
    <p:extLst>
      <p:ext uri="{BB962C8B-B14F-4D97-AF65-F5344CB8AC3E}">
        <p14:creationId xmlns:p14="http://schemas.microsoft.com/office/powerpoint/2010/main" val="14843531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1228</TotalTime>
  <Words>983</Words>
  <Application>Microsoft Office PowerPoint</Application>
  <PresentationFormat>Widescreen</PresentationFormat>
  <Paragraphs>284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Consolas</vt:lpstr>
      <vt:lpstr>Vapor Trail</vt:lpstr>
      <vt:lpstr>Accelerated DATABASE RECOVERY</vt:lpstr>
      <vt:lpstr>About Me</vt:lpstr>
      <vt:lpstr>What We Will Cover</vt:lpstr>
      <vt:lpstr>Transactions</vt:lpstr>
      <vt:lpstr>Transaction Log</vt:lpstr>
      <vt:lpstr>Transaction Log Architecture</vt:lpstr>
      <vt:lpstr>Virtual Log Files</vt:lpstr>
      <vt:lpstr>Transaction 1 Commits</vt:lpstr>
      <vt:lpstr>Transaction 2 Commits</vt:lpstr>
      <vt:lpstr>Transaction 3 Begins</vt:lpstr>
      <vt:lpstr>Log Backup or Checkpoint</vt:lpstr>
      <vt:lpstr>No Log Backup or Checkpoint</vt:lpstr>
      <vt:lpstr>No Log Backup or Checkpoint</vt:lpstr>
      <vt:lpstr>Current Crash Recovery Process</vt:lpstr>
      <vt:lpstr>Crash Recovery</vt:lpstr>
      <vt:lpstr>Analysis</vt:lpstr>
      <vt:lpstr>Redo</vt:lpstr>
      <vt:lpstr>Undo</vt:lpstr>
      <vt:lpstr>What It Looks Like in the Error Log</vt:lpstr>
      <vt:lpstr>And Now…The Future</vt:lpstr>
      <vt:lpstr>What You’ve All Been Waiting For!!!The Future</vt:lpstr>
      <vt:lpstr>The Future!!!</vt:lpstr>
      <vt:lpstr>ACCELERATE DATABASE RECOVERY (ADR)</vt:lpstr>
      <vt:lpstr>Accelerated Database Recovery – New Concepts</vt:lpstr>
      <vt:lpstr>ADR Analysis</vt:lpstr>
      <vt:lpstr>Redo From sLog</vt:lpstr>
      <vt:lpstr>Redo From tLog</vt:lpstr>
      <vt:lpstr>Redo From TLog</vt:lpstr>
      <vt:lpstr>What It Looks Like in the Error Log</vt:lpstr>
      <vt:lpstr>Benefits of ADR</vt:lpstr>
      <vt:lpstr>Crash Recovery Demo</vt:lpstr>
      <vt:lpstr>Crash Recovery Results</vt:lpstr>
      <vt:lpstr>AG Failover Demo</vt:lpstr>
      <vt:lpstr>AG Failover Results</vt:lpstr>
      <vt:lpstr>What We Have Covered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Accelerated DATABASE RECOVERY</dc:title>
  <dc:creator>Frank Gill</dc:creator>
  <cp:lastModifiedBy>Frank Gill</cp:lastModifiedBy>
  <cp:revision>27</cp:revision>
  <dcterms:created xsi:type="dcterms:W3CDTF">2019-04-18T19:44:32Z</dcterms:created>
  <dcterms:modified xsi:type="dcterms:W3CDTF">2019-06-22T17:45:38Z</dcterms:modified>
</cp:coreProperties>
</file>