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2"/>
  </p:notesMasterIdLst>
  <p:sldIdLst>
    <p:sldId id="256" r:id="rId2"/>
    <p:sldId id="307" r:id="rId3"/>
    <p:sldId id="257" r:id="rId4"/>
    <p:sldId id="309" r:id="rId5"/>
    <p:sldId id="258" r:id="rId6"/>
    <p:sldId id="259" r:id="rId7"/>
    <p:sldId id="260" r:id="rId8"/>
    <p:sldId id="261" r:id="rId9"/>
    <p:sldId id="263" r:id="rId10"/>
    <p:sldId id="265" r:id="rId11"/>
    <p:sldId id="267" r:id="rId12"/>
    <p:sldId id="273" r:id="rId13"/>
    <p:sldId id="268" r:id="rId14"/>
    <p:sldId id="269" r:id="rId15"/>
    <p:sldId id="264" r:id="rId16"/>
    <p:sldId id="299" r:id="rId17"/>
    <p:sldId id="270" r:id="rId18"/>
    <p:sldId id="271" r:id="rId19"/>
    <p:sldId id="272" r:id="rId20"/>
    <p:sldId id="274" r:id="rId21"/>
    <p:sldId id="275" r:id="rId22"/>
    <p:sldId id="310" r:id="rId23"/>
    <p:sldId id="276" r:id="rId24"/>
    <p:sldId id="277" r:id="rId25"/>
    <p:sldId id="278" r:id="rId26"/>
    <p:sldId id="283" r:id="rId27"/>
    <p:sldId id="282" r:id="rId28"/>
    <p:sldId id="281" r:id="rId29"/>
    <p:sldId id="280" r:id="rId30"/>
    <p:sldId id="279" r:id="rId31"/>
    <p:sldId id="284" r:id="rId32"/>
    <p:sldId id="285" r:id="rId33"/>
    <p:sldId id="291" r:id="rId34"/>
    <p:sldId id="290" r:id="rId35"/>
    <p:sldId id="289" r:id="rId36"/>
    <p:sldId id="288" r:id="rId37"/>
    <p:sldId id="287" r:id="rId38"/>
    <p:sldId id="286" r:id="rId39"/>
    <p:sldId id="292" r:id="rId40"/>
    <p:sldId id="311" r:id="rId41"/>
    <p:sldId id="293" r:id="rId42"/>
    <p:sldId id="294" r:id="rId43"/>
    <p:sldId id="297" r:id="rId44"/>
    <p:sldId id="295" r:id="rId45"/>
    <p:sldId id="296" r:id="rId46"/>
    <p:sldId id="298" r:id="rId47"/>
    <p:sldId id="315" r:id="rId48"/>
    <p:sldId id="316" r:id="rId49"/>
    <p:sldId id="304" r:id="rId50"/>
    <p:sldId id="312" r:id="rId51"/>
    <p:sldId id="305" r:id="rId52"/>
    <p:sldId id="306" r:id="rId53"/>
    <p:sldId id="313" r:id="rId54"/>
    <p:sldId id="300" r:id="rId55"/>
    <p:sldId id="301" r:id="rId56"/>
    <p:sldId id="302" r:id="rId57"/>
    <p:sldId id="303" r:id="rId58"/>
    <p:sldId id="314" r:id="rId59"/>
    <p:sldId id="308" r:id="rId60"/>
    <p:sldId id="317"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0C159D7-2C6E-43FD-8DA7-14D96220D1B3}">
          <p14:sldIdLst>
            <p14:sldId id="256"/>
            <p14:sldId id="307"/>
            <p14:sldId id="257"/>
          </p14:sldIdLst>
        </p14:section>
        <p14:section name="Data in SQL Server" id="{F31669CA-C63C-4797-89B9-16688DCDB296}">
          <p14:sldIdLst>
            <p14:sldId id="309"/>
            <p14:sldId id="258"/>
            <p14:sldId id="259"/>
            <p14:sldId id="260"/>
            <p14:sldId id="261"/>
            <p14:sldId id="263"/>
            <p14:sldId id="265"/>
            <p14:sldId id="267"/>
            <p14:sldId id="273"/>
            <p14:sldId id="268"/>
            <p14:sldId id="269"/>
            <p14:sldId id="264"/>
            <p14:sldId id="299"/>
            <p14:sldId id="270"/>
            <p14:sldId id="271"/>
            <p14:sldId id="272"/>
            <p14:sldId id="274"/>
            <p14:sldId id="275"/>
          </p14:sldIdLst>
        </p14:section>
        <p14:section name="PAGE_VERIFY" id="{ECFD8D59-0672-4885-8DF2-5312E5D2DB5B}">
          <p14:sldIdLst>
            <p14:sldId id="310"/>
            <p14:sldId id="276"/>
            <p14:sldId id="277"/>
            <p14:sldId id="278"/>
            <p14:sldId id="283"/>
            <p14:sldId id="282"/>
            <p14:sldId id="281"/>
            <p14:sldId id="280"/>
            <p14:sldId id="279"/>
            <p14:sldId id="284"/>
            <p14:sldId id="285"/>
            <p14:sldId id="291"/>
            <p14:sldId id="290"/>
            <p14:sldId id="289"/>
            <p14:sldId id="288"/>
            <p14:sldId id="287"/>
            <p14:sldId id="286"/>
            <p14:sldId id="292"/>
          </p14:sldIdLst>
        </p14:section>
        <p14:section name="DBCC CHECKDB" id="{31BD0BD0-5861-4F16-A55F-2E58EB763446}">
          <p14:sldIdLst>
            <p14:sldId id="311"/>
            <p14:sldId id="293"/>
            <p14:sldId id="294"/>
            <p14:sldId id="297"/>
            <p14:sldId id="295"/>
            <p14:sldId id="296"/>
            <p14:sldId id="298"/>
            <p14:sldId id="315"/>
            <p14:sldId id="316"/>
            <p14:sldId id="304"/>
          </p14:sldIdLst>
        </p14:section>
        <p14:section name="Dealing WIth Corruption" id="{1E85E4D2-0198-4E1E-8321-C70652807519}">
          <p14:sldIdLst>
            <p14:sldId id="312"/>
            <p14:sldId id="305"/>
            <p14:sldId id="306"/>
          </p14:sldIdLst>
        </p14:section>
        <p14:section name="Demo Environment" id="{54BF80EF-64AB-4041-9381-73F0FFA4C681}">
          <p14:sldIdLst>
            <p14:sldId id="313"/>
            <p14:sldId id="300"/>
            <p14:sldId id="301"/>
            <p14:sldId id="302"/>
          </p14:sldIdLst>
        </p14:section>
        <p14:section name="Demo" id="{06A81B6E-CD8F-45E3-A1C2-D52B1B22BA70}">
          <p14:sldIdLst>
            <p14:sldId id="303"/>
          </p14:sldIdLst>
        </p14:section>
        <p14:section name="Resources" id="{40433214-CAEC-4C00-B73B-1955953C64B8}">
          <p14:sldIdLst>
            <p14:sldId id="314"/>
            <p14:sldId id="308"/>
            <p14:sldId id="31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94660"/>
  </p:normalViewPr>
  <p:slideViewPr>
    <p:cSldViewPr snapToGrid="0">
      <p:cViewPr varScale="1">
        <p:scale>
          <a:sx n="115" d="100"/>
          <a:sy n="115" d="100"/>
        </p:scale>
        <p:origin x="381" y="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069983-9329-4559-9B82-35E38428F614}" type="datetimeFigureOut">
              <a:rPr lang="en-US" smtClean="0"/>
              <a:t>6/11/2020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EA2D39-ED6A-4461-91CA-7F8E092491A5}" type="slidenum">
              <a:rPr lang="en-US" smtClean="0"/>
              <a:t>‹#›</a:t>
            </a:fld>
            <a:endParaRPr lang="en-US"/>
          </a:p>
        </p:txBody>
      </p:sp>
    </p:spTree>
    <p:extLst>
      <p:ext uri="{BB962C8B-B14F-4D97-AF65-F5344CB8AC3E}">
        <p14:creationId xmlns:p14="http://schemas.microsoft.com/office/powerpoint/2010/main" val="444383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Eventually, the page is written back to disk</a:t>
            </a:r>
          </a:p>
        </p:txBody>
      </p:sp>
      <p:sp>
        <p:nvSpPr>
          <p:cNvPr id="4" name="Slide Number Placeholder 3"/>
          <p:cNvSpPr>
            <a:spLocks noGrp="1"/>
          </p:cNvSpPr>
          <p:nvPr>
            <p:ph type="sldNum" sz="quarter" idx="5"/>
          </p:nvPr>
        </p:nvSpPr>
        <p:spPr/>
        <p:txBody>
          <a:bodyPr/>
          <a:lstStyle/>
          <a:p>
            <a:fld id="{22EA2D39-ED6A-4461-91CA-7F8E092491A5}" type="slidenum">
              <a:rPr lang="en-US" smtClean="0"/>
              <a:t>17</a:t>
            </a:fld>
            <a:endParaRPr lang="en-US"/>
          </a:p>
        </p:txBody>
      </p:sp>
    </p:spTree>
    <p:extLst>
      <p:ext uri="{BB962C8B-B14F-4D97-AF65-F5344CB8AC3E}">
        <p14:creationId xmlns:p14="http://schemas.microsoft.com/office/powerpoint/2010/main" val="3152458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check for corruption and to deal with corruption if it is found</a:t>
            </a:r>
          </a:p>
        </p:txBody>
      </p:sp>
      <p:sp>
        <p:nvSpPr>
          <p:cNvPr id="4" name="Slide Number Placeholder 3"/>
          <p:cNvSpPr>
            <a:spLocks noGrp="1"/>
          </p:cNvSpPr>
          <p:nvPr>
            <p:ph type="sldNum" sz="quarter" idx="5"/>
          </p:nvPr>
        </p:nvSpPr>
        <p:spPr/>
        <p:txBody>
          <a:bodyPr/>
          <a:lstStyle/>
          <a:p>
            <a:fld id="{22EA2D39-ED6A-4461-91CA-7F8E092491A5}" type="slidenum">
              <a:rPr lang="en-US" smtClean="0"/>
              <a:t>21</a:t>
            </a:fld>
            <a:endParaRPr lang="en-US"/>
          </a:p>
        </p:txBody>
      </p:sp>
    </p:spTree>
    <p:extLst>
      <p:ext uri="{BB962C8B-B14F-4D97-AF65-F5344CB8AC3E}">
        <p14:creationId xmlns:p14="http://schemas.microsoft.com/office/powerpoint/2010/main" val="3638538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6/11/2020</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6/11/2020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6/11/2020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6/11/2020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6/11/2020</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6/11/2020</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6/11/2020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6/11/2020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6/11/2020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6/11/2020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6/11/2020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6/11/2020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6/11/2020</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skreebydba@gmail.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hyperlink" Target="https://docs.microsoft.com/en-us/sql/t-sql/database-console-commands/dbcc-checkdb-transact-sql?view=sql-server-ver15" TargetMode="External"/><Relationship Id="rId2" Type="http://schemas.openxmlformats.org/officeDocument/2006/relationships/hyperlink" Target="https://docs.microsoft.com/en-us/sql/t-sql/statements/alter-database-transact-sql-set-options?view=sql-server-ver15" TargetMode="External"/><Relationship Id="rId1" Type="http://schemas.openxmlformats.org/officeDocument/2006/relationships/slideLayout" Target="../slideLayouts/slideLayout2.xml"/><Relationship Id="rId5" Type="http://schemas.openxmlformats.org/officeDocument/2006/relationships/hyperlink" Target="https://www.sqlskills.com/blogs/paul/checkdb-from-every-angle-complete-description-of-all-checkdb-stages/" TargetMode="External"/><Relationship Id="rId4" Type="http://schemas.openxmlformats.org/officeDocument/2006/relationships/hyperlink" Target="https://www.sqlskills.com/blogs/paul/category/checkdb-from-every-angl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www.sqlserverblogforum.com/vldb/vldb-very-large-database-dbcc-checkdb/#gsc.tab=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57E08-DB02-4CC8-9E01-C1A52A3D4126}"/>
              </a:ext>
            </a:extLst>
          </p:cNvPr>
          <p:cNvSpPr>
            <a:spLocks noGrp="1"/>
          </p:cNvSpPr>
          <p:nvPr>
            <p:ph type="ctrTitle"/>
          </p:nvPr>
        </p:nvSpPr>
        <p:spPr/>
        <p:txBody>
          <a:bodyPr/>
          <a:lstStyle/>
          <a:p>
            <a:r>
              <a:rPr lang="en-US" dirty="0"/>
              <a:t>SQL Server and Integrity Checking</a:t>
            </a:r>
          </a:p>
        </p:txBody>
      </p:sp>
      <p:sp>
        <p:nvSpPr>
          <p:cNvPr id="3" name="Subtitle 2">
            <a:extLst>
              <a:ext uri="{FF2B5EF4-FFF2-40B4-BE49-F238E27FC236}">
                <a16:creationId xmlns:a16="http://schemas.microsoft.com/office/drawing/2014/main" id="{DA924F79-DE91-4182-B0F0-97A5E08EC37A}"/>
              </a:ext>
            </a:extLst>
          </p:cNvPr>
          <p:cNvSpPr>
            <a:spLocks noGrp="1"/>
          </p:cNvSpPr>
          <p:nvPr>
            <p:ph type="subTitle" idx="1"/>
          </p:nvPr>
        </p:nvSpPr>
        <p:spPr/>
        <p:txBody>
          <a:bodyPr/>
          <a:lstStyle/>
          <a:p>
            <a:r>
              <a:rPr lang="en-US" dirty="0"/>
              <a:t>Chicago SQL Server User Group</a:t>
            </a:r>
          </a:p>
          <a:p>
            <a:r>
              <a:rPr lang="en-US" dirty="0"/>
              <a:t>June 11, 2020</a:t>
            </a:r>
          </a:p>
        </p:txBody>
      </p:sp>
    </p:spTree>
    <p:extLst>
      <p:ext uri="{BB962C8B-B14F-4D97-AF65-F5344CB8AC3E}">
        <p14:creationId xmlns:p14="http://schemas.microsoft.com/office/powerpoint/2010/main" val="3969871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BB650308-5FCF-4F09-8A50-F6C67B1EE1AF}"/>
              </a:ext>
            </a:extLst>
          </p:cNvPr>
          <p:cNvSpPr/>
          <p:nvPr/>
        </p:nvSpPr>
        <p:spPr>
          <a:xfrm>
            <a:off x="9056078" y="3767831"/>
            <a:ext cx="2582984" cy="2557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B7D1EC-A7E5-4222-9832-AB8A59574FD2}"/>
              </a:ext>
            </a:extLst>
          </p:cNvPr>
          <p:cNvSpPr>
            <a:spLocks noGrp="1"/>
          </p:cNvSpPr>
          <p:nvPr>
            <p:ph type="title"/>
          </p:nvPr>
        </p:nvSpPr>
        <p:spPr/>
        <p:txBody>
          <a:bodyPr/>
          <a:lstStyle/>
          <a:p>
            <a:r>
              <a:rPr lang="en-US" dirty="0"/>
              <a:t>What Happens Now?</a:t>
            </a:r>
          </a:p>
        </p:txBody>
      </p:sp>
      <p:sp>
        <p:nvSpPr>
          <p:cNvPr id="3" name="Content Placeholder 2">
            <a:extLst>
              <a:ext uri="{FF2B5EF4-FFF2-40B4-BE49-F238E27FC236}">
                <a16:creationId xmlns:a16="http://schemas.microsoft.com/office/drawing/2014/main" id="{28BC2351-3405-4921-A88A-68CB4D22B856}"/>
              </a:ext>
            </a:extLst>
          </p:cNvPr>
          <p:cNvSpPr>
            <a:spLocks noGrp="1"/>
          </p:cNvSpPr>
          <p:nvPr>
            <p:ph idx="1"/>
          </p:nvPr>
        </p:nvSpPr>
        <p:spPr/>
        <p:txBody>
          <a:bodyPr/>
          <a:lstStyle/>
          <a:p>
            <a:pPr marL="0" indent="0">
              <a:buNone/>
            </a:pPr>
            <a:endParaRPr lang="en-US" dirty="0"/>
          </a:p>
        </p:txBody>
      </p:sp>
      <p:grpSp>
        <p:nvGrpSpPr>
          <p:cNvPr id="20" name="Group 19">
            <a:extLst>
              <a:ext uri="{FF2B5EF4-FFF2-40B4-BE49-F238E27FC236}">
                <a16:creationId xmlns:a16="http://schemas.microsoft.com/office/drawing/2014/main" id="{D05FE8B7-8157-4063-88A3-8AAFA8E97EAD}"/>
              </a:ext>
            </a:extLst>
          </p:cNvPr>
          <p:cNvGrpSpPr/>
          <p:nvPr/>
        </p:nvGrpSpPr>
        <p:grpSpPr>
          <a:xfrm>
            <a:off x="400538" y="3934503"/>
            <a:ext cx="8053754" cy="1719929"/>
            <a:chOff x="1611923" y="3942318"/>
            <a:chExt cx="8053754" cy="1719929"/>
          </a:xfrm>
        </p:grpSpPr>
        <p:sp>
          <p:nvSpPr>
            <p:cNvPr id="21" name="Rectangle 20">
              <a:extLst>
                <a:ext uri="{FF2B5EF4-FFF2-40B4-BE49-F238E27FC236}">
                  <a16:creationId xmlns:a16="http://schemas.microsoft.com/office/drawing/2014/main" id="{1E143974-DDD9-4C85-AE17-904562082CF6}"/>
                </a:ext>
              </a:extLst>
            </p:cNvPr>
            <p:cNvSpPr/>
            <p:nvPr/>
          </p:nvSpPr>
          <p:spPr>
            <a:xfrm>
              <a:off x="1611923" y="4470401"/>
              <a:ext cx="8053754" cy="1191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D83AD64F-D411-417B-803F-9E4F9B970C0F}"/>
                </a:ext>
              </a:extLst>
            </p:cNvPr>
            <p:cNvSpPr txBox="1"/>
            <p:nvPr/>
          </p:nvSpPr>
          <p:spPr>
            <a:xfrm>
              <a:off x="4884615" y="3942318"/>
              <a:ext cx="1211385" cy="369332"/>
            </a:xfrm>
            <a:prstGeom prst="rect">
              <a:avLst/>
            </a:prstGeom>
            <a:noFill/>
          </p:spPr>
          <p:txBody>
            <a:bodyPr wrap="square" rtlCol="0">
              <a:spAutoFit/>
            </a:bodyPr>
            <a:lstStyle/>
            <a:p>
              <a:pPr algn="ctr"/>
              <a:r>
                <a:rPr lang="en-US" dirty="0"/>
                <a:t>Data File</a:t>
              </a:r>
            </a:p>
          </p:txBody>
        </p:sp>
        <p:sp>
          <p:nvSpPr>
            <p:cNvPr id="23" name="Rectangle: Single Corner Snipped 22">
              <a:extLst>
                <a:ext uri="{FF2B5EF4-FFF2-40B4-BE49-F238E27FC236}">
                  <a16:creationId xmlns:a16="http://schemas.microsoft.com/office/drawing/2014/main" id="{D3036558-9719-4AF2-929B-0E67F128728F}"/>
                </a:ext>
              </a:extLst>
            </p:cNvPr>
            <p:cNvSpPr/>
            <p:nvPr/>
          </p:nvSpPr>
          <p:spPr>
            <a:xfrm>
              <a:off x="188741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Single Corner Snipped 23">
              <a:extLst>
                <a:ext uri="{FF2B5EF4-FFF2-40B4-BE49-F238E27FC236}">
                  <a16:creationId xmlns:a16="http://schemas.microsoft.com/office/drawing/2014/main" id="{A16730F2-0766-4242-80F2-8F0B1CFB723A}"/>
                </a:ext>
              </a:extLst>
            </p:cNvPr>
            <p:cNvSpPr/>
            <p:nvPr/>
          </p:nvSpPr>
          <p:spPr>
            <a:xfrm>
              <a:off x="2467707"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Single Corner Snipped 24">
              <a:extLst>
                <a:ext uri="{FF2B5EF4-FFF2-40B4-BE49-F238E27FC236}">
                  <a16:creationId xmlns:a16="http://schemas.microsoft.com/office/drawing/2014/main" id="{F4E92212-6C39-4DC6-A731-CD1211DEFB6D}"/>
                </a:ext>
              </a:extLst>
            </p:cNvPr>
            <p:cNvSpPr/>
            <p:nvPr/>
          </p:nvSpPr>
          <p:spPr>
            <a:xfrm>
              <a:off x="305581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Single Corner Snipped 25">
              <a:extLst>
                <a:ext uri="{FF2B5EF4-FFF2-40B4-BE49-F238E27FC236}">
                  <a16:creationId xmlns:a16="http://schemas.microsoft.com/office/drawing/2014/main" id="{D02128B0-2EC2-463A-BB15-CAE38BF2EB33}"/>
                </a:ext>
              </a:extLst>
            </p:cNvPr>
            <p:cNvSpPr/>
            <p:nvPr/>
          </p:nvSpPr>
          <p:spPr>
            <a:xfrm>
              <a:off x="3636107"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Single Corner Snipped 26">
              <a:extLst>
                <a:ext uri="{FF2B5EF4-FFF2-40B4-BE49-F238E27FC236}">
                  <a16:creationId xmlns:a16="http://schemas.microsoft.com/office/drawing/2014/main" id="{F92E4CF9-126E-4AAF-9E47-C95E03882512}"/>
                </a:ext>
              </a:extLst>
            </p:cNvPr>
            <p:cNvSpPr/>
            <p:nvPr/>
          </p:nvSpPr>
          <p:spPr>
            <a:xfrm>
              <a:off x="4216399"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Single Corner Snipped 27">
              <a:extLst>
                <a:ext uri="{FF2B5EF4-FFF2-40B4-BE49-F238E27FC236}">
                  <a16:creationId xmlns:a16="http://schemas.microsoft.com/office/drawing/2014/main" id="{6EA2E1A4-6A1A-4540-8439-BF7E37A62E9B}"/>
                </a:ext>
              </a:extLst>
            </p:cNvPr>
            <p:cNvSpPr/>
            <p:nvPr/>
          </p:nvSpPr>
          <p:spPr>
            <a:xfrm>
              <a:off x="4796691"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Single Corner Snipped 28">
              <a:extLst>
                <a:ext uri="{FF2B5EF4-FFF2-40B4-BE49-F238E27FC236}">
                  <a16:creationId xmlns:a16="http://schemas.microsoft.com/office/drawing/2014/main" id="{FE6BE764-2B2C-458F-83C7-F2B58CFE1037}"/>
                </a:ext>
              </a:extLst>
            </p:cNvPr>
            <p:cNvSpPr/>
            <p:nvPr/>
          </p:nvSpPr>
          <p:spPr>
            <a:xfrm>
              <a:off x="5384799"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Single Corner Snipped 29">
              <a:extLst>
                <a:ext uri="{FF2B5EF4-FFF2-40B4-BE49-F238E27FC236}">
                  <a16:creationId xmlns:a16="http://schemas.microsoft.com/office/drawing/2014/main" id="{AF14839D-0E1C-4AC2-8C07-500C7F4ADFD8}"/>
                </a:ext>
              </a:extLst>
            </p:cNvPr>
            <p:cNvSpPr/>
            <p:nvPr/>
          </p:nvSpPr>
          <p:spPr>
            <a:xfrm>
              <a:off x="5965091"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Single Corner Snipped 30">
              <a:extLst>
                <a:ext uri="{FF2B5EF4-FFF2-40B4-BE49-F238E27FC236}">
                  <a16:creationId xmlns:a16="http://schemas.microsoft.com/office/drawing/2014/main" id="{79023676-68FB-49C6-992B-56F0C85A70DC}"/>
                </a:ext>
              </a:extLst>
            </p:cNvPr>
            <p:cNvSpPr/>
            <p:nvPr/>
          </p:nvSpPr>
          <p:spPr>
            <a:xfrm>
              <a:off x="6545383"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Single Corner Snipped 31">
              <a:extLst>
                <a:ext uri="{FF2B5EF4-FFF2-40B4-BE49-F238E27FC236}">
                  <a16:creationId xmlns:a16="http://schemas.microsoft.com/office/drawing/2014/main" id="{003234BF-B740-4E13-AF9D-02A323F18212}"/>
                </a:ext>
              </a:extLst>
            </p:cNvPr>
            <p:cNvSpPr/>
            <p:nvPr/>
          </p:nvSpPr>
          <p:spPr>
            <a:xfrm>
              <a:off x="712567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Single Corner Snipped 32">
              <a:extLst>
                <a:ext uri="{FF2B5EF4-FFF2-40B4-BE49-F238E27FC236}">
                  <a16:creationId xmlns:a16="http://schemas.microsoft.com/office/drawing/2014/main" id="{AE03A6A9-6C3A-4FF0-B3ED-F3E310731CB8}"/>
                </a:ext>
              </a:extLst>
            </p:cNvPr>
            <p:cNvSpPr/>
            <p:nvPr/>
          </p:nvSpPr>
          <p:spPr>
            <a:xfrm>
              <a:off x="7713783"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Single Corner Snipped 33">
              <a:extLst>
                <a:ext uri="{FF2B5EF4-FFF2-40B4-BE49-F238E27FC236}">
                  <a16:creationId xmlns:a16="http://schemas.microsoft.com/office/drawing/2014/main" id="{3A9F2AAD-084D-488A-8685-718DDB862560}"/>
                </a:ext>
              </a:extLst>
            </p:cNvPr>
            <p:cNvSpPr/>
            <p:nvPr/>
          </p:nvSpPr>
          <p:spPr>
            <a:xfrm>
              <a:off x="829407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Single Corner Snipped 34">
            <a:extLst>
              <a:ext uri="{FF2B5EF4-FFF2-40B4-BE49-F238E27FC236}">
                <a16:creationId xmlns:a16="http://schemas.microsoft.com/office/drawing/2014/main" id="{BF0C0064-0822-4250-8F18-2CCED946267A}"/>
              </a:ext>
            </a:extLst>
          </p:cNvPr>
          <p:cNvSpPr/>
          <p:nvPr/>
        </p:nvSpPr>
        <p:spPr>
          <a:xfrm>
            <a:off x="9317281" y="4008370"/>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56D80104-8BBA-4243-A393-02D1F340B28F}"/>
              </a:ext>
            </a:extLst>
          </p:cNvPr>
          <p:cNvSpPr txBox="1"/>
          <p:nvPr/>
        </p:nvSpPr>
        <p:spPr>
          <a:xfrm>
            <a:off x="9618785" y="3126154"/>
            <a:ext cx="1457569" cy="369332"/>
          </a:xfrm>
          <a:prstGeom prst="rect">
            <a:avLst/>
          </a:prstGeom>
          <a:noFill/>
        </p:spPr>
        <p:txBody>
          <a:bodyPr wrap="square" rtlCol="0">
            <a:spAutoFit/>
          </a:bodyPr>
          <a:lstStyle/>
          <a:p>
            <a:pPr algn="ctr"/>
            <a:r>
              <a:rPr lang="en-US" dirty="0"/>
              <a:t>Buffer Pool</a:t>
            </a:r>
          </a:p>
        </p:txBody>
      </p:sp>
      <p:cxnSp>
        <p:nvCxnSpPr>
          <p:cNvPr id="5" name="Straight Connector 4">
            <a:extLst>
              <a:ext uri="{FF2B5EF4-FFF2-40B4-BE49-F238E27FC236}">
                <a16:creationId xmlns:a16="http://schemas.microsoft.com/office/drawing/2014/main" id="{D1919453-7D07-4ABB-81CD-7CDABB877F1C}"/>
              </a:ext>
            </a:extLst>
          </p:cNvPr>
          <p:cNvCxnSpPr/>
          <p:nvPr/>
        </p:nvCxnSpPr>
        <p:spPr>
          <a:xfrm>
            <a:off x="9401908" y="4161692"/>
            <a:ext cx="285261"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9471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BB650308-5FCF-4F09-8A50-F6C67B1EE1AF}"/>
              </a:ext>
            </a:extLst>
          </p:cNvPr>
          <p:cNvSpPr/>
          <p:nvPr/>
        </p:nvSpPr>
        <p:spPr>
          <a:xfrm>
            <a:off x="9056078" y="3767831"/>
            <a:ext cx="2582984" cy="2557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B7D1EC-A7E5-4222-9832-AB8A59574FD2}"/>
              </a:ext>
            </a:extLst>
          </p:cNvPr>
          <p:cNvSpPr>
            <a:spLocks noGrp="1"/>
          </p:cNvSpPr>
          <p:nvPr>
            <p:ph type="title"/>
          </p:nvPr>
        </p:nvSpPr>
        <p:spPr/>
        <p:txBody>
          <a:bodyPr/>
          <a:lstStyle/>
          <a:p>
            <a:r>
              <a:rPr lang="en-US" dirty="0"/>
              <a:t>What Happens Now?</a:t>
            </a:r>
          </a:p>
        </p:txBody>
      </p:sp>
      <p:sp>
        <p:nvSpPr>
          <p:cNvPr id="3" name="Content Placeholder 2">
            <a:extLst>
              <a:ext uri="{FF2B5EF4-FFF2-40B4-BE49-F238E27FC236}">
                <a16:creationId xmlns:a16="http://schemas.microsoft.com/office/drawing/2014/main" id="{28BC2351-3405-4921-A88A-68CB4D22B856}"/>
              </a:ext>
            </a:extLst>
          </p:cNvPr>
          <p:cNvSpPr>
            <a:spLocks noGrp="1"/>
          </p:cNvSpPr>
          <p:nvPr>
            <p:ph idx="1"/>
          </p:nvPr>
        </p:nvSpPr>
        <p:spPr/>
        <p:txBody>
          <a:bodyPr/>
          <a:lstStyle/>
          <a:p>
            <a:pPr>
              <a:buAutoNum type="alphaUcParenR"/>
            </a:pPr>
            <a:r>
              <a:rPr lang="en-US" dirty="0"/>
              <a:t>The page is written back to disk</a:t>
            </a:r>
          </a:p>
          <a:p>
            <a:pPr>
              <a:buAutoNum type="alphaUcParenR"/>
            </a:pPr>
            <a:endParaRPr lang="en-US" dirty="0"/>
          </a:p>
        </p:txBody>
      </p:sp>
      <p:grpSp>
        <p:nvGrpSpPr>
          <p:cNvPr id="20" name="Group 19">
            <a:extLst>
              <a:ext uri="{FF2B5EF4-FFF2-40B4-BE49-F238E27FC236}">
                <a16:creationId xmlns:a16="http://schemas.microsoft.com/office/drawing/2014/main" id="{D05FE8B7-8157-4063-88A3-8AAFA8E97EAD}"/>
              </a:ext>
            </a:extLst>
          </p:cNvPr>
          <p:cNvGrpSpPr/>
          <p:nvPr/>
        </p:nvGrpSpPr>
        <p:grpSpPr>
          <a:xfrm>
            <a:off x="400538" y="3934503"/>
            <a:ext cx="8053754" cy="1719929"/>
            <a:chOff x="1611923" y="3942318"/>
            <a:chExt cx="8053754" cy="1719929"/>
          </a:xfrm>
        </p:grpSpPr>
        <p:sp>
          <p:nvSpPr>
            <p:cNvPr id="21" name="Rectangle 20">
              <a:extLst>
                <a:ext uri="{FF2B5EF4-FFF2-40B4-BE49-F238E27FC236}">
                  <a16:creationId xmlns:a16="http://schemas.microsoft.com/office/drawing/2014/main" id="{1E143974-DDD9-4C85-AE17-904562082CF6}"/>
                </a:ext>
              </a:extLst>
            </p:cNvPr>
            <p:cNvSpPr/>
            <p:nvPr/>
          </p:nvSpPr>
          <p:spPr>
            <a:xfrm>
              <a:off x="1611923" y="4470401"/>
              <a:ext cx="8053754" cy="1191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D83AD64F-D411-417B-803F-9E4F9B970C0F}"/>
                </a:ext>
              </a:extLst>
            </p:cNvPr>
            <p:cNvSpPr txBox="1"/>
            <p:nvPr/>
          </p:nvSpPr>
          <p:spPr>
            <a:xfrm>
              <a:off x="4884615" y="3942318"/>
              <a:ext cx="1211385" cy="369332"/>
            </a:xfrm>
            <a:prstGeom prst="rect">
              <a:avLst/>
            </a:prstGeom>
            <a:noFill/>
          </p:spPr>
          <p:txBody>
            <a:bodyPr wrap="square" rtlCol="0">
              <a:spAutoFit/>
            </a:bodyPr>
            <a:lstStyle/>
            <a:p>
              <a:pPr algn="ctr"/>
              <a:r>
                <a:rPr lang="en-US" dirty="0"/>
                <a:t>Data File</a:t>
              </a:r>
            </a:p>
          </p:txBody>
        </p:sp>
        <p:sp>
          <p:nvSpPr>
            <p:cNvPr id="23" name="Rectangle: Single Corner Snipped 22">
              <a:extLst>
                <a:ext uri="{FF2B5EF4-FFF2-40B4-BE49-F238E27FC236}">
                  <a16:creationId xmlns:a16="http://schemas.microsoft.com/office/drawing/2014/main" id="{D3036558-9719-4AF2-929B-0E67F128728F}"/>
                </a:ext>
              </a:extLst>
            </p:cNvPr>
            <p:cNvSpPr/>
            <p:nvPr/>
          </p:nvSpPr>
          <p:spPr>
            <a:xfrm>
              <a:off x="188741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Single Corner Snipped 23">
              <a:extLst>
                <a:ext uri="{FF2B5EF4-FFF2-40B4-BE49-F238E27FC236}">
                  <a16:creationId xmlns:a16="http://schemas.microsoft.com/office/drawing/2014/main" id="{A16730F2-0766-4242-80F2-8F0B1CFB723A}"/>
                </a:ext>
              </a:extLst>
            </p:cNvPr>
            <p:cNvSpPr/>
            <p:nvPr/>
          </p:nvSpPr>
          <p:spPr>
            <a:xfrm>
              <a:off x="2467707"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Single Corner Snipped 24">
              <a:extLst>
                <a:ext uri="{FF2B5EF4-FFF2-40B4-BE49-F238E27FC236}">
                  <a16:creationId xmlns:a16="http://schemas.microsoft.com/office/drawing/2014/main" id="{F4E92212-6C39-4DC6-A731-CD1211DEFB6D}"/>
                </a:ext>
              </a:extLst>
            </p:cNvPr>
            <p:cNvSpPr/>
            <p:nvPr/>
          </p:nvSpPr>
          <p:spPr>
            <a:xfrm>
              <a:off x="305581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Single Corner Snipped 25">
              <a:extLst>
                <a:ext uri="{FF2B5EF4-FFF2-40B4-BE49-F238E27FC236}">
                  <a16:creationId xmlns:a16="http://schemas.microsoft.com/office/drawing/2014/main" id="{D02128B0-2EC2-463A-BB15-CAE38BF2EB33}"/>
                </a:ext>
              </a:extLst>
            </p:cNvPr>
            <p:cNvSpPr/>
            <p:nvPr/>
          </p:nvSpPr>
          <p:spPr>
            <a:xfrm>
              <a:off x="3636107"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Single Corner Snipped 26">
              <a:extLst>
                <a:ext uri="{FF2B5EF4-FFF2-40B4-BE49-F238E27FC236}">
                  <a16:creationId xmlns:a16="http://schemas.microsoft.com/office/drawing/2014/main" id="{F92E4CF9-126E-4AAF-9E47-C95E03882512}"/>
                </a:ext>
              </a:extLst>
            </p:cNvPr>
            <p:cNvSpPr/>
            <p:nvPr/>
          </p:nvSpPr>
          <p:spPr>
            <a:xfrm>
              <a:off x="4216399"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Single Corner Snipped 27">
              <a:extLst>
                <a:ext uri="{FF2B5EF4-FFF2-40B4-BE49-F238E27FC236}">
                  <a16:creationId xmlns:a16="http://schemas.microsoft.com/office/drawing/2014/main" id="{6EA2E1A4-6A1A-4540-8439-BF7E37A62E9B}"/>
                </a:ext>
              </a:extLst>
            </p:cNvPr>
            <p:cNvSpPr/>
            <p:nvPr/>
          </p:nvSpPr>
          <p:spPr>
            <a:xfrm>
              <a:off x="4796691"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Single Corner Snipped 28">
              <a:extLst>
                <a:ext uri="{FF2B5EF4-FFF2-40B4-BE49-F238E27FC236}">
                  <a16:creationId xmlns:a16="http://schemas.microsoft.com/office/drawing/2014/main" id="{FE6BE764-2B2C-458F-83C7-F2B58CFE1037}"/>
                </a:ext>
              </a:extLst>
            </p:cNvPr>
            <p:cNvSpPr/>
            <p:nvPr/>
          </p:nvSpPr>
          <p:spPr>
            <a:xfrm>
              <a:off x="5384799"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Single Corner Snipped 29">
              <a:extLst>
                <a:ext uri="{FF2B5EF4-FFF2-40B4-BE49-F238E27FC236}">
                  <a16:creationId xmlns:a16="http://schemas.microsoft.com/office/drawing/2014/main" id="{AF14839D-0E1C-4AC2-8C07-500C7F4ADFD8}"/>
                </a:ext>
              </a:extLst>
            </p:cNvPr>
            <p:cNvSpPr/>
            <p:nvPr/>
          </p:nvSpPr>
          <p:spPr>
            <a:xfrm>
              <a:off x="5965091"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Single Corner Snipped 30">
              <a:extLst>
                <a:ext uri="{FF2B5EF4-FFF2-40B4-BE49-F238E27FC236}">
                  <a16:creationId xmlns:a16="http://schemas.microsoft.com/office/drawing/2014/main" id="{79023676-68FB-49C6-992B-56F0C85A70DC}"/>
                </a:ext>
              </a:extLst>
            </p:cNvPr>
            <p:cNvSpPr/>
            <p:nvPr/>
          </p:nvSpPr>
          <p:spPr>
            <a:xfrm>
              <a:off x="6545383"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Single Corner Snipped 31">
              <a:extLst>
                <a:ext uri="{FF2B5EF4-FFF2-40B4-BE49-F238E27FC236}">
                  <a16:creationId xmlns:a16="http://schemas.microsoft.com/office/drawing/2014/main" id="{003234BF-B740-4E13-AF9D-02A323F18212}"/>
                </a:ext>
              </a:extLst>
            </p:cNvPr>
            <p:cNvSpPr/>
            <p:nvPr/>
          </p:nvSpPr>
          <p:spPr>
            <a:xfrm>
              <a:off x="712567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Single Corner Snipped 32">
              <a:extLst>
                <a:ext uri="{FF2B5EF4-FFF2-40B4-BE49-F238E27FC236}">
                  <a16:creationId xmlns:a16="http://schemas.microsoft.com/office/drawing/2014/main" id="{AE03A6A9-6C3A-4FF0-B3ED-F3E310731CB8}"/>
                </a:ext>
              </a:extLst>
            </p:cNvPr>
            <p:cNvSpPr/>
            <p:nvPr/>
          </p:nvSpPr>
          <p:spPr>
            <a:xfrm>
              <a:off x="7713783"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Single Corner Snipped 33">
              <a:extLst>
                <a:ext uri="{FF2B5EF4-FFF2-40B4-BE49-F238E27FC236}">
                  <a16:creationId xmlns:a16="http://schemas.microsoft.com/office/drawing/2014/main" id="{3A9F2AAD-084D-488A-8685-718DDB862560}"/>
                </a:ext>
              </a:extLst>
            </p:cNvPr>
            <p:cNvSpPr/>
            <p:nvPr/>
          </p:nvSpPr>
          <p:spPr>
            <a:xfrm>
              <a:off x="829407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Single Corner Snipped 34">
            <a:extLst>
              <a:ext uri="{FF2B5EF4-FFF2-40B4-BE49-F238E27FC236}">
                <a16:creationId xmlns:a16="http://schemas.microsoft.com/office/drawing/2014/main" id="{BF0C0064-0822-4250-8F18-2CCED946267A}"/>
              </a:ext>
            </a:extLst>
          </p:cNvPr>
          <p:cNvSpPr/>
          <p:nvPr/>
        </p:nvSpPr>
        <p:spPr>
          <a:xfrm>
            <a:off x="9317281" y="4008370"/>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56D80104-8BBA-4243-A393-02D1F340B28F}"/>
              </a:ext>
            </a:extLst>
          </p:cNvPr>
          <p:cNvSpPr txBox="1"/>
          <p:nvPr/>
        </p:nvSpPr>
        <p:spPr>
          <a:xfrm>
            <a:off x="9618785" y="3126154"/>
            <a:ext cx="1457569" cy="369332"/>
          </a:xfrm>
          <a:prstGeom prst="rect">
            <a:avLst/>
          </a:prstGeom>
          <a:noFill/>
        </p:spPr>
        <p:txBody>
          <a:bodyPr wrap="square" rtlCol="0">
            <a:spAutoFit/>
          </a:bodyPr>
          <a:lstStyle/>
          <a:p>
            <a:pPr algn="ctr"/>
            <a:r>
              <a:rPr lang="en-US" dirty="0"/>
              <a:t>Buffer Pool</a:t>
            </a:r>
          </a:p>
        </p:txBody>
      </p:sp>
      <p:cxnSp>
        <p:nvCxnSpPr>
          <p:cNvPr id="5" name="Straight Connector 4">
            <a:extLst>
              <a:ext uri="{FF2B5EF4-FFF2-40B4-BE49-F238E27FC236}">
                <a16:creationId xmlns:a16="http://schemas.microsoft.com/office/drawing/2014/main" id="{D1919453-7D07-4ABB-81CD-7CDABB877F1C}"/>
              </a:ext>
            </a:extLst>
          </p:cNvPr>
          <p:cNvCxnSpPr/>
          <p:nvPr/>
        </p:nvCxnSpPr>
        <p:spPr>
          <a:xfrm>
            <a:off x="9401908" y="4161692"/>
            <a:ext cx="285261"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1783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BB650308-5FCF-4F09-8A50-F6C67B1EE1AF}"/>
              </a:ext>
            </a:extLst>
          </p:cNvPr>
          <p:cNvSpPr/>
          <p:nvPr/>
        </p:nvSpPr>
        <p:spPr>
          <a:xfrm>
            <a:off x="9056078" y="3767831"/>
            <a:ext cx="2582984" cy="2557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B7D1EC-A7E5-4222-9832-AB8A59574FD2}"/>
              </a:ext>
            </a:extLst>
          </p:cNvPr>
          <p:cNvSpPr>
            <a:spLocks noGrp="1"/>
          </p:cNvSpPr>
          <p:nvPr>
            <p:ph type="title"/>
          </p:nvPr>
        </p:nvSpPr>
        <p:spPr/>
        <p:txBody>
          <a:bodyPr/>
          <a:lstStyle/>
          <a:p>
            <a:r>
              <a:rPr lang="en-US" dirty="0"/>
              <a:t>What Happens Now?</a:t>
            </a:r>
          </a:p>
        </p:txBody>
      </p:sp>
      <p:sp>
        <p:nvSpPr>
          <p:cNvPr id="3" name="Content Placeholder 2">
            <a:extLst>
              <a:ext uri="{FF2B5EF4-FFF2-40B4-BE49-F238E27FC236}">
                <a16:creationId xmlns:a16="http://schemas.microsoft.com/office/drawing/2014/main" id="{28BC2351-3405-4921-A88A-68CB4D22B856}"/>
              </a:ext>
            </a:extLst>
          </p:cNvPr>
          <p:cNvSpPr>
            <a:spLocks noGrp="1"/>
          </p:cNvSpPr>
          <p:nvPr>
            <p:ph idx="1"/>
          </p:nvPr>
        </p:nvSpPr>
        <p:spPr/>
        <p:txBody>
          <a:bodyPr/>
          <a:lstStyle/>
          <a:p>
            <a:pPr>
              <a:buAutoNum type="alphaUcParenR"/>
            </a:pPr>
            <a:r>
              <a:rPr lang="en-US" dirty="0"/>
              <a:t>The page is written back to disk</a:t>
            </a:r>
          </a:p>
          <a:p>
            <a:pPr>
              <a:buAutoNum type="alphaUcParenR"/>
            </a:pPr>
            <a:r>
              <a:rPr lang="en-US" dirty="0"/>
              <a:t>The page remains in memory</a:t>
            </a:r>
          </a:p>
        </p:txBody>
      </p:sp>
      <p:grpSp>
        <p:nvGrpSpPr>
          <p:cNvPr id="20" name="Group 19">
            <a:extLst>
              <a:ext uri="{FF2B5EF4-FFF2-40B4-BE49-F238E27FC236}">
                <a16:creationId xmlns:a16="http://schemas.microsoft.com/office/drawing/2014/main" id="{D05FE8B7-8157-4063-88A3-8AAFA8E97EAD}"/>
              </a:ext>
            </a:extLst>
          </p:cNvPr>
          <p:cNvGrpSpPr/>
          <p:nvPr/>
        </p:nvGrpSpPr>
        <p:grpSpPr>
          <a:xfrm>
            <a:off x="400538" y="3934503"/>
            <a:ext cx="8053754" cy="1719929"/>
            <a:chOff x="1611923" y="3942318"/>
            <a:chExt cx="8053754" cy="1719929"/>
          </a:xfrm>
        </p:grpSpPr>
        <p:sp>
          <p:nvSpPr>
            <p:cNvPr id="21" name="Rectangle 20">
              <a:extLst>
                <a:ext uri="{FF2B5EF4-FFF2-40B4-BE49-F238E27FC236}">
                  <a16:creationId xmlns:a16="http://schemas.microsoft.com/office/drawing/2014/main" id="{1E143974-DDD9-4C85-AE17-904562082CF6}"/>
                </a:ext>
              </a:extLst>
            </p:cNvPr>
            <p:cNvSpPr/>
            <p:nvPr/>
          </p:nvSpPr>
          <p:spPr>
            <a:xfrm>
              <a:off x="1611923" y="4470401"/>
              <a:ext cx="8053754" cy="1191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D83AD64F-D411-417B-803F-9E4F9B970C0F}"/>
                </a:ext>
              </a:extLst>
            </p:cNvPr>
            <p:cNvSpPr txBox="1"/>
            <p:nvPr/>
          </p:nvSpPr>
          <p:spPr>
            <a:xfrm>
              <a:off x="4884615" y="3942318"/>
              <a:ext cx="1211385" cy="369332"/>
            </a:xfrm>
            <a:prstGeom prst="rect">
              <a:avLst/>
            </a:prstGeom>
            <a:noFill/>
          </p:spPr>
          <p:txBody>
            <a:bodyPr wrap="square" rtlCol="0">
              <a:spAutoFit/>
            </a:bodyPr>
            <a:lstStyle/>
            <a:p>
              <a:pPr algn="ctr"/>
              <a:r>
                <a:rPr lang="en-US" dirty="0"/>
                <a:t>Data File</a:t>
              </a:r>
            </a:p>
          </p:txBody>
        </p:sp>
        <p:sp>
          <p:nvSpPr>
            <p:cNvPr id="23" name="Rectangle: Single Corner Snipped 22">
              <a:extLst>
                <a:ext uri="{FF2B5EF4-FFF2-40B4-BE49-F238E27FC236}">
                  <a16:creationId xmlns:a16="http://schemas.microsoft.com/office/drawing/2014/main" id="{D3036558-9719-4AF2-929B-0E67F128728F}"/>
                </a:ext>
              </a:extLst>
            </p:cNvPr>
            <p:cNvSpPr/>
            <p:nvPr/>
          </p:nvSpPr>
          <p:spPr>
            <a:xfrm>
              <a:off x="188741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Single Corner Snipped 23">
              <a:extLst>
                <a:ext uri="{FF2B5EF4-FFF2-40B4-BE49-F238E27FC236}">
                  <a16:creationId xmlns:a16="http://schemas.microsoft.com/office/drawing/2014/main" id="{A16730F2-0766-4242-80F2-8F0B1CFB723A}"/>
                </a:ext>
              </a:extLst>
            </p:cNvPr>
            <p:cNvSpPr/>
            <p:nvPr/>
          </p:nvSpPr>
          <p:spPr>
            <a:xfrm>
              <a:off x="2467707"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Single Corner Snipped 24">
              <a:extLst>
                <a:ext uri="{FF2B5EF4-FFF2-40B4-BE49-F238E27FC236}">
                  <a16:creationId xmlns:a16="http://schemas.microsoft.com/office/drawing/2014/main" id="{F4E92212-6C39-4DC6-A731-CD1211DEFB6D}"/>
                </a:ext>
              </a:extLst>
            </p:cNvPr>
            <p:cNvSpPr/>
            <p:nvPr/>
          </p:nvSpPr>
          <p:spPr>
            <a:xfrm>
              <a:off x="305581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Single Corner Snipped 25">
              <a:extLst>
                <a:ext uri="{FF2B5EF4-FFF2-40B4-BE49-F238E27FC236}">
                  <a16:creationId xmlns:a16="http://schemas.microsoft.com/office/drawing/2014/main" id="{D02128B0-2EC2-463A-BB15-CAE38BF2EB33}"/>
                </a:ext>
              </a:extLst>
            </p:cNvPr>
            <p:cNvSpPr/>
            <p:nvPr/>
          </p:nvSpPr>
          <p:spPr>
            <a:xfrm>
              <a:off x="3636107"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Single Corner Snipped 26">
              <a:extLst>
                <a:ext uri="{FF2B5EF4-FFF2-40B4-BE49-F238E27FC236}">
                  <a16:creationId xmlns:a16="http://schemas.microsoft.com/office/drawing/2014/main" id="{F92E4CF9-126E-4AAF-9E47-C95E03882512}"/>
                </a:ext>
              </a:extLst>
            </p:cNvPr>
            <p:cNvSpPr/>
            <p:nvPr/>
          </p:nvSpPr>
          <p:spPr>
            <a:xfrm>
              <a:off x="4216399"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Single Corner Snipped 27">
              <a:extLst>
                <a:ext uri="{FF2B5EF4-FFF2-40B4-BE49-F238E27FC236}">
                  <a16:creationId xmlns:a16="http://schemas.microsoft.com/office/drawing/2014/main" id="{6EA2E1A4-6A1A-4540-8439-BF7E37A62E9B}"/>
                </a:ext>
              </a:extLst>
            </p:cNvPr>
            <p:cNvSpPr/>
            <p:nvPr/>
          </p:nvSpPr>
          <p:spPr>
            <a:xfrm>
              <a:off x="4796691"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Single Corner Snipped 28">
              <a:extLst>
                <a:ext uri="{FF2B5EF4-FFF2-40B4-BE49-F238E27FC236}">
                  <a16:creationId xmlns:a16="http://schemas.microsoft.com/office/drawing/2014/main" id="{FE6BE764-2B2C-458F-83C7-F2B58CFE1037}"/>
                </a:ext>
              </a:extLst>
            </p:cNvPr>
            <p:cNvSpPr/>
            <p:nvPr/>
          </p:nvSpPr>
          <p:spPr>
            <a:xfrm>
              <a:off x="5384799"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Single Corner Snipped 29">
              <a:extLst>
                <a:ext uri="{FF2B5EF4-FFF2-40B4-BE49-F238E27FC236}">
                  <a16:creationId xmlns:a16="http://schemas.microsoft.com/office/drawing/2014/main" id="{AF14839D-0E1C-4AC2-8C07-500C7F4ADFD8}"/>
                </a:ext>
              </a:extLst>
            </p:cNvPr>
            <p:cNvSpPr/>
            <p:nvPr/>
          </p:nvSpPr>
          <p:spPr>
            <a:xfrm>
              <a:off x="5965091"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Single Corner Snipped 30">
              <a:extLst>
                <a:ext uri="{FF2B5EF4-FFF2-40B4-BE49-F238E27FC236}">
                  <a16:creationId xmlns:a16="http://schemas.microsoft.com/office/drawing/2014/main" id="{79023676-68FB-49C6-992B-56F0C85A70DC}"/>
                </a:ext>
              </a:extLst>
            </p:cNvPr>
            <p:cNvSpPr/>
            <p:nvPr/>
          </p:nvSpPr>
          <p:spPr>
            <a:xfrm>
              <a:off x="6545383"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Single Corner Snipped 31">
              <a:extLst>
                <a:ext uri="{FF2B5EF4-FFF2-40B4-BE49-F238E27FC236}">
                  <a16:creationId xmlns:a16="http://schemas.microsoft.com/office/drawing/2014/main" id="{003234BF-B740-4E13-AF9D-02A323F18212}"/>
                </a:ext>
              </a:extLst>
            </p:cNvPr>
            <p:cNvSpPr/>
            <p:nvPr/>
          </p:nvSpPr>
          <p:spPr>
            <a:xfrm>
              <a:off x="712567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Single Corner Snipped 32">
              <a:extLst>
                <a:ext uri="{FF2B5EF4-FFF2-40B4-BE49-F238E27FC236}">
                  <a16:creationId xmlns:a16="http://schemas.microsoft.com/office/drawing/2014/main" id="{AE03A6A9-6C3A-4FF0-B3ED-F3E310731CB8}"/>
                </a:ext>
              </a:extLst>
            </p:cNvPr>
            <p:cNvSpPr/>
            <p:nvPr/>
          </p:nvSpPr>
          <p:spPr>
            <a:xfrm>
              <a:off x="7713783"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Single Corner Snipped 33">
              <a:extLst>
                <a:ext uri="{FF2B5EF4-FFF2-40B4-BE49-F238E27FC236}">
                  <a16:creationId xmlns:a16="http://schemas.microsoft.com/office/drawing/2014/main" id="{3A9F2AAD-084D-488A-8685-718DDB862560}"/>
                </a:ext>
              </a:extLst>
            </p:cNvPr>
            <p:cNvSpPr/>
            <p:nvPr/>
          </p:nvSpPr>
          <p:spPr>
            <a:xfrm>
              <a:off x="829407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Single Corner Snipped 34">
            <a:extLst>
              <a:ext uri="{FF2B5EF4-FFF2-40B4-BE49-F238E27FC236}">
                <a16:creationId xmlns:a16="http://schemas.microsoft.com/office/drawing/2014/main" id="{BF0C0064-0822-4250-8F18-2CCED946267A}"/>
              </a:ext>
            </a:extLst>
          </p:cNvPr>
          <p:cNvSpPr/>
          <p:nvPr/>
        </p:nvSpPr>
        <p:spPr>
          <a:xfrm>
            <a:off x="9317281" y="4008370"/>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56D80104-8BBA-4243-A393-02D1F340B28F}"/>
              </a:ext>
            </a:extLst>
          </p:cNvPr>
          <p:cNvSpPr txBox="1"/>
          <p:nvPr/>
        </p:nvSpPr>
        <p:spPr>
          <a:xfrm>
            <a:off x="9618785" y="3126154"/>
            <a:ext cx="1457569" cy="369332"/>
          </a:xfrm>
          <a:prstGeom prst="rect">
            <a:avLst/>
          </a:prstGeom>
          <a:noFill/>
        </p:spPr>
        <p:txBody>
          <a:bodyPr wrap="square" rtlCol="0">
            <a:spAutoFit/>
          </a:bodyPr>
          <a:lstStyle/>
          <a:p>
            <a:pPr algn="ctr"/>
            <a:r>
              <a:rPr lang="en-US" dirty="0"/>
              <a:t>Buffer Pool</a:t>
            </a:r>
          </a:p>
        </p:txBody>
      </p:sp>
      <p:cxnSp>
        <p:nvCxnSpPr>
          <p:cNvPr id="5" name="Straight Connector 4">
            <a:extLst>
              <a:ext uri="{FF2B5EF4-FFF2-40B4-BE49-F238E27FC236}">
                <a16:creationId xmlns:a16="http://schemas.microsoft.com/office/drawing/2014/main" id="{D1919453-7D07-4ABB-81CD-7CDABB877F1C}"/>
              </a:ext>
            </a:extLst>
          </p:cNvPr>
          <p:cNvCxnSpPr/>
          <p:nvPr/>
        </p:nvCxnSpPr>
        <p:spPr>
          <a:xfrm>
            <a:off x="9401908" y="4161692"/>
            <a:ext cx="285261"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8312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BB650308-5FCF-4F09-8A50-F6C67B1EE1AF}"/>
              </a:ext>
            </a:extLst>
          </p:cNvPr>
          <p:cNvSpPr/>
          <p:nvPr/>
        </p:nvSpPr>
        <p:spPr>
          <a:xfrm>
            <a:off x="9056078" y="3767831"/>
            <a:ext cx="2582984" cy="2557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B7D1EC-A7E5-4222-9832-AB8A59574FD2}"/>
              </a:ext>
            </a:extLst>
          </p:cNvPr>
          <p:cNvSpPr>
            <a:spLocks noGrp="1"/>
          </p:cNvSpPr>
          <p:nvPr>
            <p:ph type="title"/>
          </p:nvPr>
        </p:nvSpPr>
        <p:spPr/>
        <p:txBody>
          <a:bodyPr/>
          <a:lstStyle/>
          <a:p>
            <a:r>
              <a:rPr lang="en-US" dirty="0"/>
              <a:t>What Happens Now?</a:t>
            </a:r>
          </a:p>
        </p:txBody>
      </p:sp>
      <p:sp>
        <p:nvSpPr>
          <p:cNvPr id="3" name="Content Placeholder 2">
            <a:extLst>
              <a:ext uri="{FF2B5EF4-FFF2-40B4-BE49-F238E27FC236}">
                <a16:creationId xmlns:a16="http://schemas.microsoft.com/office/drawing/2014/main" id="{28BC2351-3405-4921-A88A-68CB4D22B856}"/>
              </a:ext>
            </a:extLst>
          </p:cNvPr>
          <p:cNvSpPr>
            <a:spLocks noGrp="1"/>
          </p:cNvSpPr>
          <p:nvPr>
            <p:ph idx="1"/>
          </p:nvPr>
        </p:nvSpPr>
        <p:spPr/>
        <p:txBody>
          <a:bodyPr/>
          <a:lstStyle/>
          <a:p>
            <a:pPr>
              <a:buAutoNum type="alphaUcParenR"/>
            </a:pPr>
            <a:r>
              <a:rPr lang="en-US" dirty="0"/>
              <a:t>The page is written back to disk</a:t>
            </a:r>
          </a:p>
          <a:p>
            <a:pPr>
              <a:buAutoNum type="alphaUcParenR"/>
            </a:pPr>
            <a:r>
              <a:rPr lang="en-US" dirty="0"/>
              <a:t>The page remains in memory</a:t>
            </a:r>
          </a:p>
          <a:p>
            <a:pPr>
              <a:buAutoNum type="alphaUcParenR"/>
            </a:pPr>
            <a:r>
              <a:rPr lang="en-US" dirty="0"/>
              <a:t>AUTO_CLOSE is on and the database shuts down</a:t>
            </a:r>
          </a:p>
        </p:txBody>
      </p:sp>
      <p:grpSp>
        <p:nvGrpSpPr>
          <p:cNvPr id="20" name="Group 19">
            <a:extLst>
              <a:ext uri="{FF2B5EF4-FFF2-40B4-BE49-F238E27FC236}">
                <a16:creationId xmlns:a16="http://schemas.microsoft.com/office/drawing/2014/main" id="{D05FE8B7-8157-4063-88A3-8AAFA8E97EAD}"/>
              </a:ext>
            </a:extLst>
          </p:cNvPr>
          <p:cNvGrpSpPr/>
          <p:nvPr/>
        </p:nvGrpSpPr>
        <p:grpSpPr>
          <a:xfrm>
            <a:off x="400538" y="3934503"/>
            <a:ext cx="8053754" cy="1719929"/>
            <a:chOff x="1611923" y="3942318"/>
            <a:chExt cx="8053754" cy="1719929"/>
          </a:xfrm>
        </p:grpSpPr>
        <p:sp>
          <p:nvSpPr>
            <p:cNvPr id="21" name="Rectangle 20">
              <a:extLst>
                <a:ext uri="{FF2B5EF4-FFF2-40B4-BE49-F238E27FC236}">
                  <a16:creationId xmlns:a16="http://schemas.microsoft.com/office/drawing/2014/main" id="{1E143974-DDD9-4C85-AE17-904562082CF6}"/>
                </a:ext>
              </a:extLst>
            </p:cNvPr>
            <p:cNvSpPr/>
            <p:nvPr/>
          </p:nvSpPr>
          <p:spPr>
            <a:xfrm>
              <a:off x="1611923" y="4470401"/>
              <a:ext cx="8053754" cy="1191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D83AD64F-D411-417B-803F-9E4F9B970C0F}"/>
                </a:ext>
              </a:extLst>
            </p:cNvPr>
            <p:cNvSpPr txBox="1"/>
            <p:nvPr/>
          </p:nvSpPr>
          <p:spPr>
            <a:xfrm>
              <a:off x="4884615" y="3942318"/>
              <a:ext cx="1211385" cy="369332"/>
            </a:xfrm>
            <a:prstGeom prst="rect">
              <a:avLst/>
            </a:prstGeom>
            <a:noFill/>
          </p:spPr>
          <p:txBody>
            <a:bodyPr wrap="square" rtlCol="0">
              <a:spAutoFit/>
            </a:bodyPr>
            <a:lstStyle/>
            <a:p>
              <a:pPr algn="ctr"/>
              <a:r>
                <a:rPr lang="en-US" dirty="0"/>
                <a:t>Data File</a:t>
              </a:r>
            </a:p>
          </p:txBody>
        </p:sp>
        <p:sp>
          <p:nvSpPr>
            <p:cNvPr id="23" name="Rectangle: Single Corner Snipped 22">
              <a:extLst>
                <a:ext uri="{FF2B5EF4-FFF2-40B4-BE49-F238E27FC236}">
                  <a16:creationId xmlns:a16="http://schemas.microsoft.com/office/drawing/2014/main" id="{D3036558-9719-4AF2-929B-0E67F128728F}"/>
                </a:ext>
              </a:extLst>
            </p:cNvPr>
            <p:cNvSpPr/>
            <p:nvPr/>
          </p:nvSpPr>
          <p:spPr>
            <a:xfrm>
              <a:off x="188741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Single Corner Snipped 23">
              <a:extLst>
                <a:ext uri="{FF2B5EF4-FFF2-40B4-BE49-F238E27FC236}">
                  <a16:creationId xmlns:a16="http://schemas.microsoft.com/office/drawing/2014/main" id="{A16730F2-0766-4242-80F2-8F0B1CFB723A}"/>
                </a:ext>
              </a:extLst>
            </p:cNvPr>
            <p:cNvSpPr/>
            <p:nvPr/>
          </p:nvSpPr>
          <p:spPr>
            <a:xfrm>
              <a:off x="2467707"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Single Corner Snipped 24">
              <a:extLst>
                <a:ext uri="{FF2B5EF4-FFF2-40B4-BE49-F238E27FC236}">
                  <a16:creationId xmlns:a16="http://schemas.microsoft.com/office/drawing/2014/main" id="{F4E92212-6C39-4DC6-A731-CD1211DEFB6D}"/>
                </a:ext>
              </a:extLst>
            </p:cNvPr>
            <p:cNvSpPr/>
            <p:nvPr/>
          </p:nvSpPr>
          <p:spPr>
            <a:xfrm>
              <a:off x="305581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Single Corner Snipped 25">
              <a:extLst>
                <a:ext uri="{FF2B5EF4-FFF2-40B4-BE49-F238E27FC236}">
                  <a16:creationId xmlns:a16="http://schemas.microsoft.com/office/drawing/2014/main" id="{D02128B0-2EC2-463A-BB15-CAE38BF2EB33}"/>
                </a:ext>
              </a:extLst>
            </p:cNvPr>
            <p:cNvSpPr/>
            <p:nvPr/>
          </p:nvSpPr>
          <p:spPr>
            <a:xfrm>
              <a:off x="3636107"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Single Corner Snipped 26">
              <a:extLst>
                <a:ext uri="{FF2B5EF4-FFF2-40B4-BE49-F238E27FC236}">
                  <a16:creationId xmlns:a16="http://schemas.microsoft.com/office/drawing/2014/main" id="{F92E4CF9-126E-4AAF-9E47-C95E03882512}"/>
                </a:ext>
              </a:extLst>
            </p:cNvPr>
            <p:cNvSpPr/>
            <p:nvPr/>
          </p:nvSpPr>
          <p:spPr>
            <a:xfrm>
              <a:off x="4216399"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Single Corner Snipped 27">
              <a:extLst>
                <a:ext uri="{FF2B5EF4-FFF2-40B4-BE49-F238E27FC236}">
                  <a16:creationId xmlns:a16="http://schemas.microsoft.com/office/drawing/2014/main" id="{6EA2E1A4-6A1A-4540-8439-BF7E37A62E9B}"/>
                </a:ext>
              </a:extLst>
            </p:cNvPr>
            <p:cNvSpPr/>
            <p:nvPr/>
          </p:nvSpPr>
          <p:spPr>
            <a:xfrm>
              <a:off x="4796691"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Single Corner Snipped 28">
              <a:extLst>
                <a:ext uri="{FF2B5EF4-FFF2-40B4-BE49-F238E27FC236}">
                  <a16:creationId xmlns:a16="http://schemas.microsoft.com/office/drawing/2014/main" id="{FE6BE764-2B2C-458F-83C7-F2B58CFE1037}"/>
                </a:ext>
              </a:extLst>
            </p:cNvPr>
            <p:cNvSpPr/>
            <p:nvPr/>
          </p:nvSpPr>
          <p:spPr>
            <a:xfrm>
              <a:off x="5384799"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Single Corner Snipped 29">
              <a:extLst>
                <a:ext uri="{FF2B5EF4-FFF2-40B4-BE49-F238E27FC236}">
                  <a16:creationId xmlns:a16="http://schemas.microsoft.com/office/drawing/2014/main" id="{AF14839D-0E1C-4AC2-8C07-500C7F4ADFD8}"/>
                </a:ext>
              </a:extLst>
            </p:cNvPr>
            <p:cNvSpPr/>
            <p:nvPr/>
          </p:nvSpPr>
          <p:spPr>
            <a:xfrm>
              <a:off x="5965091"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Single Corner Snipped 30">
              <a:extLst>
                <a:ext uri="{FF2B5EF4-FFF2-40B4-BE49-F238E27FC236}">
                  <a16:creationId xmlns:a16="http://schemas.microsoft.com/office/drawing/2014/main" id="{79023676-68FB-49C6-992B-56F0C85A70DC}"/>
                </a:ext>
              </a:extLst>
            </p:cNvPr>
            <p:cNvSpPr/>
            <p:nvPr/>
          </p:nvSpPr>
          <p:spPr>
            <a:xfrm>
              <a:off x="6545383"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Single Corner Snipped 31">
              <a:extLst>
                <a:ext uri="{FF2B5EF4-FFF2-40B4-BE49-F238E27FC236}">
                  <a16:creationId xmlns:a16="http://schemas.microsoft.com/office/drawing/2014/main" id="{003234BF-B740-4E13-AF9D-02A323F18212}"/>
                </a:ext>
              </a:extLst>
            </p:cNvPr>
            <p:cNvSpPr/>
            <p:nvPr/>
          </p:nvSpPr>
          <p:spPr>
            <a:xfrm>
              <a:off x="712567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Single Corner Snipped 32">
              <a:extLst>
                <a:ext uri="{FF2B5EF4-FFF2-40B4-BE49-F238E27FC236}">
                  <a16:creationId xmlns:a16="http://schemas.microsoft.com/office/drawing/2014/main" id="{AE03A6A9-6C3A-4FF0-B3ED-F3E310731CB8}"/>
                </a:ext>
              </a:extLst>
            </p:cNvPr>
            <p:cNvSpPr/>
            <p:nvPr/>
          </p:nvSpPr>
          <p:spPr>
            <a:xfrm>
              <a:off x="7713783"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Single Corner Snipped 33">
              <a:extLst>
                <a:ext uri="{FF2B5EF4-FFF2-40B4-BE49-F238E27FC236}">
                  <a16:creationId xmlns:a16="http://schemas.microsoft.com/office/drawing/2014/main" id="{3A9F2AAD-084D-488A-8685-718DDB862560}"/>
                </a:ext>
              </a:extLst>
            </p:cNvPr>
            <p:cNvSpPr/>
            <p:nvPr/>
          </p:nvSpPr>
          <p:spPr>
            <a:xfrm>
              <a:off x="829407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Single Corner Snipped 34">
            <a:extLst>
              <a:ext uri="{FF2B5EF4-FFF2-40B4-BE49-F238E27FC236}">
                <a16:creationId xmlns:a16="http://schemas.microsoft.com/office/drawing/2014/main" id="{BF0C0064-0822-4250-8F18-2CCED946267A}"/>
              </a:ext>
            </a:extLst>
          </p:cNvPr>
          <p:cNvSpPr/>
          <p:nvPr/>
        </p:nvSpPr>
        <p:spPr>
          <a:xfrm>
            <a:off x="9317281" y="4008370"/>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56D80104-8BBA-4243-A393-02D1F340B28F}"/>
              </a:ext>
            </a:extLst>
          </p:cNvPr>
          <p:cNvSpPr txBox="1"/>
          <p:nvPr/>
        </p:nvSpPr>
        <p:spPr>
          <a:xfrm>
            <a:off x="9618785" y="3126154"/>
            <a:ext cx="1457569" cy="369332"/>
          </a:xfrm>
          <a:prstGeom prst="rect">
            <a:avLst/>
          </a:prstGeom>
          <a:noFill/>
        </p:spPr>
        <p:txBody>
          <a:bodyPr wrap="square" rtlCol="0">
            <a:spAutoFit/>
          </a:bodyPr>
          <a:lstStyle/>
          <a:p>
            <a:pPr algn="ctr"/>
            <a:r>
              <a:rPr lang="en-US" dirty="0"/>
              <a:t>Buffer Pool</a:t>
            </a:r>
          </a:p>
        </p:txBody>
      </p:sp>
      <p:cxnSp>
        <p:nvCxnSpPr>
          <p:cNvPr id="5" name="Straight Connector 4">
            <a:extLst>
              <a:ext uri="{FF2B5EF4-FFF2-40B4-BE49-F238E27FC236}">
                <a16:creationId xmlns:a16="http://schemas.microsoft.com/office/drawing/2014/main" id="{D1919453-7D07-4ABB-81CD-7CDABB877F1C}"/>
              </a:ext>
            </a:extLst>
          </p:cNvPr>
          <p:cNvCxnSpPr/>
          <p:nvPr/>
        </p:nvCxnSpPr>
        <p:spPr>
          <a:xfrm>
            <a:off x="9401908" y="4161692"/>
            <a:ext cx="285261"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3997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BB650308-5FCF-4F09-8A50-F6C67B1EE1AF}"/>
              </a:ext>
            </a:extLst>
          </p:cNvPr>
          <p:cNvSpPr/>
          <p:nvPr/>
        </p:nvSpPr>
        <p:spPr>
          <a:xfrm>
            <a:off x="9056078" y="3767831"/>
            <a:ext cx="2582984" cy="2557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B7D1EC-A7E5-4222-9832-AB8A59574FD2}"/>
              </a:ext>
            </a:extLst>
          </p:cNvPr>
          <p:cNvSpPr>
            <a:spLocks noGrp="1"/>
          </p:cNvSpPr>
          <p:nvPr>
            <p:ph type="title"/>
          </p:nvPr>
        </p:nvSpPr>
        <p:spPr/>
        <p:txBody>
          <a:bodyPr/>
          <a:lstStyle/>
          <a:p>
            <a:r>
              <a:rPr lang="en-US" dirty="0"/>
              <a:t>What Happens Now?</a:t>
            </a:r>
          </a:p>
        </p:txBody>
      </p:sp>
      <p:sp>
        <p:nvSpPr>
          <p:cNvPr id="3" name="Content Placeholder 2">
            <a:extLst>
              <a:ext uri="{FF2B5EF4-FFF2-40B4-BE49-F238E27FC236}">
                <a16:creationId xmlns:a16="http://schemas.microsoft.com/office/drawing/2014/main" id="{28BC2351-3405-4921-A88A-68CB4D22B856}"/>
              </a:ext>
            </a:extLst>
          </p:cNvPr>
          <p:cNvSpPr>
            <a:spLocks noGrp="1"/>
          </p:cNvSpPr>
          <p:nvPr>
            <p:ph idx="1"/>
          </p:nvPr>
        </p:nvSpPr>
        <p:spPr/>
        <p:txBody>
          <a:bodyPr/>
          <a:lstStyle/>
          <a:p>
            <a:pPr>
              <a:buAutoNum type="alphaUcParenR"/>
            </a:pPr>
            <a:r>
              <a:rPr lang="en-US" dirty="0"/>
              <a:t>The page is written back to disk</a:t>
            </a:r>
          </a:p>
          <a:p>
            <a:pPr>
              <a:buAutoNum type="alphaUcParenR"/>
            </a:pPr>
            <a:r>
              <a:rPr lang="en-US" b="1" dirty="0"/>
              <a:t>The page remains in memory</a:t>
            </a:r>
          </a:p>
          <a:p>
            <a:pPr>
              <a:buAutoNum type="alphaUcParenR"/>
            </a:pPr>
            <a:r>
              <a:rPr lang="en-US" dirty="0"/>
              <a:t>AUTO_CLOSE is on and the database shuts down</a:t>
            </a:r>
          </a:p>
        </p:txBody>
      </p:sp>
      <p:grpSp>
        <p:nvGrpSpPr>
          <p:cNvPr id="20" name="Group 19">
            <a:extLst>
              <a:ext uri="{FF2B5EF4-FFF2-40B4-BE49-F238E27FC236}">
                <a16:creationId xmlns:a16="http://schemas.microsoft.com/office/drawing/2014/main" id="{D05FE8B7-8157-4063-88A3-8AAFA8E97EAD}"/>
              </a:ext>
            </a:extLst>
          </p:cNvPr>
          <p:cNvGrpSpPr/>
          <p:nvPr/>
        </p:nvGrpSpPr>
        <p:grpSpPr>
          <a:xfrm>
            <a:off x="400538" y="3934503"/>
            <a:ext cx="8053754" cy="1719929"/>
            <a:chOff x="1611923" y="3942318"/>
            <a:chExt cx="8053754" cy="1719929"/>
          </a:xfrm>
        </p:grpSpPr>
        <p:sp>
          <p:nvSpPr>
            <p:cNvPr id="21" name="Rectangle 20">
              <a:extLst>
                <a:ext uri="{FF2B5EF4-FFF2-40B4-BE49-F238E27FC236}">
                  <a16:creationId xmlns:a16="http://schemas.microsoft.com/office/drawing/2014/main" id="{1E143974-DDD9-4C85-AE17-904562082CF6}"/>
                </a:ext>
              </a:extLst>
            </p:cNvPr>
            <p:cNvSpPr/>
            <p:nvPr/>
          </p:nvSpPr>
          <p:spPr>
            <a:xfrm>
              <a:off x="1611923" y="4470401"/>
              <a:ext cx="8053754" cy="1191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D83AD64F-D411-417B-803F-9E4F9B970C0F}"/>
                </a:ext>
              </a:extLst>
            </p:cNvPr>
            <p:cNvSpPr txBox="1"/>
            <p:nvPr/>
          </p:nvSpPr>
          <p:spPr>
            <a:xfrm>
              <a:off x="4884615" y="3942318"/>
              <a:ext cx="1211385" cy="369332"/>
            </a:xfrm>
            <a:prstGeom prst="rect">
              <a:avLst/>
            </a:prstGeom>
            <a:noFill/>
          </p:spPr>
          <p:txBody>
            <a:bodyPr wrap="square" rtlCol="0">
              <a:spAutoFit/>
            </a:bodyPr>
            <a:lstStyle/>
            <a:p>
              <a:pPr algn="ctr"/>
              <a:r>
                <a:rPr lang="en-US" dirty="0"/>
                <a:t>Data File</a:t>
              </a:r>
            </a:p>
          </p:txBody>
        </p:sp>
        <p:sp>
          <p:nvSpPr>
            <p:cNvPr id="23" name="Rectangle: Single Corner Snipped 22">
              <a:extLst>
                <a:ext uri="{FF2B5EF4-FFF2-40B4-BE49-F238E27FC236}">
                  <a16:creationId xmlns:a16="http://schemas.microsoft.com/office/drawing/2014/main" id="{D3036558-9719-4AF2-929B-0E67F128728F}"/>
                </a:ext>
              </a:extLst>
            </p:cNvPr>
            <p:cNvSpPr/>
            <p:nvPr/>
          </p:nvSpPr>
          <p:spPr>
            <a:xfrm>
              <a:off x="188741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Single Corner Snipped 23">
              <a:extLst>
                <a:ext uri="{FF2B5EF4-FFF2-40B4-BE49-F238E27FC236}">
                  <a16:creationId xmlns:a16="http://schemas.microsoft.com/office/drawing/2014/main" id="{A16730F2-0766-4242-80F2-8F0B1CFB723A}"/>
                </a:ext>
              </a:extLst>
            </p:cNvPr>
            <p:cNvSpPr/>
            <p:nvPr/>
          </p:nvSpPr>
          <p:spPr>
            <a:xfrm>
              <a:off x="2467707"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Single Corner Snipped 24">
              <a:extLst>
                <a:ext uri="{FF2B5EF4-FFF2-40B4-BE49-F238E27FC236}">
                  <a16:creationId xmlns:a16="http://schemas.microsoft.com/office/drawing/2014/main" id="{F4E92212-6C39-4DC6-A731-CD1211DEFB6D}"/>
                </a:ext>
              </a:extLst>
            </p:cNvPr>
            <p:cNvSpPr/>
            <p:nvPr/>
          </p:nvSpPr>
          <p:spPr>
            <a:xfrm>
              <a:off x="305581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Single Corner Snipped 25">
              <a:extLst>
                <a:ext uri="{FF2B5EF4-FFF2-40B4-BE49-F238E27FC236}">
                  <a16:creationId xmlns:a16="http://schemas.microsoft.com/office/drawing/2014/main" id="{D02128B0-2EC2-463A-BB15-CAE38BF2EB33}"/>
                </a:ext>
              </a:extLst>
            </p:cNvPr>
            <p:cNvSpPr/>
            <p:nvPr/>
          </p:nvSpPr>
          <p:spPr>
            <a:xfrm>
              <a:off x="3636107"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Single Corner Snipped 26">
              <a:extLst>
                <a:ext uri="{FF2B5EF4-FFF2-40B4-BE49-F238E27FC236}">
                  <a16:creationId xmlns:a16="http://schemas.microsoft.com/office/drawing/2014/main" id="{F92E4CF9-126E-4AAF-9E47-C95E03882512}"/>
                </a:ext>
              </a:extLst>
            </p:cNvPr>
            <p:cNvSpPr/>
            <p:nvPr/>
          </p:nvSpPr>
          <p:spPr>
            <a:xfrm>
              <a:off x="4216399"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Single Corner Snipped 27">
              <a:extLst>
                <a:ext uri="{FF2B5EF4-FFF2-40B4-BE49-F238E27FC236}">
                  <a16:creationId xmlns:a16="http://schemas.microsoft.com/office/drawing/2014/main" id="{6EA2E1A4-6A1A-4540-8439-BF7E37A62E9B}"/>
                </a:ext>
              </a:extLst>
            </p:cNvPr>
            <p:cNvSpPr/>
            <p:nvPr/>
          </p:nvSpPr>
          <p:spPr>
            <a:xfrm>
              <a:off x="4796691"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Single Corner Snipped 28">
              <a:extLst>
                <a:ext uri="{FF2B5EF4-FFF2-40B4-BE49-F238E27FC236}">
                  <a16:creationId xmlns:a16="http://schemas.microsoft.com/office/drawing/2014/main" id="{FE6BE764-2B2C-458F-83C7-F2B58CFE1037}"/>
                </a:ext>
              </a:extLst>
            </p:cNvPr>
            <p:cNvSpPr/>
            <p:nvPr/>
          </p:nvSpPr>
          <p:spPr>
            <a:xfrm>
              <a:off x="5384799"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Single Corner Snipped 29">
              <a:extLst>
                <a:ext uri="{FF2B5EF4-FFF2-40B4-BE49-F238E27FC236}">
                  <a16:creationId xmlns:a16="http://schemas.microsoft.com/office/drawing/2014/main" id="{AF14839D-0E1C-4AC2-8C07-500C7F4ADFD8}"/>
                </a:ext>
              </a:extLst>
            </p:cNvPr>
            <p:cNvSpPr/>
            <p:nvPr/>
          </p:nvSpPr>
          <p:spPr>
            <a:xfrm>
              <a:off x="5965091"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Single Corner Snipped 30">
              <a:extLst>
                <a:ext uri="{FF2B5EF4-FFF2-40B4-BE49-F238E27FC236}">
                  <a16:creationId xmlns:a16="http://schemas.microsoft.com/office/drawing/2014/main" id="{79023676-68FB-49C6-992B-56F0C85A70DC}"/>
                </a:ext>
              </a:extLst>
            </p:cNvPr>
            <p:cNvSpPr/>
            <p:nvPr/>
          </p:nvSpPr>
          <p:spPr>
            <a:xfrm>
              <a:off x="6545383"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Single Corner Snipped 31">
              <a:extLst>
                <a:ext uri="{FF2B5EF4-FFF2-40B4-BE49-F238E27FC236}">
                  <a16:creationId xmlns:a16="http://schemas.microsoft.com/office/drawing/2014/main" id="{003234BF-B740-4E13-AF9D-02A323F18212}"/>
                </a:ext>
              </a:extLst>
            </p:cNvPr>
            <p:cNvSpPr/>
            <p:nvPr/>
          </p:nvSpPr>
          <p:spPr>
            <a:xfrm>
              <a:off x="712567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Single Corner Snipped 32">
              <a:extLst>
                <a:ext uri="{FF2B5EF4-FFF2-40B4-BE49-F238E27FC236}">
                  <a16:creationId xmlns:a16="http://schemas.microsoft.com/office/drawing/2014/main" id="{AE03A6A9-6C3A-4FF0-B3ED-F3E310731CB8}"/>
                </a:ext>
              </a:extLst>
            </p:cNvPr>
            <p:cNvSpPr/>
            <p:nvPr/>
          </p:nvSpPr>
          <p:spPr>
            <a:xfrm>
              <a:off x="7713783"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Single Corner Snipped 33">
              <a:extLst>
                <a:ext uri="{FF2B5EF4-FFF2-40B4-BE49-F238E27FC236}">
                  <a16:creationId xmlns:a16="http://schemas.microsoft.com/office/drawing/2014/main" id="{3A9F2AAD-084D-488A-8685-718DDB862560}"/>
                </a:ext>
              </a:extLst>
            </p:cNvPr>
            <p:cNvSpPr/>
            <p:nvPr/>
          </p:nvSpPr>
          <p:spPr>
            <a:xfrm>
              <a:off x="829407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Single Corner Snipped 34">
            <a:extLst>
              <a:ext uri="{FF2B5EF4-FFF2-40B4-BE49-F238E27FC236}">
                <a16:creationId xmlns:a16="http://schemas.microsoft.com/office/drawing/2014/main" id="{BF0C0064-0822-4250-8F18-2CCED946267A}"/>
              </a:ext>
            </a:extLst>
          </p:cNvPr>
          <p:cNvSpPr/>
          <p:nvPr/>
        </p:nvSpPr>
        <p:spPr>
          <a:xfrm>
            <a:off x="9317281" y="4008370"/>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56D80104-8BBA-4243-A393-02D1F340B28F}"/>
              </a:ext>
            </a:extLst>
          </p:cNvPr>
          <p:cNvSpPr txBox="1"/>
          <p:nvPr/>
        </p:nvSpPr>
        <p:spPr>
          <a:xfrm>
            <a:off x="9618785" y="3126154"/>
            <a:ext cx="1457569" cy="369332"/>
          </a:xfrm>
          <a:prstGeom prst="rect">
            <a:avLst/>
          </a:prstGeom>
          <a:noFill/>
        </p:spPr>
        <p:txBody>
          <a:bodyPr wrap="square" rtlCol="0">
            <a:spAutoFit/>
          </a:bodyPr>
          <a:lstStyle/>
          <a:p>
            <a:pPr algn="ctr"/>
            <a:r>
              <a:rPr lang="en-US" dirty="0"/>
              <a:t>Buffer Pool</a:t>
            </a:r>
          </a:p>
        </p:txBody>
      </p:sp>
      <p:cxnSp>
        <p:nvCxnSpPr>
          <p:cNvPr id="5" name="Straight Connector 4">
            <a:extLst>
              <a:ext uri="{FF2B5EF4-FFF2-40B4-BE49-F238E27FC236}">
                <a16:creationId xmlns:a16="http://schemas.microsoft.com/office/drawing/2014/main" id="{D1919453-7D07-4ABB-81CD-7CDABB877F1C}"/>
              </a:ext>
            </a:extLst>
          </p:cNvPr>
          <p:cNvCxnSpPr/>
          <p:nvPr/>
        </p:nvCxnSpPr>
        <p:spPr>
          <a:xfrm>
            <a:off x="9401908" y="4161692"/>
            <a:ext cx="285261"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3098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027B0-9676-4AD7-8E69-5DD113C0787A}"/>
              </a:ext>
            </a:extLst>
          </p:cNvPr>
          <p:cNvSpPr>
            <a:spLocks noGrp="1"/>
          </p:cNvSpPr>
          <p:nvPr>
            <p:ph type="title"/>
          </p:nvPr>
        </p:nvSpPr>
        <p:spPr/>
        <p:txBody>
          <a:bodyPr/>
          <a:lstStyle/>
          <a:p>
            <a:r>
              <a:rPr lang="en-US" dirty="0"/>
              <a:t>Why?</a:t>
            </a:r>
          </a:p>
        </p:txBody>
      </p:sp>
      <p:sp>
        <p:nvSpPr>
          <p:cNvPr id="3" name="Content Placeholder 2">
            <a:extLst>
              <a:ext uri="{FF2B5EF4-FFF2-40B4-BE49-F238E27FC236}">
                <a16:creationId xmlns:a16="http://schemas.microsoft.com/office/drawing/2014/main" id="{7E7923DE-AEC7-45A9-A517-B83988A4C6CE}"/>
              </a:ext>
            </a:extLst>
          </p:cNvPr>
          <p:cNvSpPr>
            <a:spLocks noGrp="1"/>
          </p:cNvSpPr>
          <p:nvPr>
            <p:ph idx="1"/>
          </p:nvPr>
        </p:nvSpPr>
        <p:spPr/>
        <p:txBody>
          <a:bodyPr/>
          <a:lstStyle/>
          <a:p>
            <a:pPr marL="0" indent="0">
              <a:buNone/>
            </a:pPr>
            <a:r>
              <a:rPr lang="en-US" dirty="0"/>
              <a:t>Accessing data from memory is more efficient than reading from disk</a:t>
            </a:r>
          </a:p>
          <a:p>
            <a:pPr marL="0" indent="0">
              <a:buNone/>
            </a:pPr>
            <a:r>
              <a:rPr lang="en-US" dirty="0"/>
              <a:t>SQL Server tries to maintain as many pages in memory as possible</a:t>
            </a:r>
          </a:p>
          <a:p>
            <a:pPr marL="0" indent="0">
              <a:buNone/>
            </a:pPr>
            <a:r>
              <a:rPr lang="en-US" dirty="0"/>
              <a:t>The lazywriter process will write dirty pages back to disk</a:t>
            </a:r>
          </a:p>
        </p:txBody>
      </p:sp>
    </p:spTree>
    <p:extLst>
      <p:ext uri="{BB962C8B-B14F-4D97-AF65-F5344CB8AC3E}">
        <p14:creationId xmlns:p14="http://schemas.microsoft.com/office/powerpoint/2010/main" val="4259955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BB650308-5FCF-4F09-8A50-F6C67B1EE1AF}"/>
              </a:ext>
            </a:extLst>
          </p:cNvPr>
          <p:cNvSpPr/>
          <p:nvPr/>
        </p:nvSpPr>
        <p:spPr>
          <a:xfrm>
            <a:off x="9056078" y="3767831"/>
            <a:ext cx="2582984" cy="2557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B7D1EC-A7E5-4222-9832-AB8A59574FD2}"/>
              </a:ext>
            </a:extLst>
          </p:cNvPr>
          <p:cNvSpPr>
            <a:spLocks noGrp="1"/>
          </p:cNvSpPr>
          <p:nvPr>
            <p:ph type="title"/>
          </p:nvPr>
        </p:nvSpPr>
        <p:spPr/>
        <p:txBody>
          <a:bodyPr/>
          <a:lstStyle/>
          <a:p>
            <a:r>
              <a:rPr lang="en-US" dirty="0"/>
              <a:t>DON’T DO C</a:t>
            </a:r>
          </a:p>
        </p:txBody>
      </p:sp>
      <p:sp>
        <p:nvSpPr>
          <p:cNvPr id="3" name="Content Placeholder 2">
            <a:extLst>
              <a:ext uri="{FF2B5EF4-FFF2-40B4-BE49-F238E27FC236}">
                <a16:creationId xmlns:a16="http://schemas.microsoft.com/office/drawing/2014/main" id="{28BC2351-3405-4921-A88A-68CB4D22B856}"/>
              </a:ext>
            </a:extLst>
          </p:cNvPr>
          <p:cNvSpPr>
            <a:spLocks noGrp="1"/>
          </p:cNvSpPr>
          <p:nvPr>
            <p:ph idx="1"/>
          </p:nvPr>
        </p:nvSpPr>
        <p:spPr/>
        <p:txBody>
          <a:bodyPr/>
          <a:lstStyle/>
          <a:p>
            <a:pPr>
              <a:buAutoNum type="alphaUcParenR"/>
            </a:pPr>
            <a:r>
              <a:rPr lang="en-US" dirty="0"/>
              <a:t>The page is written back to disk</a:t>
            </a:r>
          </a:p>
          <a:p>
            <a:pPr>
              <a:buAutoNum type="alphaUcParenR"/>
            </a:pPr>
            <a:r>
              <a:rPr lang="en-US" b="1" dirty="0"/>
              <a:t>The page remains in memory</a:t>
            </a:r>
          </a:p>
          <a:p>
            <a:pPr>
              <a:buAutoNum type="alphaUcParenR"/>
            </a:pPr>
            <a:r>
              <a:rPr lang="en-US" b="1" strike="sngStrike" dirty="0">
                <a:solidFill>
                  <a:srgbClr val="FF0000"/>
                </a:solidFill>
              </a:rPr>
              <a:t>AUTO_CLOSE is on and the database shuts down</a:t>
            </a:r>
          </a:p>
        </p:txBody>
      </p:sp>
      <p:grpSp>
        <p:nvGrpSpPr>
          <p:cNvPr id="20" name="Group 19">
            <a:extLst>
              <a:ext uri="{FF2B5EF4-FFF2-40B4-BE49-F238E27FC236}">
                <a16:creationId xmlns:a16="http://schemas.microsoft.com/office/drawing/2014/main" id="{D05FE8B7-8157-4063-88A3-8AAFA8E97EAD}"/>
              </a:ext>
            </a:extLst>
          </p:cNvPr>
          <p:cNvGrpSpPr/>
          <p:nvPr/>
        </p:nvGrpSpPr>
        <p:grpSpPr>
          <a:xfrm>
            <a:off x="400538" y="3934503"/>
            <a:ext cx="8053754" cy="1719929"/>
            <a:chOff x="1611923" y="3942318"/>
            <a:chExt cx="8053754" cy="1719929"/>
          </a:xfrm>
        </p:grpSpPr>
        <p:sp>
          <p:nvSpPr>
            <p:cNvPr id="21" name="Rectangle 20">
              <a:extLst>
                <a:ext uri="{FF2B5EF4-FFF2-40B4-BE49-F238E27FC236}">
                  <a16:creationId xmlns:a16="http://schemas.microsoft.com/office/drawing/2014/main" id="{1E143974-DDD9-4C85-AE17-904562082CF6}"/>
                </a:ext>
              </a:extLst>
            </p:cNvPr>
            <p:cNvSpPr/>
            <p:nvPr/>
          </p:nvSpPr>
          <p:spPr>
            <a:xfrm>
              <a:off x="1611923" y="4470401"/>
              <a:ext cx="8053754" cy="1191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D83AD64F-D411-417B-803F-9E4F9B970C0F}"/>
                </a:ext>
              </a:extLst>
            </p:cNvPr>
            <p:cNvSpPr txBox="1"/>
            <p:nvPr/>
          </p:nvSpPr>
          <p:spPr>
            <a:xfrm>
              <a:off x="4884615" y="3942318"/>
              <a:ext cx="1211385" cy="369332"/>
            </a:xfrm>
            <a:prstGeom prst="rect">
              <a:avLst/>
            </a:prstGeom>
            <a:noFill/>
          </p:spPr>
          <p:txBody>
            <a:bodyPr wrap="square" rtlCol="0">
              <a:spAutoFit/>
            </a:bodyPr>
            <a:lstStyle/>
            <a:p>
              <a:pPr algn="ctr"/>
              <a:r>
                <a:rPr lang="en-US" dirty="0"/>
                <a:t>Data File</a:t>
              </a:r>
            </a:p>
          </p:txBody>
        </p:sp>
        <p:sp>
          <p:nvSpPr>
            <p:cNvPr id="23" name="Rectangle: Single Corner Snipped 22">
              <a:extLst>
                <a:ext uri="{FF2B5EF4-FFF2-40B4-BE49-F238E27FC236}">
                  <a16:creationId xmlns:a16="http://schemas.microsoft.com/office/drawing/2014/main" id="{D3036558-9719-4AF2-929B-0E67F128728F}"/>
                </a:ext>
              </a:extLst>
            </p:cNvPr>
            <p:cNvSpPr/>
            <p:nvPr/>
          </p:nvSpPr>
          <p:spPr>
            <a:xfrm>
              <a:off x="188741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Single Corner Snipped 23">
              <a:extLst>
                <a:ext uri="{FF2B5EF4-FFF2-40B4-BE49-F238E27FC236}">
                  <a16:creationId xmlns:a16="http://schemas.microsoft.com/office/drawing/2014/main" id="{A16730F2-0766-4242-80F2-8F0B1CFB723A}"/>
                </a:ext>
              </a:extLst>
            </p:cNvPr>
            <p:cNvSpPr/>
            <p:nvPr/>
          </p:nvSpPr>
          <p:spPr>
            <a:xfrm>
              <a:off x="2467707"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Single Corner Snipped 24">
              <a:extLst>
                <a:ext uri="{FF2B5EF4-FFF2-40B4-BE49-F238E27FC236}">
                  <a16:creationId xmlns:a16="http://schemas.microsoft.com/office/drawing/2014/main" id="{F4E92212-6C39-4DC6-A731-CD1211DEFB6D}"/>
                </a:ext>
              </a:extLst>
            </p:cNvPr>
            <p:cNvSpPr/>
            <p:nvPr/>
          </p:nvSpPr>
          <p:spPr>
            <a:xfrm>
              <a:off x="305581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Single Corner Snipped 25">
              <a:extLst>
                <a:ext uri="{FF2B5EF4-FFF2-40B4-BE49-F238E27FC236}">
                  <a16:creationId xmlns:a16="http://schemas.microsoft.com/office/drawing/2014/main" id="{D02128B0-2EC2-463A-BB15-CAE38BF2EB33}"/>
                </a:ext>
              </a:extLst>
            </p:cNvPr>
            <p:cNvSpPr/>
            <p:nvPr/>
          </p:nvSpPr>
          <p:spPr>
            <a:xfrm>
              <a:off x="3636107"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Single Corner Snipped 26">
              <a:extLst>
                <a:ext uri="{FF2B5EF4-FFF2-40B4-BE49-F238E27FC236}">
                  <a16:creationId xmlns:a16="http://schemas.microsoft.com/office/drawing/2014/main" id="{F92E4CF9-126E-4AAF-9E47-C95E03882512}"/>
                </a:ext>
              </a:extLst>
            </p:cNvPr>
            <p:cNvSpPr/>
            <p:nvPr/>
          </p:nvSpPr>
          <p:spPr>
            <a:xfrm>
              <a:off x="4216399"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Single Corner Snipped 27">
              <a:extLst>
                <a:ext uri="{FF2B5EF4-FFF2-40B4-BE49-F238E27FC236}">
                  <a16:creationId xmlns:a16="http://schemas.microsoft.com/office/drawing/2014/main" id="{6EA2E1A4-6A1A-4540-8439-BF7E37A62E9B}"/>
                </a:ext>
              </a:extLst>
            </p:cNvPr>
            <p:cNvSpPr/>
            <p:nvPr/>
          </p:nvSpPr>
          <p:spPr>
            <a:xfrm>
              <a:off x="4796691"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Single Corner Snipped 28">
              <a:extLst>
                <a:ext uri="{FF2B5EF4-FFF2-40B4-BE49-F238E27FC236}">
                  <a16:creationId xmlns:a16="http://schemas.microsoft.com/office/drawing/2014/main" id="{FE6BE764-2B2C-458F-83C7-F2B58CFE1037}"/>
                </a:ext>
              </a:extLst>
            </p:cNvPr>
            <p:cNvSpPr/>
            <p:nvPr/>
          </p:nvSpPr>
          <p:spPr>
            <a:xfrm>
              <a:off x="5384799"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Single Corner Snipped 29">
              <a:extLst>
                <a:ext uri="{FF2B5EF4-FFF2-40B4-BE49-F238E27FC236}">
                  <a16:creationId xmlns:a16="http://schemas.microsoft.com/office/drawing/2014/main" id="{AF14839D-0E1C-4AC2-8C07-500C7F4ADFD8}"/>
                </a:ext>
              </a:extLst>
            </p:cNvPr>
            <p:cNvSpPr/>
            <p:nvPr/>
          </p:nvSpPr>
          <p:spPr>
            <a:xfrm>
              <a:off x="5965091"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Single Corner Snipped 30">
              <a:extLst>
                <a:ext uri="{FF2B5EF4-FFF2-40B4-BE49-F238E27FC236}">
                  <a16:creationId xmlns:a16="http://schemas.microsoft.com/office/drawing/2014/main" id="{79023676-68FB-49C6-992B-56F0C85A70DC}"/>
                </a:ext>
              </a:extLst>
            </p:cNvPr>
            <p:cNvSpPr/>
            <p:nvPr/>
          </p:nvSpPr>
          <p:spPr>
            <a:xfrm>
              <a:off x="6545383"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Single Corner Snipped 31">
              <a:extLst>
                <a:ext uri="{FF2B5EF4-FFF2-40B4-BE49-F238E27FC236}">
                  <a16:creationId xmlns:a16="http://schemas.microsoft.com/office/drawing/2014/main" id="{003234BF-B740-4E13-AF9D-02A323F18212}"/>
                </a:ext>
              </a:extLst>
            </p:cNvPr>
            <p:cNvSpPr/>
            <p:nvPr/>
          </p:nvSpPr>
          <p:spPr>
            <a:xfrm>
              <a:off x="712567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Single Corner Snipped 32">
              <a:extLst>
                <a:ext uri="{FF2B5EF4-FFF2-40B4-BE49-F238E27FC236}">
                  <a16:creationId xmlns:a16="http://schemas.microsoft.com/office/drawing/2014/main" id="{AE03A6A9-6C3A-4FF0-B3ED-F3E310731CB8}"/>
                </a:ext>
              </a:extLst>
            </p:cNvPr>
            <p:cNvSpPr/>
            <p:nvPr/>
          </p:nvSpPr>
          <p:spPr>
            <a:xfrm>
              <a:off x="7713783"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Single Corner Snipped 33">
              <a:extLst>
                <a:ext uri="{FF2B5EF4-FFF2-40B4-BE49-F238E27FC236}">
                  <a16:creationId xmlns:a16="http://schemas.microsoft.com/office/drawing/2014/main" id="{3A9F2AAD-084D-488A-8685-718DDB862560}"/>
                </a:ext>
              </a:extLst>
            </p:cNvPr>
            <p:cNvSpPr/>
            <p:nvPr/>
          </p:nvSpPr>
          <p:spPr>
            <a:xfrm>
              <a:off x="829407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Single Corner Snipped 34">
            <a:extLst>
              <a:ext uri="{FF2B5EF4-FFF2-40B4-BE49-F238E27FC236}">
                <a16:creationId xmlns:a16="http://schemas.microsoft.com/office/drawing/2014/main" id="{BF0C0064-0822-4250-8F18-2CCED946267A}"/>
              </a:ext>
            </a:extLst>
          </p:cNvPr>
          <p:cNvSpPr/>
          <p:nvPr/>
        </p:nvSpPr>
        <p:spPr>
          <a:xfrm>
            <a:off x="9317281" y="4008370"/>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56D80104-8BBA-4243-A393-02D1F340B28F}"/>
              </a:ext>
            </a:extLst>
          </p:cNvPr>
          <p:cNvSpPr txBox="1"/>
          <p:nvPr/>
        </p:nvSpPr>
        <p:spPr>
          <a:xfrm>
            <a:off x="9618785" y="3126154"/>
            <a:ext cx="1457569" cy="369332"/>
          </a:xfrm>
          <a:prstGeom prst="rect">
            <a:avLst/>
          </a:prstGeom>
          <a:noFill/>
        </p:spPr>
        <p:txBody>
          <a:bodyPr wrap="square" rtlCol="0">
            <a:spAutoFit/>
          </a:bodyPr>
          <a:lstStyle/>
          <a:p>
            <a:pPr algn="ctr"/>
            <a:r>
              <a:rPr lang="en-US" dirty="0"/>
              <a:t>Buffer Pool</a:t>
            </a:r>
          </a:p>
        </p:txBody>
      </p:sp>
      <p:cxnSp>
        <p:nvCxnSpPr>
          <p:cNvPr id="5" name="Straight Connector 4">
            <a:extLst>
              <a:ext uri="{FF2B5EF4-FFF2-40B4-BE49-F238E27FC236}">
                <a16:creationId xmlns:a16="http://schemas.microsoft.com/office/drawing/2014/main" id="{D1919453-7D07-4ABB-81CD-7CDABB877F1C}"/>
              </a:ext>
            </a:extLst>
          </p:cNvPr>
          <p:cNvCxnSpPr/>
          <p:nvPr/>
        </p:nvCxnSpPr>
        <p:spPr>
          <a:xfrm>
            <a:off x="9401908" y="4161692"/>
            <a:ext cx="285261"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3939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BB650308-5FCF-4F09-8A50-F6C67B1EE1AF}"/>
              </a:ext>
            </a:extLst>
          </p:cNvPr>
          <p:cNvSpPr/>
          <p:nvPr/>
        </p:nvSpPr>
        <p:spPr>
          <a:xfrm>
            <a:off x="9056078" y="3767831"/>
            <a:ext cx="2582984" cy="2557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B7D1EC-A7E5-4222-9832-AB8A59574FD2}"/>
              </a:ext>
            </a:extLst>
          </p:cNvPr>
          <p:cNvSpPr>
            <a:spLocks noGrp="1"/>
          </p:cNvSpPr>
          <p:nvPr>
            <p:ph type="title"/>
          </p:nvPr>
        </p:nvSpPr>
        <p:spPr/>
        <p:txBody>
          <a:bodyPr/>
          <a:lstStyle/>
          <a:p>
            <a:r>
              <a:rPr lang="en-US" dirty="0"/>
              <a:t>The Page is Written Back to Disk</a:t>
            </a:r>
          </a:p>
        </p:txBody>
      </p:sp>
      <p:sp>
        <p:nvSpPr>
          <p:cNvPr id="3" name="Content Placeholder 2">
            <a:extLst>
              <a:ext uri="{FF2B5EF4-FFF2-40B4-BE49-F238E27FC236}">
                <a16:creationId xmlns:a16="http://schemas.microsoft.com/office/drawing/2014/main" id="{28BC2351-3405-4921-A88A-68CB4D22B856}"/>
              </a:ext>
            </a:extLst>
          </p:cNvPr>
          <p:cNvSpPr>
            <a:spLocks noGrp="1"/>
          </p:cNvSpPr>
          <p:nvPr>
            <p:ph idx="1"/>
          </p:nvPr>
        </p:nvSpPr>
        <p:spPr/>
        <p:txBody>
          <a:bodyPr/>
          <a:lstStyle/>
          <a:p>
            <a:pPr marL="0" indent="0">
              <a:buNone/>
            </a:pPr>
            <a:endParaRPr lang="en-US" dirty="0"/>
          </a:p>
        </p:txBody>
      </p:sp>
      <p:grpSp>
        <p:nvGrpSpPr>
          <p:cNvPr id="20" name="Group 19">
            <a:extLst>
              <a:ext uri="{FF2B5EF4-FFF2-40B4-BE49-F238E27FC236}">
                <a16:creationId xmlns:a16="http://schemas.microsoft.com/office/drawing/2014/main" id="{D05FE8B7-8157-4063-88A3-8AAFA8E97EAD}"/>
              </a:ext>
            </a:extLst>
          </p:cNvPr>
          <p:cNvGrpSpPr/>
          <p:nvPr/>
        </p:nvGrpSpPr>
        <p:grpSpPr>
          <a:xfrm>
            <a:off x="400538" y="3934503"/>
            <a:ext cx="8053754" cy="1719929"/>
            <a:chOff x="1611923" y="3942318"/>
            <a:chExt cx="8053754" cy="1719929"/>
          </a:xfrm>
        </p:grpSpPr>
        <p:sp>
          <p:nvSpPr>
            <p:cNvPr id="21" name="Rectangle 20">
              <a:extLst>
                <a:ext uri="{FF2B5EF4-FFF2-40B4-BE49-F238E27FC236}">
                  <a16:creationId xmlns:a16="http://schemas.microsoft.com/office/drawing/2014/main" id="{1E143974-DDD9-4C85-AE17-904562082CF6}"/>
                </a:ext>
              </a:extLst>
            </p:cNvPr>
            <p:cNvSpPr/>
            <p:nvPr/>
          </p:nvSpPr>
          <p:spPr>
            <a:xfrm>
              <a:off x="1611923" y="4470401"/>
              <a:ext cx="8053754" cy="1191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D83AD64F-D411-417B-803F-9E4F9B970C0F}"/>
                </a:ext>
              </a:extLst>
            </p:cNvPr>
            <p:cNvSpPr txBox="1"/>
            <p:nvPr/>
          </p:nvSpPr>
          <p:spPr>
            <a:xfrm>
              <a:off x="4884615" y="3942318"/>
              <a:ext cx="1211385" cy="369332"/>
            </a:xfrm>
            <a:prstGeom prst="rect">
              <a:avLst/>
            </a:prstGeom>
            <a:noFill/>
          </p:spPr>
          <p:txBody>
            <a:bodyPr wrap="square" rtlCol="0">
              <a:spAutoFit/>
            </a:bodyPr>
            <a:lstStyle/>
            <a:p>
              <a:pPr algn="ctr"/>
              <a:r>
                <a:rPr lang="en-US" dirty="0"/>
                <a:t>Data File</a:t>
              </a:r>
            </a:p>
          </p:txBody>
        </p:sp>
        <p:sp>
          <p:nvSpPr>
            <p:cNvPr id="23" name="Rectangle: Single Corner Snipped 22">
              <a:extLst>
                <a:ext uri="{FF2B5EF4-FFF2-40B4-BE49-F238E27FC236}">
                  <a16:creationId xmlns:a16="http://schemas.microsoft.com/office/drawing/2014/main" id="{D3036558-9719-4AF2-929B-0E67F128728F}"/>
                </a:ext>
              </a:extLst>
            </p:cNvPr>
            <p:cNvSpPr/>
            <p:nvPr/>
          </p:nvSpPr>
          <p:spPr>
            <a:xfrm>
              <a:off x="188741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Single Corner Snipped 23">
              <a:extLst>
                <a:ext uri="{FF2B5EF4-FFF2-40B4-BE49-F238E27FC236}">
                  <a16:creationId xmlns:a16="http://schemas.microsoft.com/office/drawing/2014/main" id="{A16730F2-0766-4242-80F2-8F0B1CFB723A}"/>
                </a:ext>
              </a:extLst>
            </p:cNvPr>
            <p:cNvSpPr/>
            <p:nvPr/>
          </p:nvSpPr>
          <p:spPr>
            <a:xfrm>
              <a:off x="2467707"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Single Corner Snipped 24">
              <a:extLst>
                <a:ext uri="{FF2B5EF4-FFF2-40B4-BE49-F238E27FC236}">
                  <a16:creationId xmlns:a16="http://schemas.microsoft.com/office/drawing/2014/main" id="{F4E92212-6C39-4DC6-A731-CD1211DEFB6D}"/>
                </a:ext>
              </a:extLst>
            </p:cNvPr>
            <p:cNvSpPr/>
            <p:nvPr/>
          </p:nvSpPr>
          <p:spPr>
            <a:xfrm>
              <a:off x="305581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Single Corner Snipped 25">
              <a:extLst>
                <a:ext uri="{FF2B5EF4-FFF2-40B4-BE49-F238E27FC236}">
                  <a16:creationId xmlns:a16="http://schemas.microsoft.com/office/drawing/2014/main" id="{D02128B0-2EC2-463A-BB15-CAE38BF2EB33}"/>
                </a:ext>
              </a:extLst>
            </p:cNvPr>
            <p:cNvSpPr/>
            <p:nvPr/>
          </p:nvSpPr>
          <p:spPr>
            <a:xfrm>
              <a:off x="3636107"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Single Corner Snipped 26">
              <a:extLst>
                <a:ext uri="{FF2B5EF4-FFF2-40B4-BE49-F238E27FC236}">
                  <a16:creationId xmlns:a16="http://schemas.microsoft.com/office/drawing/2014/main" id="{F92E4CF9-126E-4AAF-9E47-C95E03882512}"/>
                </a:ext>
              </a:extLst>
            </p:cNvPr>
            <p:cNvSpPr/>
            <p:nvPr/>
          </p:nvSpPr>
          <p:spPr>
            <a:xfrm>
              <a:off x="4216399"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Single Corner Snipped 27">
              <a:extLst>
                <a:ext uri="{FF2B5EF4-FFF2-40B4-BE49-F238E27FC236}">
                  <a16:creationId xmlns:a16="http://schemas.microsoft.com/office/drawing/2014/main" id="{6EA2E1A4-6A1A-4540-8439-BF7E37A62E9B}"/>
                </a:ext>
              </a:extLst>
            </p:cNvPr>
            <p:cNvSpPr/>
            <p:nvPr/>
          </p:nvSpPr>
          <p:spPr>
            <a:xfrm>
              <a:off x="4796691"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Single Corner Snipped 28">
              <a:extLst>
                <a:ext uri="{FF2B5EF4-FFF2-40B4-BE49-F238E27FC236}">
                  <a16:creationId xmlns:a16="http://schemas.microsoft.com/office/drawing/2014/main" id="{FE6BE764-2B2C-458F-83C7-F2B58CFE1037}"/>
                </a:ext>
              </a:extLst>
            </p:cNvPr>
            <p:cNvSpPr/>
            <p:nvPr/>
          </p:nvSpPr>
          <p:spPr>
            <a:xfrm>
              <a:off x="5384799"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Single Corner Snipped 29">
              <a:extLst>
                <a:ext uri="{FF2B5EF4-FFF2-40B4-BE49-F238E27FC236}">
                  <a16:creationId xmlns:a16="http://schemas.microsoft.com/office/drawing/2014/main" id="{AF14839D-0E1C-4AC2-8C07-500C7F4ADFD8}"/>
                </a:ext>
              </a:extLst>
            </p:cNvPr>
            <p:cNvSpPr/>
            <p:nvPr/>
          </p:nvSpPr>
          <p:spPr>
            <a:xfrm>
              <a:off x="5965091"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Single Corner Snipped 30">
              <a:extLst>
                <a:ext uri="{FF2B5EF4-FFF2-40B4-BE49-F238E27FC236}">
                  <a16:creationId xmlns:a16="http://schemas.microsoft.com/office/drawing/2014/main" id="{79023676-68FB-49C6-992B-56F0C85A70DC}"/>
                </a:ext>
              </a:extLst>
            </p:cNvPr>
            <p:cNvSpPr/>
            <p:nvPr/>
          </p:nvSpPr>
          <p:spPr>
            <a:xfrm>
              <a:off x="6545383"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Single Corner Snipped 31">
              <a:extLst>
                <a:ext uri="{FF2B5EF4-FFF2-40B4-BE49-F238E27FC236}">
                  <a16:creationId xmlns:a16="http://schemas.microsoft.com/office/drawing/2014/main" id="{003234BF-B740-4E13-AF9D-02A323F18212}"/>
                </a:ext>
              </a:extLst>
            </p:cNvPr>
            <p:cNvSpPr/>
            <p:nvPr/>
          </p:nvSpPr>
          <p:spPr>
            <a:xfrm>
              <a:off x="712567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Single Corner Snipped 32">
              <a:extLst>
                <a:ext uri="{FF2B5EF4-FFF2-40B4-BE49-F238E27FC236}">
                  <a16:creationId xmlns:a16="http://schemas.microsoft.com/office/drawing/2014/main" id="{AE03A6A9-6C3A-4FF0-B3ED-F3E310731CB8}"/>
                </a:ext>
              </a:extLst>
            </p:cNvPr>
            <p:cNvSpPr/>
            <p:nvPr/>
          </p:nvSpPr>
          <p:spPr>
            <a:xfrm>
              <a:off x="7713783"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Single Corner Snipped 33">
              <a:extLst>
                <a:ext uri="{FF2B5EF4-FFF2-40B4-BE49-F238E27FC236}">
                  <a16:creationId xmlns:a16="http://schemas.microsoft.com/office/drawing/2014/main" id="{3A9F2AAD-084D-488A-8685-718DDB862560}"/>
                </a:ext>
              </a:extLst>
            </p:cNvPr>
            <p:cNvSpPr/>
            <p:nvPr/>
          </p:nvSpPr>
          <p:spPr>
            <a:xfrm>
              <a:off x="829407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Single Corner Snipped 34">
            <a:extLst>
              <a:ext uri="{FF2B5EF4-FFF2-40B4-BE49-F238E27FC236}">
                <a16:creationId xmlns:a16="http://schemas.microsoft.com/office/drawing/2014/main" id="{BF0C0064-0822-4250-8F18-2CCED946267A}"/>
              </a:ext>
            </a:extLst>
          </p:cNvPr>
          <p:cNvSpPr/>
          <p:nvPr/>
        </p:nvSpPr>
        <p:spPr>
          <a:xfrm>
            <a:off x="9317281" y="4008370"/>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56D80104-8BBA-4243-A393-02D1F340B28F}"/>
              </a:ext>
            </a:extLst>
          </p:cNvPr>
          <p:cNvSpPr txBox="1"/>
          <p:nvPr/>
        </p:nvSpPr>
        <p:spPr>
          <a:xfrm>
            <a:off x="9618785" y="3126154"/>
            <a:ext cx="1457569" cy="369332"/>
          </a:xfrm>
          <a:prstGeom prst="rect">
            <a:avLst/>
          </a:prstGeom>
          <a:noFill/>
        </p:spPr>
        <p:txBody>
          <a:bodyPr wrap="square" rtlCol="0">
            <a:spAutoFit/>
          </a:bodyPr>
          <a:lstStyle/>
          <a:p>
            <a:pPr algn="ctr"/>
            <a:r>
              <a:rPr lang="en-US" dirty="0"/>
              <a:t>Buffer Pool</a:t>
            </a:r>
          </a:p>
        </p:txBody>
      </p:sp>
      <p:cxnSp>
        <p:nvCxnSpPr>
          <p:cNvPr id="5" name="Straight Connector 4">
            <a:extLst>
              <a:ext uri="{FF2B5EF4-FFF2-40B4-BE49-F238E27FC236}">
                <a16:creationId xmlns:a16="http://schemas.microsoft.com/office/drawing/2014/main" id="{D1919453-7D07-4ABB-81CD-7CDABB877F1C}"/>
              </a:ext>
            </a:extLst>
          </p:cNvPr>
          <p:cNvCxnSpPr/>
          <p:nvPr/>
        </p:nvCxnSpPr>
        <p:spPr>
          <a:xfrm>
            <a:off x="9401908" y="4161692"/>
            <a:ext cx="285261"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0510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BB650308-5FCF-4F09-8A50-F6C67B1EE1AF}"/>
              </a:ext>
            </a:extLst>
          </p:cNvPr>
          <p:cNvSpPr/>
          <p:nvPr/>
        </p:nvSpPr>
        <p:spPr>
          <a:xfrm>
            <a:off x="9056078" y="3767831"/>
            <a:ext cx="2582984" cy="2557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B7D1EC-A7E5-4222-9832-AB8A59574FD2}"/>
              </a:ext>
            </a:extLst>
          </p:cNvPr>
          <p:cNvSpPr>
            <a:spLocks noGrp="1"/>
          </p:cNvSpPr>
          <p:nvPr>
            <p:ph type="title"/>
          </p:nvPr>
        </p:nvSpPr>
        <p:spPr/>
        <p:txBody>
          <a:bodyPr/>
          <a:lstStyle/>
          <a:p>
            <a:r>
              <a:rPr lang="en-US" dirty="0"/>
              <a:t>The Page is Written Back to Disk</a:t>
            </a:r>
          </a:p>
        </p:txBody>
      </p:sp>
      <p:sp>
        <p:nvSpPr>
          <p:cNvPr id="3" name="Content Placeholder 2">
            <a:extLst>
              <a:ext uri="{FF2B5EF4-FFF2-40B4-BE49-F238E27FC236}">
                <a16:creationId xmlns:a16="http://schemas.microsoft.com/office/drawing/2014/main" id="{28BC2351-3405-4921-A88A-68CB4D22B856}"/>
              </a:ext>
            </a:extLst>
          </p:cNvPr>
          <p:cNvSpPr>
            <a:spLocks noGrp="1"/>
          </p:cNvSpPr>
          <p:nvPr>
            <p:ph idx="1"/>
          </p:nvPr>
        </p:nvSpPr>
        <p:spPr/>
        <p:txBody>
          <a:bodyPr/>
          <a:lstStyle/>
          <a:p>
            <a:pPr marL="0" indent="0">
              <a:buNone/>
            </a:pPr>
            <a:r>
              <a:rPr lang="en-US" dirty="0"/>
              <a:t>And normally, everything is fine</a:t>
            </a:r>
          </a:p>
        </p:txBody>
      </p:sp>
      <p:grpSp>
        <p:nvGrpSpPr>
          <p:cNvPr id="20" name="Group 19">
            <a:extLst>
              <a:ext uri="{FF2B5EF4-FFF2-40B4-BE49-F238E27FC236}">
                <a16:creationId xmlns:a16="http://schemas.microsoft.com/office/drawing/2014/main" id="{D05FE8B7-8157-4063-88A3-8AAFA8E97EAD}"/>
              </a:ext>
            </a:extLst>
          </p:cNvPr>
          <p:cNvGrpSpPr/>
          <p:nvPr/>
        </p:nvGrpSpPr>
        <p:grpSpPr>
          <a:xfrm>
            <a:off x="400538" y="3934503"/>
            <a:ext cx="8053754" cy="1719929"/>
            <a:chOff x="1611923" y="3942318"/>
            <a:chExt cx="8053754" cy="1719929"/>
          </a:xfrm>
        </p:grpSpPr>
        <p:sp>
          <p:nvSpPr>
            <p:cNvPr id="21" name="Rectangle 20">
              <a:extLst>
                <a:ext uri="{FF2B5EF4-FFF2-40B4-BE49-F238E27FC236}">
                  <a16:creationId xmlns:a16="http://schemas.microsoft.com/office/drawing/2014/main" id="{1E143974-DDD9-4C85-AE17-904562082CF6}"/>
                </a:ext>
              </a:extLst>
            </p:cNvPr>
            <p:cNvSpPr/>
            <p:nvPr/>
          </p:nvSpPr>
          <p:spPr>
            <a:xfrm>
              <a:off x="1611923" y="4470401"/>
              <a:ext cx="8053754" cy="1191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D83AD64F-D411-417B-803F-9E4F9B970C0F}"/>
                </a:ext>
              </a:extLst>
            </p:cNvPr>
            <p:cNvSpPr txBox="1"/>
            <p:nvPr/>
          </p:nvSpPr>
          <p:spPr>
            <a:xfrm>
              <a:off x="4884615" y="3942318"/>
              <a:ext cx="1211385" cy="369332"/>
            </a:xfrm>
            <a:prstGeom prst="rect">
              <a:avLst/>
            </a:prstGeom>
            <a:noFill/>
          </p:spPr>
          <p:txBody>
            <a:bodyPr wrap="square" rtlCol="0">
              <a:spAutoFit/>
            </a:bodyPr>
            <a:lstStyle/>
            <a:p>
              <a:pPr algn="ctr"/>
              <a:r>
                <a:rPr lang="en-US" dirty="0"/>
                <a:t>Data File</a:t>
              </a:r>
            </a:p>
          </p:txBody>
        </p:sp>
        <p:sp>
          <p:nvSpPr>
            <p:cNvPr id="23" name="Rectangle: Single Corner Snipped 22">
              <a:extLst>
                <a:ext uri="{FF2B5EF4-FFF2-40B4-BE49-F238E27FC236}">
                  <a16:creationId xmlns:a16="http://schemas.microsoft.com/office/drawing/2014/main" id="{D3036558-9719-4AF2-929B-0E67F128728F}"/>
                </a:ext>
              </a:extLst>
            </p:cNvPr>
            <p:cNvSpPr/>
            <p:nvPr/>
          </p:nvSpPr>
          <p:spPr>
            <a:xfrm>
              <a:off x="188741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Single Corner Snipped 23">
              <a:extLst>
                <a:ext uri="{FF2B5EF4-FFF2-40B4-BE49-F238E27FC236}">
                  <a16:creationId xmlns:a16="http://schemas.microsoft.com/office/drawing/2014/main" id="{A16730F2-0766-4242-80F2-8F0B1CFB723A}"/>
                </a:ext>
              </a:extLst>
            </p:cNvPr>
            <p:cNvSpPr/>
            <p:nvPr/>
          </p:nvSpPr>
          <p:spPr>
            <a:xfrm>
              <a:off x="2467707"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Single Corner Snipped 24">
              <a:extLst>
                <a:ext uri="{FF2B5EF4-FFF2-40B4-BE49-F238E27FC236}">
                  <a16:creationId xmlns:a16="http://schemas.microsoft.com/office/drawing/2014/main" id="{F4E92212-6C39-4DC6-A731-CD1211DEFB6D}"/>
                </a:ext>
              </a:extLst>
            </p:cNvPr>
            <p:cNvSpPr/>
            <p:nvPr/>
          </p:nvSpPr>
          <p:spPr>
            <a:xfrm>
              <a:off x="305581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Single Corner Snipped 25">
              <a:extLst>
                <a:ext uri="{FF2B5EF4-FFF2-40B4-BE49-F238E27FC236}">
                  <a16:creationId xmlns:a16="http://schemas.microsoft.com/office/drawing/2014/main" id="{D02128B0-2EC2-463A-BB15-CAE38BF2EB33}"/>
                </a:ext>
              </a:extLst>
            </p:cNvPr>
            <p:cNvSpPr/>
            <p:nvPr/>
          </p:nvSpPr>
          <p:spPr>
            <a:xfrm>
              <a:off x="3636107"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Single Corner Snipped 26">
              <a:extLst>
                <a:ext uri="{FF2B5EF4-FFF2-40B4-BE49-F238E27FC236}">
                  <a16:creationId xmlns:a16="http://schemas.microsoft.com/office/drawing/2014/main" id="{F92E4CF9-126E-4AAF-9E47-C95E03882512}"/>
                </a:ext>
              </a:extLst>
            </p:cNvPr>
            <p:cNvSpPr/>
            <p:nvPr/>
          </p:nvSpPr>
          <p:spPr>
            <a:xfrm>
              <a:off x="4216399"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Single Corner Snipped 27">
              <a:extLst>
                <a:ext uri="{FF2B5EF4-FFF2-40B4-BE49-F238E27FC236}">
                  <a16:creationId xmlns:a16="http://schemas.microsoft.com/office/drawing/2014/main" id="{6EA2E1A4-6A1A-4540-8439-BF7E37A62E9B}"/>
                </a:ext>
              </a:extLst>
            </p:cNvPr>
            <p:cNvSpPr/>
            <p:nvPr/>
          </p:nvSpPr>
          <p:spPr>
            <a:xfrm>
              <a:off x="4796691"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Single Corner Snipped 28">
              <a:extLst>
                <a:ext uri="{FF2B5EF4-FFF2-40B4-BE49-F238E27FC236}">
                  <a16:creationId xmlns:a16="http://schemas.microsoft.com/office/drawing/2014/main" id="{FE6BE764-2B2C-458F-83C7-F2B58CFE1037}"/>
                </a:ext>
              </a:extLst>
            </p:cNvPr>
            <p:cNvSpPr/>
            <p:nvPr/>
          </p:nvSpPr>
          <p:spPr>
            <a:xfrm>
              <a:off x="5384799"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Single Corner Snipped 29">
              <a:extLst>
                <a:ext uri="{FF2B5EF4-FFF2-40B4-BE49-F238E27FC236}">
                  <a16:creationId xmlns:a16="http://schemas.microsoft.com/office/drawing/2014/main" id="{AF14839D-0E1C-4AC2-8C07-500C7F4ADFD8}"/>
                </a:ext>
              </a:extLst>
            </p:cNvPr>
            <p:cNvSpPr/>
            <p:nvPr/>
          </p:nvSpPr>
          <p:spPr>
            <a:xfrm>
              <a:off x="5965091"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Single Corner Snipped 30">
              <a:extLst>
                <a:ext uri="{FF2B5EF4-FFF2-40B4-BE49-F238E27FC236}">
                  <a16:creationId xmlns:a16="http://schemas.microsoft.com/office/drawing/2014/main" id="{79023676-68FB-49C6-992B-56F0C85A70DC}"/>
                </a:ext>
              </a:extLst>
            </p:cNvPr>
            <p:cNvSpPr/>
            <p:nvPr/>
          </p:nvSpPr>
          <p:spPr>
            <a:xfrm>
              <a:off x="6545383"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Single Corner Snipped 31">
              <a:extLst>
                <a:ext uri="{FF2B5EF4-FFF2-40B4-BE49-F238E27FC236}">
                  <a16:creationId xmlns:a16="http://schemas.microsoft.com/office/drawing/2014/main" id="{003234BF-B740-4E13-AF9D-02A323F18212}"/>
                </a:ext>
              </a:extLst>
            </p:cNvPr>
            <p:cNvSpPr/>
            <p:nvPr/>
          </p:nvSpPr>
          <p:spPr>
            <a:xfrm>
              <a:off x="712567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Single Corner Snipped 32">
              <a:extLst>
                <a:ext uri="{FF2B5EF4-FFF2-40B4-BE49-F238E27FC236}">
                  <a16:creationId xmlns:a16="http://schemas.microsoft.com/office/drawing/2014/main" id="{AE03A6A9-6C3A-4FF0-B3ED-F3E310731CB8}"/>
                </a:ext>
              </a:extLst>
            </p:cNvPr>
            <p:cNvSpPr/>
            <p:nvPr/>
          </p:nvSpPr>
          <p:spPr>
            <a:xfrm>
              <a:off x="7713783"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Single Corner Snipped 33">
              <a:extLst>
                <a:ext uri="{FF2B5EF4-FFF2-40B4-BE49-F238E27FC236}">
                  <a16:creationId xmlns:a16="http://schemas.microsoft.com/office/drawing/2014/main" id="{3A9F2AAD-084D-488A-8685-718DDB862560}"/>
                </a:ext>
              </a:extLst>
            </p:cNvPr>
            <p:cNvSpPr/>
            <p:nvPr/>
          </p:nvSpPr>
          <p:spPr>
            <a:xfrm>
              <a:off x="829407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a:extLst>
              <a:ext uri="{FF2B5EF4-FFF2-40B4-BE49-F238E27FC236}">
                <a16:creationId xmlns:a16="http://schemas.microsoft.com/office/drawing/2014/main" id="{56D80104-8BBA-4243-A393-02D1F340B28F}"/>
              </a:ext>
            </a:extLst>
          </p:cNvPr>
          <p:cNvSpPr txBox="1"/>
          <p:nvPr/>
        </p:nvSpPr>
        <p:spPr>
          <a:xfrm>
            <a:off x="9618785" y="3126154"/>
            <a:ext cx="1457569" cy="369332"/>
          </a:xfrm>
          <a:prstGeom prst="rect">
            <a:avLst/>
          </a:prstGeom>
          <a:noFill/>
        </p:spPr>
        <p:txBody>
          <a:bodyPr wrap="square" rtlCol="0">
            <a:spAutoFit/>
          </a:bodyPr>
          <a:lstStyle/>
          <a:p>
            <a:pPr algn="ctr"/>
            <a:r>
              <a:rPr lang="en-US" dirty="0"/>
              <a:t>Buffer Pool</a:t>
            </a:r>
          </a:p>
        </p:txBody>
      </p:sp>
      <p:grpSp>
        <p:nvGrpSpPr>
          <p:cNvPr id="4" name="Group 3">
            <a:extLst>
              <a:ext uri="{FF2B5EF4-FFF2-40B4-BE49-F238E27FC236}">
                <a16:creationId xmlns:a16="http://schemas.microsoft.com/office/drawing/2014/main" id="{F2FB5F8B-2E42-4AC0-B018-85FBB76DFD27}"/>
              </a:ext>
            </a:extLst>
          </p:cNvPr>
          <p:cNvGrpSpPr/>
          <p:nvPr/>
        </p:nvGrpSpPr>
        <p:grpSpPr>
          <a:xfrm>
            <a:off x="7653216" y="4711294"/>
            <a:ext cx="476739" cy="730739"/>
            <a:chOff x="9317281" y="4008370"/>
            <a:chExt cx="476739" cy="730739"/>
          </a:xfrm>
        </p:grpSpPr>
        <p:sp>
          <p:nvSpPr>
            <p:cNvPr id="35" name="Rectangle: Single Corner Snipped 34">
              <a:extLst>
                <a:ext uri="{FF2B5EF4-FFF2-40B4-BE49-F238E27FC236}">
                  <a16:creationId xmlns:a16="http://schemas.microsoft.com/office/drawing/2014/main" id="{BF0C0064-0822-4250-8F18-2CCED946267A}"/>
                </a:ext>
              </a:extLst>
            </p:cNvPr>
            <p:cNvSpPr/>
            <p:nvPr/>
          </p:nvSpPr>
          <p:spPr>
            <a:xfrm>
              <a:off x="9317281" y="4008370"/>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D1919453-7D07-4ABB-81CD-7CDABB877F1C}"/>
                </a:ext>
              </a:extLst>
            </p:cNvPr>
            <p:cNvCxnSpPr/>
            <p:nvPr/>
          </p:nvCxnSpPr>
          <p:spPr>
            <a:xfrm>
              <a:off x="9401908" y="4161692"/>
              <a:ext cx="285261" cy="0"/>
            </a:xfrm>
            <a:prstGeom prst="line">
              <a:avLst/>
            </a:prstGeom>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3615107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92622-D6FA-4448-8734-CE215120DA49}"/>
              </a:ext>
            </a:extLst>
          </p:cNvPr>
          <p:cNvSpPr>
            <a:spLocks noGrp="1"/>
          </p:cNvSpPr>
          <p:nvPr>
            <p:ph type="title"/>
          </p:nvPr>
        </p:nvSpPr>
        <p:spPr/>
        <p:txBody>
          <a:bodyPr/>
          <a:lstStyle/>
          <a:p>
            <a:r>
              <a:rPr lang="en-US" dirty="0"/>
              <a:t>But Sometimes…</a:t>
            </a:r>
          </a:p>
        </p:txBody>
      </p:sp>
      <p:sp>
        <p:nvSpPr>
          <p:cNvPr id="3" name="Content Placeholder 2">
            <a:extLst>
              <a:ext uri="{FF2B5EF4-FFF2-40B4-BE49-F238E27FC236}">
                <a16:creationId xmlns:a16="http://schemas.microsoft.com/office/drawing/2014/main" id="{E7A9A608-56E7-47DB-8DEA-8E01FD1F85B1}"/>
              </a:ext>
            </a:extLst>
          </p:cNvPr>
          <p:cNvSpPr>
            <a:spLocks noGrp="1"/>
          </p:cNvSpPr>
          <p:nvPr>
            <p:ph idx="1"/>
          </p:nvPr>
        </p:nvSpPr>
        <p:spPr/>
        <p:txBody>
          <a:bodyPr/>
          <a:lstStyle/>
          <a:p>
            <a:pPr marL="0" indent="0">
              <a:buNone/>
            </a:pPr>
            <a:r>
              <a:rPr lang="en-US" dirty="0"/>
              <a:t>While being moved from memory to disk, data on the page can be changed</a:t>
            </a:r>
          </a:p>
          <a:p>
            <a:pPr marL="0" indent="0">
              <a:buNone/>
            </a:pPr>
            <a:r>
              <a:rPr lang="en-US" dirty="0"/>
              <a:t>While at rest on disk, data on the page can be changed</a:t>
            </a:r>
          </a:p>
        </p:txBody>
      </p:sp>
    </p:spTree>
    <p:extLst>
      <p:ext uri="{BB962C8B-B14F-4D97-AF65-F5344CB8AC3E}">
        <p14:creationId xmlns:p14="http://schemas.microsoft.com/office/powerpoint/2010/main" val="581103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006CE-4291-4D05-9569-2C87D447C9E4}"/>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B4B23AD8-DF2A-40F4-8FFD-407DBEE8B111}"/>
              </a:ext>
            </a:extLst>
          </p:cNvPr>
          <p:cNvSpPr>
            <a:spLocks noGrp="1"/>
          </p:cNvSpPr>
          <p:nvPr>
            <p:ph idx="1"/>
          </p:nvPr>
        </p:nvSpPr>
        <p:spPr/>
        <p:txBody>
          <a:bodyPr>
            <a:normAutofit fontScale="92500" lnSpcReduction="20000"/>
          </a:bodyPr>
          <a:lstStyle/>
          <a:p>
            <a:pPr marL="0" indent="0">
              <a:buNone/>
            </a:pPr>
            <a:r>
              <a:rPr lang="en-US" dirty="0"/>
              <a:t>Frank Gill</a:t>
            </a:r>
          </a:p>
          <a:p>
            <a:pPr marL="0" indent="0">
              <a:buNone/>
            </a:pPr>
            <a:r>
              <a:rPr lang="en-US" dirty="0"/>
              <a:t>In IT for 21 years</a:t>
            </a:r>
          </a:p>
          <a:p>
            <a:pPr marL="0" indent="0">
              <a:buNone/>
            </a:pPr>
            <a:r>
              <a:rPr lang="en-US" dirty="0"/>
              <a:t>13 working with SQL Server</a:t>
            </a:r>
          </a:p>
          <a:p>
            <a:pPr marL="0" indent="0">
              <a:buNone/>
            </a:pPr>
            <a:r>
              <a:rPr lang="en-US" dirty="0"/>
              <a:t>Fascinated by internals</a:t>
            </a:r>
          </a:p>
          <a:p>
            <a:pPr marL="0" indent="0">
              <a:buNone/>
            </a:pPr>
            <a:r>
              <a:rPr lang="en-US" dirty="0"/>
              <a:t>When not working with SQL Server, I love to read and learn about a myriad of topics</a:t>
            </a:r>
          </a:p>
          <a:p>
            <a:pPr marL="0" indent="0">
              <a:buNone/>
            </a:pPr>
            <a:r>
              <a:rPr lang="en-US" dirty="0"/>
              <a:t>When not practicing isolation, I volunteer at the Art Institute of Chicago</a:t>
            </a:r>
          </a:p>
          <a:p>
            <a:pPr marL="0" indent="0">
              <a:buNone/>
            </a:pPr>
            <a:r>
              <a:rPr lang="en-US" dirty="0"/>
              <a:t>Email – </a:t>
            </a:r>
            <a:r>
              <a:rPr lang="en-US" dirty="0">
                <a:hlinkClick r:id="rId2"/>
              </a:rPr>
              <a:t>skreebydba@gmail.com</a:t>
            </a:r>
            <a:endParaRPr lang="en-US" dirty="0"/>
          </a:p>
          <a:p>
            <a:pPr marL="0" indent="0">
              <a:buNone/>
            </a:pPr>
            <a:r>
              <a:rPr lang="en-US" dirty="0"/>
              <a:t>Twitter – @skreebydba</a:t>
            </a:r>
          </a:p>
          <a:p>
            <a:pPr marL="0" indent="0">
              <a:buNone/>
            </a:pPr>
            <a:r>
              <a:rPr lang="en-US" dirty="0"/>
              <a:t>Blog – www.skreebydba.com</a:t>
            </a:r>
          </a:p>
        </p:txBody>
      </p:sp>
    </p:spTree>
    <p:extLst>
      <p:ext uri="{BB962C8B-B14F-4D97-AF65-F5344CB8AC3E}">
        <p14:creationId xmlns:p14="http://schemas.microsoft.com/office/powerpoint/2010/main" val="2694855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92622-D6FA-4448-8734-CE215120DA49}"/>
              </a:ext>
            </a:extLst>
          </p:cNvPr>
          <p:cNvSpPr>
            <a:spLocks noGrp="1"/>
          </p:cNvSpPr>
          <p:nvPr>
            <p:ph type="title"/>
          </p:nvPr>
        </p:nvSpPr>
        <p:spPr/>
        <p:txBody>
          <a:bodyPr/>
          <a:lstStyle/>
          <a:p>
            <a:r>
              <a:rPr lang="en-US" dirty="0"/>
              <a:t>But Sometimes…</a:t>
            </a:r>
          </a:p>
        </p:txBody>
      </p:sp>
      <p:sp>
        <p:nvSpPr>
          <p:cNvPr id="3" name="Content Placeholder 2">
            <a:extLst>
              <a:ext uri="{FF2B5EF4-FFF2-40B4-BE49-F238E27FC236}">
                <a16:creationId xmlns:a16="http://schemas.microsoft.com/office/drawing/2014/main" id="{E7A9A608-56E7-47DB-8DEA-8E01FD1F85B1}"/>
              </a:ext>
            </a:extLst>
          </p:cNvPr>
          <p:cNvSpPr>
            <a:spLocks noGrp="1"/>
          </p:cNvSpPr>
          <p:nvPr>
            <p:ph idx="1"/>
          </p:nvPr>
        </p:nvSpPr>
        <p:spPr/>
        <p:txBody>
          <a:bodyPr/>
          <a:lstStyle/>
          <a:p>
            <a:pPr marL="0" indent="0">
              <a:buNone/>
            </a:pPr>
            <a:r>
              <a:rPr lang="en-US" dirty="0"/>
              <a:t>While being moved from memory to disk, data on the page can be changed</a:t>
            </a:r>
          </a:p>
          <a:p>
            <a:pPr marL="0" indent="0">
              <a:buNone/>
            </a:pPr>
            <a:r>
              <a:rPr lang="en-US" dirty="0"/>
              <a:t>While at rest on disk, data on the page can be changed</a:t>
            </a:r>
          </a:p>
          <a:p>
            <a:pPr marL="0" indent="0">
              <a:buNone/>
            </a:pPr>
            <a:r>
              <a:rPr lang="en-US" sz="5400" b="1" dirty="0">
                <a:solidFill>
                  <a:srgbClr val="FF0000"/>
                </a:solidFill>
              </a:rPr>
              <a:t>THIS IS DATA CORRUPTION</a:t>
            </a:r>
          </a:p>
        </p:txBody>
      </p:sp>
    </p:spTree>
    <p:extLst>
      <p:ext uri="{BB962C8B-B14F-4D97-AF65-F5344CB8AC3E}">
        <p14:creationId xmlns:p14="http://schemas.microsoft.com/office/powerpoint/2010/main" val="3644267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6DF1-7C48-44DF-BC20-A8C113742712}"/>
              </a:ext>
            </a:extLst>
          </p:cNvPr>
          <p:cNvSpPr>
            <a:spLocks noGrp="1"/>
          </p:cNvSpPr>
          <p:nvPr>
            <p:ph type="title"/>
          </p:nvPr>
        </p:nvSpPr>
        <p:spPr/>
        <p:txBody>
          <a:bodyPr/>
          <a:lstStyle/>
          <a:p>
            <a:r>
              <a:rPr lang="en-US" dirty="0"/>
              <a:t>What Can You Do?</a:t>
            </a:r>
          </a:p>
        </p:txBody>
      </p:sp>
      <p:sp>
        <p:nvSpPr>
          <p:cNvPr id="3" name="Content Placeholder 2">
            <a:extLst>
              <a:ext uri="{FF2B5EF4-FFF2-40B4-BE49-F238E27FC236}">
                <a16:creationId xmlns:a16="http://schemas.microsoft.com/office/drawing/2014/main" id="{E7474D8B-D3C6-4BCF-9272-B6086F5EB412}"/>
              </a:ext>
            </a:extLst>
          </p:cNvPr>
          <p:cNvSpPr>
            <a:spLocks noGrp="1"/>
          </p:cNvSpPr>
          <p:nvPr>
            <p:ph idx="1"/>
          </p:nvPr>
        </p:nvSpPr>
        <p:spPr/>
        <p:txBody>
          <a:bodyPr/>
          <a:lstStyle/>
          <a:p>
            <a:pPr marL="0" indent="0">
              <a:buNone/>
            </a:pPr>
            <a:r>
              <a:rPr lang="en-US" dirty="0"/>
              <a:t>There are two related features in SQL Server to check for data corruption</a:t>
            </a:r>
          </a:p>
          <a:p>
            <a:pPr marL="0" indent="0">
              <a:buNone/>
            </a:pPr>
            <a:r>
              <a:rPr lang="en-US" dirty="0"/>
              <a:t>	The PAGE_VERIFY database option</a:t>
            </a:r>
          </a:p>
          <a:p>
            <a:pPr marL="0" indent="0">
              <a:buNone/>
            </a:pPr>
            <a:r>
              <a:rPr lang="en-US" dirty="0"/>
              <a:t>	The DBCC CHECKDB integrity checking utility</a:t>
            </a:r>
          </a:p>
        </p:txBody>
      </p:sp>
    </p:spTree>
    <p:extLst>
      <p:ext uri="{BB962C8B-B14F-4D97-AF65-F5344CB8AC3E}">
        <p14:creationId xmlns:p14="http://schemas.microsoft.com/office/powerpoint/2010/main" val="4168738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A533CB-B934-4BA4-B98A-B68B58B4BE51}"/>
              </a:ext>
            </a:extLst>
          </p:cNvPr>
          <p:cNvSpPr>
            <a:spLocks noGrp="1"/>
          </p:cNvSpPr>
          <p:nvPr>
            <p:ph type="title"/>
          </p:nvPr>
        </p:nvSpPr>
        <p:spPr/>
        <p:txBody>
          <a:bodyPr/>
          <a:lstStyle/>
          <a:p>
            <a:r>
              <a:rPr lang="en-US" dirty="0"/>
              <a:t>PAGE_VERIFY</a:t>
            </a:r>
          </a:p>
        </p:txBody>
      </p:sp>
      <p:sp>
        <p:nvSpPr>
          <p:cNvPr id="5" name="Text Placeholder 4">
            <a:extLst>
              <a:ext uri="{FF2B5EF4-FFF2-40B4-BE49-F238E27FC236}">
                <a16:creationId xmlns:a16="http://schemas.microsoft.com/office/drawing/2014/main" id="{D270381A-B904-429C-B2EC-6020A2CB9F9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41161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2C54B-2372-402C-B032-1631C1D462FF}"/>
              </a:ext>
            </a:extLst>
          </p:cNvPr>
          <p:cNvSpPr>
            <a:spLocks noGrp="1"/>
          </p:cNvSpPr>
          <p:nvPr>
            <p:ph type="title"/>
          </p:nvPr>
        </p:nvSpPr>
        <p:spPr/>
        <p:txBody>
          <a:bodyPr/>
          <a:lstStyle/>
          <a:p>
            <a:r>
              <a:rPr lang="en-US" dirty="0"/>
              <a:t>PAGE_VERIFY</a:t>
            </a:r>
          </a:p>
        </p:txBody>
      </p:sp>
      <p:sp>
        <p:nvSpPr>
          <p:cNvPr id="3" name="Content Placeholder 2">
            <a:extLst>
              <a:ext uri="{FF2B5EF4-FFF2-40B4-BE49-F238E27FC236}">
                <a16:creationId xmlns:a16="http://schemas.microsoft.com/office/drawing/2014/main" id="{F9251B70-9EFA-434F-A1C8-E74CFAF4A431}"/>
              </a:ext>
            </a:extLst>
          </p:cNvPr>
          <p:cNvSpPr>
            <a:spLocks noGrp="1"/>
          </p:cNvSpPr>
          <p:nvPr>
            <p:ph idx="1"/>
          </p:nvPr>
        </p:nvSpPr>
        <p:spPr/>
        <p:txBody>
          <a:bodyPr/>
          <a:lstStyle/>
          <a:p>
            <a:pPr marL="0" indent="0">
              <a:buNone/>
            </a:pPr>
            <a:r>
              <a:rPr lang="en-US" dirty="0"/>
              <a:t>Database-level setting with three possible values</a:t>
            </a:r>
          </a:p>
          <a:p>
            <a:pPr marL="0" indent="0">
              <a:buNone/>
            </a:pPr>
            <a:r>
              <a:rPr lang="en-US" dirty="0"/>
              <a:t>	NONE</a:t>
            </a:r>
          </a:p>
          <a:p>
            <a:pPr marL="0" indent="0">
              <a:buNone/>
            </a:pPr>
            <a:r>
              <a:rPr lang="en-US" dirty="0"/>
              <a:t>	TORN_PAGE_DETECTION</a:t>
            </a:r>
          </a:p>
          <a:p>
            <a:pPr marL="0" indent="0">
              <a:buNone/>
            </a:pPr>
            <a:r>
              <a:rPr lang="en-US" dirty="0"/>
              <a:t>	CHECKSUM</a:t>
            </a:r>
          </a:p>
        </p:txBody>
      </p:sp>
    </p:spTree>
    <p:extLst>
      <p:ext uri="{BB962C8B-B14F-4D97-AF65-F5344CB8AC3E}">
        <p14:creationId xmlns:p14="http://schemas.microsoft.com/office/powerpoint/2010/main" val="1133287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FA5B4-93AA-4CD8-A938-C4C9B23DD6B3}"/>
              </a:ext>
            </a:extLst>
          </p:cNvPr>
          <p:cNvSpPr>
            <a:spLocks noGrp="1"/>
          </p:cNvSpPr>
          <p:nvPr>
            <p:ph type="title"/>
          </p:nvPr>
        </p:nvSpPr>
        <p:spPr/>
        <p:txBody>
          <a:bodyPr/>
          <a:lstStyle/>
          <a:p>
            <a:r>
              <a:rPr lang="en-US" dirty="0"/>
              <a:t>NONE</a:t>
            </a:r>
          </a:p>
        </p:txBody>
      </p:sp>
      <p:sp>
        <p:nvSpPr>
          <p:cNvPr id="3" name="Content Placeholder 2">
            <a:extLst>
              <a:ext uri="{FF2B5EF4-FFF2-40B4-BE49-F238E27FC236}">
                <a16:creationId xmlns:a16="http://schemas.microsoft.com/office/drawing/2014/main" id="{32F58F37-5C83-4141-9B71-7956F79501E7}"/>
              </a:ext>
            </a:extLst>
          </p:cNvPr>
          <p:cNvSpPr>
            <a:spLocks noGrp="1"/>
          </p:cNvSpPr>
          <p:nvPr>
            <p:ph idx="1"/>
          </p:nvPr>
        </p:nvSpPr>
        <p:spPr/>
        <p:txBody>
          <a:bodyPr/>
          <a:lstStyle/>
          <a:p>
            <a:pPr marL="0" indent="0">
              <a:buNone/>
            </a:pPr>
            <a:r>
              <a:rPr lang="en-US" dirty="0"/>
              <a:t>This is truth in advertising</a:t>
            </a:r>
          </a:p>
          <a:p>
            <a:pPr marL="0" indent="0">
              <a:buNone/>
            </a:pPr>
            <a:r>
              <a:rPr lang="en-US" dirty="0"/>
              <a:t>NONE does nothing</a:t>
            </a:r>
          </a:p>
        </p:txBody>
      </p:sp>
    </p:spTree>
    <p:extLst>
      <p:ext uri="{BB962C8B-B14F-4D97-AF65-F5344CB8AC3E}">
        <p14:creationId xmlns:p14="http://schemas.microsoft.com/office/powerpoint/2010/main" val="1977463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FA5B4-93AA-4CD8-A938-C4C9B23DD6B3}"/>
              </a:ext>
            </a:extLst>
          </p:cNvPr>
          <p:cNvSpPr>
            <a:spLocks noGrp="1"/>
          </p:cNvSpPr>
          <p:nvPr>
            <p:ph type="title"/>
          </p:nvPr>
        </p:nvSpPr>
        <p:spPr/>
        <p:txBody>
          <a:bodyPr/>
          <a:lstStyle/>
          <a:p>
            <a:r>
              <a:rPr lang="en-US" dirty="0"/>
              <a:t>TORN_PAGE_DETECTION</a:t>
            </a:r>
          </a:p>
        </p:txBody>
      </p:sp>
      <p:sp>
        <p:nvSpPr>
          <p:cNvPr id="3" name="Content Placeholder 2">
            <a:extLst>
              <a:ext uri="{FF2B5EF4-FFF2-40B4-BE49-F238E27FC236}">
                <a16:creationId xmlns:a16="http://schemas.microsoft.com/office/drawing/2014/main" id="{32F58F37-5C83-4141-9B71-7956F79501E7}"/>
              </a:ext>
            </a:extLst>
          </p:cNvPr>
          <p:cNvSpPr>
            <a:spLocks noGrp="1"/>
          </p:cNvSpPr>
          <p:nvPr>
            <p:ph idx="1"/>
          </p:nvPr>
        </p:nvSpPr>
        <p:spPr/>
        <p:txBody>
          <a:bodyPr/>
          <a:lstStyle/>
          <a:p>
            <a:pPr marL="0" indent="0">
              <a:buNone/>
            </a:pPr>
            <a:r>
              <a:rPr lang="en-US" dirty="0"/>
              <a:t>TORN_PAGE_DETECTION does something</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22160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FA5B4-93AA-4CD8-A938-C4C9B23DD6B3}"/>
              </a:ext>
            </a:extLst>
          </p:cNvPr>
          <p:cNvSpPr>
            <a:spLocks noGrp="1"/>
          </p:cNvSpPr>
          <p:nvPr>
            <p:ph type="title"/>
          </p:nvPr>
        </p:nvSpPr>
        <p:spPr/>
        <p:txBody>
          <a:bodyPr/>
          <a:lstStyle/>
          <a:p>
            <a:r>
              <a:rPr lang="en-US" dirty="0"/>
              <a:t>TORN_PAGE_DETECTION</a:t>
            </a:r>
          </a:p>
        </p:txBody>
      </p:sp>
      <p:sp>
        <p:nvSpPr>
          <p:cNvPr id="3" name="Content Placeholder 2">
            <a:extLst>
              <a:ext uri="{FF2B5EF4-FFF2-40B4-BE49-F238E27FC236}">
                <a16:creationId xmlns:a16="http://schemas.microsoft.com/office/drawing/2014/main" id="{32F58F37-5C83-4141-9B71-7956F79501E7}"/>
              </a:ext>
            </a:extLst>
          </p:cNvPr>
          <p:cNvSpPr>
            <a:spLocks noGrp="1"/>
          </p:cNvSpPr>
          <p:nvPr>
            <p:ph idx="1"/>
          </p:nvPr>
        </p:nvSpPr>
        <p:spPr/>
        <p:txBody>
          <a:bodyPr/>
          <a:lstStyle/>
          <a:p>
            <a:pPr marL="0" indent="0">
              <a:buNone/>
            </a:pPr>
            <a:r>
              <a:rPr lang="en-US" dirty="0"/>
              <a:t>TORN_PAGE_DETECTION does something</a:t>
            </a:r>
          </a:p>
          <a:p>
            <a:pPr marL="0" indent="0">
              <a:buNone/>
            </a:pPr>
            <a:r>
              <a:rPr lang="en-US" dirty="0"/>
              <a:t>With this setting, an 8kb data page is divided into 16 512-byte sections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48985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FA5B4-93AA-4CD8-A938-C4C9B23DD6B3}"/>
              </a:ext>
            </a:extLst>
          </p:cNvPr>
          <p:cNvSpPr>
            <a:spLocks noGrp="1"/>
          </p:cNvSpPr>
          <p:nvPr>
            <p:ph type="title"/>
          </p:nvPr>
        </p:nvSpPr>
        <p:spPr/>
        <p:txBody>
          <a:bodyPr/>
          <a:lstStyle/>
          <a:p>
            <a:r>
              <a:rPr lang="en-US" dirty="0"/>
              <a:t>TORN_PAGE_DETECTION</a:t>
            </a:r>
          </a:p>
        </p:txBody>
      </p:sp>
      <p:sp>
        <p:nvSpPr>
          <p:cNvPr id="3" name="Content Placeholder 2">
            <a:extLst>
              <a:ext uri="{FF2B5EF4-FFF2-40B4-BE49-F238E27FC236}">
                <a16:creationId xmlns:a16="http://schemas.microsoft.com/office/drawing/2014/main" id="{32F58F37-5C83-4141-9B71-7956F79501E7}"/>
              </a:ext>
            </a:extLst>
          </p:cNvPr>
          <p:cNvSpPr>
            <a:spLocks noGrp="1"/>
          </p:cNvSpPr>
          <p:nvPr>
            <p:ph idx="1"/>
          </p:nvPr>
        </p:nvSpPr>
        <p:spPr/>
        <p:txBody>
          <a:bodyPr/>
          <a:lstStyle/>
          <a:p>
            <a:pPr marL="0" indent="0">
              <a:buNone/>
            </a:pPr>
            <a:r>
              <a:rPr lang="en-US" dirty="0"/>
              <a:t>TORN_PAGE_DETECTION does something</a:t>
            </a:r>
          </a:p>
          <a:p>
            <a:pPr marL="0" indent="0">
              <a:buNone/>
            </a:pPr>
            <a:r>
              <a:rPr lang="en-US" dirty="0"/>
              <a:t>With this setting, an 8kb data page is divided into 16 512-byte sections</a:t>
            </a:r>
          </a:p>
          <a:p>
            <a:pPr marL="0" indent="0">
              <a:buNone/>
            </a:pPr>
            <a:r>
              <a:rPr lang="en-US" dirty="0"/>
              <a:t>Before write to disk, a bit at the end of each section is set to the same value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600514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FA5B4-93AA-4CD8-A938-C4C9B23DD6B3}"/>
              </a:ext>
            </a:extLst>
          </p:cNvPr>
          <p:cNvSpPr>
            <a:spLocks noGrp="1"/>
          </p:cNvSpPr>
          <p:nvPr>
            <p:ph type="title"/>
          </p:nvPr>
        </p:nvSpPr>
        <p:spPr/>
        <p:txBody>
          <a:bodyPr/>
          <a:lstStyle/>
          <a:p>
            <a:r>
              <a:rPr lang="en-US" dirty="0"/>
              <a:t>TORN_PAGE_DETECTION</a:t>
            </a:r>
          </a:p>
        </p:txBody>
      </p:sp>
      <p:sp>
        <p:nvSpPr>
          <p:cNvPr id="3" name="Content Placeholder 2">
            <a:extLst>
              <a:ext uri="{FF2B5EF4-FFF2-40B4-BE49-F238E27FC236}">
                <a16:creationId xmlns:a16="http://schemas.microsoft.com/office/drawing/2014/main" id="{32F58F37-5C83-4141-9B71-7956F79501E7}"/>
              </a:ext>
            </a:extLst>
          </p:cNvPr>
          <p:cNvSpPr>
            <a:spLocks noGrp="1"/>
          </p:cNvSpPr>
          <p:nvPr>
            <p:ph idx="1"/>
          </p:nvPr>
        </p:nvSpPr>
        <p:spPr/>
        <p:txBody>
          <a:bodyPr/>
          <a:lstStyle/>
          <a:p>
            <a:pPr marL="0" indent="0">
              <a:buNone/>
            </a:pPr>
            <a:r>
              <a:rPr lang="en-US" dirty="0"/>
              <a:t>TORN_PAGE_DETECTION does something</a:t>
            </a:r>
          </a:p>
          <a:p>
            <a:pPr marL="0" indent="0">
              <a:buNone/>
            </a:pPr>
            <a:r>
              <a:rPr lang="en-US" dirty="0"/>
              <a:t>With this setting, an 8kb data page is divided into 16 512-byte sections</a:t>
            </a:r>
          </a:p>
          <a:p>
            <a:pPr marL="0" indent="0">
              <a:buNone/>
            </a:pPr>
            <a:r>
              <a:rPr lang="en-US" dirty="0"/>
              <a:t>Before write to disk, a bit at the end of each section is set to the same value</a:t>
            </a:r>
          </a:p>
          <a:p>
            <a:pPr marL="0" indent="0">
              <a:buNone/>
            </a:pPr>
            <a:r>
              <a:rPr lang="en-US" dirty="0"/>
              <a:t>The bits are checked on the next read into memory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887778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FA5B4-93AA-4CD8-A938-C4C9B23DD6B3}"/>
              </a:ext>
            </a:extLst>
          </p:cNvPr>
          <p:cNvSpPr>
            <a:spLocks noGrp="1"/>
          </p:cNvSpPr>
          <p:nvPr>
            <p:ph type="title"/>
          </p:nvPr>
        </p:nvSpPr>
        <p:spPr/>
        <p:txBody>
          <a:bodyPr/>
          <a:lstStyle/>
          <a:p>
            <a:r>
              <a:rPr lang="en-US" dirty="0"/>
              <a:t>TORN_PAGE_DETECTION</a:t>
            </a:r>
          </a:p>
        </p:txBody>
      </p:sp>
      <p:sp>
        <p:nvSpPr>
          <p:cNvPr id="3" name="Content Placeholder 2">
            <a:extLst>
              <a:ext uri="{FF2B5EF4-FFF2-40B4-BE49-F238E27FC236}">
                <a16:creationId xmlns:a16="http://schemas.microsoft.com/office/drawing/2014/main" id="{32F58F37-5C83-4141-9B71-7956F79501E7}"/>
              </a:ext>
            </a:extLst>
          </p:cNvPr>
          <p:cNvSpPr>
            <a:spLocks noGrp="1"/>
          </p:cNvSpPr>
          <p:nvPr>
            <p:ph idx="1"/>
          </p:nvPr>
        </p:nvSpPr>
        <p:spPr/>
        <p:txBody>
          <a:bodyPr/>
          <a:lstStyle/>
          <a:p>
            <a:pPr marL="0" indent="0">
              <a:buNone/>
            </a:pPr>
            <a:r>
              <a:rPr lang="en-US" dirty="0"/>
              <a:t>TORN_PAGE_DETECTION does something</a:t>
            </a:r>
          </a:p>
          <a:p>
            <a:pPr marL="0" indent="0">
              <a:buNone/>
            </a:pPr>
            <a:r>
              <a:rPr lang="en-US" dirty="0"/>
              <a:t>With this setting, an 8kb data page is divided into 16 512-byte sections</a:t>
            </a:r>
          </a:p>
          <a:p>
            <a:pPr marL="0" indent="0">
              <a:buNone/>
            </a:pPr>
            <a:r>
              <a:rPr lang="en-US" dirty="0"/>
              <a:t>Before write to disk, a bit at the end of each section is set to the same value</a:t>
            </a:r>
          </a:p>
          <a:p>
            <a:pPr marL="0" indent="0">
              <a:buNone/>
            </a:pPr>
            <a:r>
              <a:rPr lang="en-US" dirty="0"/>
              <a:t>The bits are checked on the next read into memory</a:t>
            </a:r>
          </a:p>
          <a:p>
            <a:pPr marL="0" indent="0">
              <a:buNone/>
            </a:pPr>
            <a:r>
              <a:rPr lang="en-US" dirty="0"/>
              <a:t>If they are different, a problem occurred writing the page to disk</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09118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7F70-981B-425B-8327-89351E7C7EC1}"/>
              </a:ext>
            </a:extLst>
          </p:cNvPr>
          <p:cNvSpPr>
            <a:spLocks noGrp="1"/>
          </p:cNvSpPr>
          <p:nvPr>
            <p:ph type="title"/>
          </p:nvPr>
        </p:nvSpPr>
        <p:spPr/>
        <p:txBody>
          <a:bodyPr/>
          <a:lstStyle/>
          <a:p>
            <a:r>
              <a:rPr lang="en-US" dirty="0"/>
              <a:t>What We Will Cover</a:t>
            </a:r>
          </a:p>
        </p:txBody>
      </p:sp>
      <p:sp>
        <p:nvSpPr>
          <p:cNvPr id="3" name="Content Placeholder 2">
            <a:extLst>
              <a:ext uri="{FF2B5EF4-FFF2-40B4-BE49-F238E27FC236}">
                <a16:creationId xmlns:a16="http://schemas.microsoft.com/office/drawing/2014/main" id="{1C8BF33F-96D4-4441-96F3-6DBC8439111E}"/>
              </a:ext>
            </a:extLst>
          </p:cNvPr>
          <p:cNvSpPr>
            <a:spLocks noGrp="1"/>
          </p:cNvSpPr>
          <p:nvPr>
            <p:ph idx="1"/>
          </p:nvPr>
        </p:nvSpPr>
        <p:spPr/>
        <p:txBody>
          <a:bodyPr/>
          <a:lstStyle/>
          <a:p>
            <a:pPr marL="0" indent="0">
              <a:buNone/>
            </a:pPr>
            <a:r>
              <a:rPr lang="en-US" dirty="0"/>
              <a:t>Data in SQL Server</a:t>
            </a:r>
          </a:p>
          <a:p>
            <a:pPr marL="0" indent="0">
              <a:buNone/>
            </a:pPr>
            <a:r>
              <a:rPr lang="en-US" dirty="0"/>
              <a:t>What is corruption?</a:t>
            </a:r>
          </a:p>
          <a:p>
            <a:pPr marL="0" indent="0">
              <a:buNone/>
            </a:pPr>
            <a:r>
              <a:rPr lang="en-US" dirty="0"/>
              <a:t>PAGE_VERIFY Settings</a:t>
            </a:r>
          </a:p>
          <a:p>
            <a:pPr marL="0" indent="0">
              <a:buNone/>
            </a:pPr>
            <a:r>
              <a:rPr lang="en-US" dirty="0"/>
              <a:t>DBCC CHECKDB</a:t>
            </a:r>
          </a:p>
          <a:p>
            <a:pPr marL="0" indent="0">
              <a:buNone/>
            </a:pPr>
            <a:endParaRPr lang="en-US" dirty="0"/>
          </a:p>
        </p:txBody>
      </p:sp>
    </p:spTree>
    <p:extLst>
      <p:ext uri="{BB962C8B-B14F-4D97-AF65-F5344CB8AC3E}">
        <p14:creationId xmlns:p14="http://schemas.microsoft.com/office/powerpoint/2010/main" val="40638225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FA5B4-93AA-4CD8-A938-C4C9B23DD6B3}"/>
              </a:ext>
            </a:extLst>
          </p:cNvPr>
          <p:cNvSpPr>
            <a:spLocks noGrp="1"/>
          </p:cNvSpPr>
          <p:nvPr>
            <p:ph type="title"/>
          </p:nvPr>
        </p:nvSpPr>
        <p:spPr/>
        <p:txBody>
          <a:bodyPr/>
          <a:lstStyle/>
          <a:p>
            <a:r>
              <a:rPr lang="en-US" dirty="0"/>
              <a:t>TORN_PAGE_DETECTION</a:t>
            </a:r>
          </a:p>
        </p:txBody>
      </p:sp>
      <p:sp>
        <p:nvSpPr>
          <p:cNvPr id="3" name="Content Placeholder 2">
            <a:extLst>
              <a:ext uri="{FF2B5EF4-FFF2-40B4-BE49-F238E27FC236}">
                <a16:creationId xmlns:a16="http://schemas.microsoft.com/office/drawing/2014/main" id="{32F58F37-5C83-4141-9B71-7956F79501E7}"/>
              </a:ext>
            </a:extLst>
          </p:cNvPr>
          <p:cNvSpPr>
            <a:spLocks noGrp="1"/>
          </p:cNvSpPr>
          <p:nvPr>
            <p:ph idx="1"/>
          </p:nvPr>
        </p:nvSpPr>
        <p:spPr/>
        <p:txBody>
          <a:bodyPr/>
          <a:lstStyle/>
          <a:p>
            <a:pPr marL="0" indent="0">
              <a:buNone/>
            </a:pPr>
            <a:r>
              <a:rPr lang="en-US" dirty="0"/>
              <a:t>TORN_PAGE_DETECTION does something</a:t>
            </a:r>
          </a:p>
          <a:p>
            <a:pPr marL="0" indent="0">
              <a:buNone/>
            </a:pPr>
            <a:r>
              <a:rPr lang="en-US" dirty="0"/>
              <a:t>With this setting, an 8kb data page is divided into 16 512-byte sections</a:t>
            </a:r>
          </a:p>
          <a:p>
            <a:pPr marL="0" indent="0">
              <a:buNone/>
            </a:pPr>
            <a:r>
              <a:rPr lang="en-US" dirty="0"/>
              <a:t>Before write to disk, a bit at the end of each section is set to the same value</a:t>
            </a:r>
          </a:p>
          <a:p>
            <a:pPr marL="0" indent="0">
              <a:buNone/>
            </a:pPr>
            <a:r>
              <a:rPr lang="en-US" dirty="0"/>
              <a:t>The bits are checked on the next read into memory</a:t>
            </a:r>
          </a:p>
          <a:p>
            <a:pPr marL="0" indent="0">
              <a:buNone/>
            </a:pPr>
            <a:r>
              <a:rPr lang="en-US" dirty="0"/>
              <a:t>If they are different, a problem occurred writing the page to disk</a:t>
            </a:r>
          </a:p>
          <a:p>
            <a:pPr marL="0" indent="0">
              <a:buNone/>
            </a:pPr>
            <a:r>
              <a:rPr lang="en-US" sz="5400" b="1" dirty="0">
                <a:solidFill>
                  <a:srgbClr val="FF0000"/>
                </a:solidFill>
              </a:rPr>
              <a:t>THIS IS DATA CORRUPTION</a:t>
            </a:r>
            <a:endParaRPr lang="en-US" sz="540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6818431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14DBE-CFDB-46FE-8667-FE043B57294A}"/>
              </a:ext>
            </a:extLst>
          </p:cNvPr>
          <p:cNvSpPr>
            <a:spLocks noGrp="1"/>
          </p:cNvSpPr>
          <p:nvPr>
            <p:ph type="title"/>
          </p:nvPr>
        </p:nvSpPr>
        <p:spPr/>
        <p:txBody>
          <a:bodyPr/>
          <a:lstStyle/>
          <a:p>
            <a:r>
              <a:rPr lang="en-US" dirty="0"/>
              <a:t>Issue with TORN_PAGE_DETECTION</a:t>
            </a:r>
          </a:p>
        </p:txBody>
      </p:sp>
      <p:sp>
        <p:nvSpPr>
          <p:cNvPr id="3" name="Content Placeholder 2">
            <a:extLst>
              <a:ext uri="{FF2B5EF4-FFF2-40B4-BE49-F238E27FC236}">
                <a16:creationId xmlns:a16="http://schemas.microsoft.com/office/drawing/2014/main" id="{8664F04B-7115-41CF-ABFB-FCD4908DE7EC}"/>
              </a:ext>
            </a:extLst>
          </p:cNvPr>
          <p:cNvSpPr>
            <a:spLocks noGrp="1"/>
          </p:cNvSpPr>
          <p:nvPr>
            <p:ph idx="1"/>
          </p:nvPr>
        </p:nvSpPr>
        <p:spPr/>
        <p:txBody>
          <a:bodyPr/>
          <a:lstStyle/>
          <a:p>
            <a:pPr marL="0" indent="0">
              <a:buNone/>
            </a:pPr>
            <a:r>
              <a:rPr lang="en-US" dirty="0"/>
              <a:t>TORN_PAGE_DETECTION guards against issues while writing the page to disk</a:t>
            </a:r>
          </a:p>
          <a:p>
            <a:pPr marL="0" indent="0">
              <a:buNone/>
            </a:pPr>
            <a:r>
              <a:rPr lang="en-US" dirty="0"/>
              <a:t>It will not identify data changed on the page while at rest on disk</a:t>
            </a:r>
          </a:p>
        </p:txBody>
      </p:sp>
    </p:spTree>
    <p:extLst>
      <p:ext uri="{BB962C8B-B14F-4D97-AF65-F5344CB8AC3E}">
        <p14:creationId xmlns:p14="http://schemas.microsoft.com/office/powerpoint/2010/main" val="3761691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40694-6271-4878-96E0-58028F4F419F}"/>
              </a:ext>
            </a:extLst>
          </p:cNvPr>
          <p:cNvSpPr>
            <a:spLocks noGrp="1"/>
          </p:cNvSpPr>
          <p:nvPr>
            <p:ph type="title"/>
          </p:nvPr>
        </p:nvSpPr>
        <p:spPr/>
        <p:txBody>
          <a:bodyPr/>
          <a:lstStyle/>
          <a:p>
            <a:r>
              <a:rPr lang="en-US" dirty="0"/>
              <a:t>CHECKSUM</a:t>
            </a:r>
          </a:p>
        </p:txBody>
      </p:sp>
      <p:sp>
        <p:nvSpPr>
          <p:cNvPr id="3" name="Content Placeholder 2">
            <a:extLst>
              <a:ext uri="{FF2B5EF4-FFF2-40B4-BE49-F238E27FC236}">
                <a16:creationId xmlns:a16="http://schemas.microsoft.com/office/drawing/2014/main" id="{14EF58A9-6384-472A-8739-18E7BD27318A}"/>
              </a:ext>
            </a:extLst>
          </p:cNvPr>
          <p:cNvSpPr>
            <a:spLocks noGrp="1"/>
          </p:cNvSpPr>
          <p:nvPr>
            <p:ph idx="1"/>
          </p:nvPr>
        </p:nvSpPr>
        <p:spPr/>
        <p:txBody>
          <a:bodyPr/>
          <a:lstStyle/>
          <a:p>
            <a:pPr marL="0" indent="0">
              <a:buNone/>
            </a:pPr>
            <a:r>
              <a:rPr lang="en-US" dirty="0"/>
              <a:t>CHECKSUM also does something</a:t>
            </a:r>
          </a:p>
        </p:txBody>
      </p:sp>
    </p:spTree>
    <p:extLst>
      <p:ext uri="{BB962C8B-B14F-4D97-AF65-F5344CB8AC3E}">
        <p14:creationId xmlns:p14="http://schemas.microsoft.com/office/powerpoint/2010/main" val="39260890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40694-6271-4878-96E0-58028F4F419F}"/>
              </a:ext>
            </a:extLst>
          </p:cNvPr>
          <p:cNvSpPr>
            <a:spLocks noGrp="1"/>
          </p:cNvSpPr>
          <p:nvPr>
            <p:ph type="title"/>
          </p:nvPr>
        </p:nvSpPr>
        <p:spPr/>
        <p:txBody>
          <a:bodyPr/>
          <a:lstStyle/>
          <a:p>
            <a:r>
              <a:rPr lang="en-US" dirty="0"/>
              <a:t>CHECKSUM</a:t>
            </a:r>
          </a:p>
        </p:txBody>
      </p:sp>
      <p:sp>
        <p:nvSpPr>
          <p:cNvPr id="3" name="Content Placeholder 2">
            <a:extLst>
              <a:ext uri="{FF2B5EF4-FFF2-40B4-BE49-F238E27FC236}">
                <a16:creationId xmlns:a16="http://schemas.microsoft.com/office/drawing/2014/main" id="{14EF58A9-6384-472A-8739-18E7BD27318A}"/>
              </a:ext>
            </a:extLst>
          </p:cNvPr>
          <p:cNvSpPr>
            <a:spLocks noGrp="1"/>
          </p:cNvSpPr>
          <p:nvPr>
            <p:ph idx="1"/>
          </p:nvPr>
        </p:nvSpPr>
        <p:spPr/>
        <p:txBody>
          <a:bodyPr/>
          <a:lstStyle/>
          <a:p>
            <a:pPr marL="0" indent="0">
              <a:buNone/>
            </a:pPr>
            <a:r>
              <a:rPr lang="en-US" dirty="0"/>
              <a:t>CHECKSUM also does something</a:t>
            </a:r>
          </a:p>
          <a:p>
            <a:pPr marL="0" indent="0">
              <a:buNone/>
            </a:pPr>
            <a:r>
              <a:rPr lang="en-US" dirty="0"/>
              <a:t>On write to disk, a checksum is calculated using the data on the page</a:t>
            </a:r>
          </a:p>
        </p:txBody>
      </p:sp>
    </p:spTree>
    <p:extLst>
      <p:ext uri="{BB962C8B-B14F-4D97-AF65-F5344CB8AC3E}">
        <p14:creationId xmlns:p14="http://schemas.microsoft.com/office/powerpoint/2010/main" val="858744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40694-6271-4878-96E0-58028F4F419F}"/>
              </a:ext>
            </a:extLst>
          </p:cNvPr>
          <p:cNvSpPr>
            <a:spLocks noGrp="1"/>
          </p:cNvSpPr>
          <p:nvPr>
            <p:ph type="title"/>
          </p:nvPr>
        </p:nvSpPr>
        <p:spPr/>
        <p:txBody>
          <a:bodyPr/>
          <a:lstStyle/>
          <a:p>
            <a:r>
              <a:rPr lang="en-US" dirty="0"/>
              <a:t>CHECKSUM</a:t>
            </a:r>
          </a:p>
        </p:txBody>
      </p:sp>
      <p:sp>
        <p:nvSpPr>
          <p:cNvPr id="3" name="Content Placeholder 2">
            <a:extLst>
              <a:ext uri="{FF2B5EF4-FFF2-40B4-BE49-F238E27FC236}">
                <a16:creationId xmlns:a16="http://schemas.microsoft.com/office/drawing/2014/main" id="{14EF58A9-6384-472A-8739-18E7BD27318A}"/>
              </a:ext>
            </a:extLst>
          </p:cNvPr>
          <p:cNvSpPr>
            <a:spLocks noGrp="1"/>
          </p:cNvSpPr>
          <p:nvPr>
            <p:ph idx="1"/>
          </p:nvPr>
        </p:nvSpPr>
        <p:spPr/>
        <p:txBody>
          <a:bodyPr/>
          <a:lstStyle/>
          <a:p>
            <a:pPr marL="0" indent="0">
              <a:buNone/>
            </a:pPr>
            <a:r>
              <a:rPr lang="en-US" dirty="0"/>
              <a:t>CHECKSUM also does something</a:t>
            </a:r>
          </a:p>
          <a:p>
            <a:pPr marL="0" indent="0">
              <a:buNone/>
            </a:pPr>
            <a:r>
              <a:rPr lang="en-US" dirty="0"/>
              <a:t>On write to disk, a checksum is calculated using the data on the page</a:t>
            </a:r>
          </a:p>
          <a:p>
            <a:pPr marL="0" indent="0">
              <a:buNone/>
            </a:pPr>
            <a:r>
              <a:rPr lang="en-US" dirty="0"/>
              <a:t>This checksum is stored on the page</a:t>
            </a:r>
          </a:p>
        </p:txBody>
      </p:sp>
    </p:spTree>
    <p:extLst>
      <p:ext uri="{BB962C8B-B14F-4D97-AF65-F5344CB8AC3E}">
        <p14:creationId xmlns:p14="http://schemas.microsoft.com/office/powerpoint/2010/main" val="28784637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40694-6271-4878-96E0-58028F4F419F}"/>
              </a:ext>
            </a:extLst>
          </p:cNvPr>
          <p:cNvSpPr>
            <a:spLocks noGrp="1"/>
          </p:cNvSpPr>
          <p:nvPr>
            <p:ph type="title"/>
          </p:nvPr>
        </p:nvSpPr>
        <p:spPr/>
        <p:txBody>
          <a:bodyPr/>
          <a:lstStyle/>
          <a:p>
            <a:r>
              <a:rPr lang="en-US" dirty="0"/>
              <a:t>CHECKSUM</a:t>
            </a:r>
          </a:p>
        </p:txBody>
      </p:sp>
      <p:sp>
        <p:nvSpPr>
          <p:cNvPr id="3" name="Content Placeholder 2">
            <a:extLst>
              <a:ext uri="{FF2B5EF4-FFF2-40B4-BE49-F238E27FC236}">
                <a16:creationId xmlns:a16="http://schemas.microsoft.com/office/drawing/2014/main" id="{14EF58A9-6384-472A-8739-18E7BD27318A}"/>
              </a:ext>
            </a:extLst>
          </p:cNvPr>
          <p:cNvSpPr>
            <a:spLocks noGrp="1"/>
          </p:cNvSpPr>
          <p:nvPr>
            <p:ph idx="1"/>
          </p:nvPr>
        </p:nvSpPr>
        <p:spPr/>
        <p:txBody>
          <a:bodyPr/>
          <a:lstStyle/>
          <a:p>
            <a:pPr marL="0" indent="0">
              <a:buNone/>
            </a:pPr>
            <a:r>
              <a:rPr lang="en-US" dirty="0"/>
              <a:t>CHECKSUM also does something</a:t>
            </a:r>
          </a:p>
          <a:p>
            <a:pPr marL="0" indent="0">
              <a:buNone/>
            </a:pPr>
            <a:r>
              <a:rPr lang="en-US" dirty="0"/>
              <a:t>On write to disk, a checksum is calculated using the data on the page</a:t>
            </a:r>
          </a:p>
          <a:p>
            <a:pPr marL="0" indent="0">
              <a:buNone/>
            </a:pPr>
            <a:r>
              <a:rPr lang="en-US" dirty="0"/>
              <a:t>This checksum is stored on the page</a:t>
            </a:r>
          </a:p>
          <a:p>
            <a:pPr marL="0" indent="0">
              <a:buNone/>
            </a:pPr>
            <a:r>
              <a:rPr lang="en-US" dirty="0"/>
              <a:t>The page is written to disk</a:t>
            </a:r>
          </a:p>
        </p:txBody>
      </p:sp>
    </p:spTree>
    <p:extLst>
      <p:ext uri="{BB962C8B-B14F-4D97-AF65-F5344CB8AC3E}">
        <p14:creationId xmlns:p14="http://schemas.microsoft.com/office/powerpoint/2010/main" val="4089217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40694-6271-4878-96E0-58028F4F419F}"/>
              </a:ext>
            </a:extLst>
          </p:cNvPr>
          <p:cNvSpPr>
            <a:spLocks noGrp="1"/>
          </p:cNvSpPr>
          <p:nvPr>
            <p:ph type="title"/>
          </p:nvPr>
        </p:nvSpPr>
        <p:spPr/>
        <p:txBody>
          <a:bodyPr/>
          <a:lstStyle/>
          <a:p>
            <a:r>
              <a:rPr lang="en-US" dirty="0"/>
              <a:t>CHECKSUM</a:t>
            </a:r>
          </a:p>
        </p:txBody>
      </p:sp>
      <p:sp>
        <p:nvSpPr>
          <p:cNvPr id="3" name="Content Placeholder 2">
            <a:extLst>
              <a:ext uri="{FF2B5EF4-FFF2-40B4-BE49-F238E27FC236}">
                <a16:creationId xmlns:a16="http://schemas.microsoft.com/office/drawing/2014/main" id="{14EF58A9-6384-472A-8739-18E7BD27318A}"/>
              </a:ext>
            </a:extLst>
          </p:cNvPr>
          <p:cNvSpPr>
            <a:spLocks noGrp="1"/>
          </p:cNvSpPr>
          <p:nvPr>
            <p:ph idx="1"/>
          </p:nvPr>
        </p:nvSpPr>
        <p:spPr/>
        <p:txBody>
          <a:bodyPr/>
          <a:lstStyle/>
          <a:p>
            <a:pPr marL="0" indent="0">
              <a:buNone/>
            </a:pPr>
            <a:r>
              <a:rPr lang="en-US" dirty="0"/>
              <a:t>CHECKSUM also does something</a:t>
            </a:r>
          </a:p>
          <a:p>
            <a:pPr marL="0" indent="0">
              <a:buNone/>
            </a:pPr>
            <a:r>
              <a:rPr lang="en-US" dirty="0"/>
              <a:t>On write to disk, a checksum is calculated using the data on the page</a:t>
            </a:r>
          </a:p>
          <a:p>
            <a:pPr marL="0" indent="0">
              <a:buNone/>
            </a:pPr>
            <a:r>
              <a:rPr lang="en-US" dirty="0"/>
              <a:t>This checksum is stored on the page</a:t>
            </a:r>
          </a:p>
          <a:p>
            <a:pPr marL="0" indent="0">
              <a:buNone/>
            </a:pPr>
            <a:r>
              <a:rPr lang="en-US" dirty="0"/>
              <a:t>The page is written to disk</a:t>
            </a:r>
          </a:p>
          <a:p>
            <a:pPr marL="0" indent="0">
              <a:buNone/>
            </a:pPr>
            <a:r>
              <a:rPr lang="en-US" dirty="0"/>
              <a:t>The checksum is recalculated when the page is read into memory again</a:t>
            </a:r>
          </a:p>
        </p:txBody>
      </p:sp>
    </p:spTree>
    <p:extLst>
      <p:ext uri="{BB962C8B-B14F-4D97-AF65-F5344CB8AC3E}">
        <p14:creationId xmlns:p14="http://schemas.microsoft.com/office/powerpoint/2010/main" val="4578725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40694-6271-4878-96E0-58028F4F419F}"/>
              </a:ext>
            </a:extLst>
          </p:cNvPr>
          <p:cNvSpPr>
            <a:spLocks noGrp="1"/>
          </p:cNvSpPr>
          <p:nvPr>
            <p:ph type="title"/>
          </p:nvPr>
        </p:nvSpPr>
        <p:spPr/>
        <p:txBody>
          <a:bodyPr/>
          <a:lstStyle/>
          <a:p>
            <a:r>
              <a:rPr lang="en-US" dirty="0"/>
              <a:t>CHECKSUM</a:t>
            </a:r>
          </a:p>
        </p:txBody>
      </p:sp>
      <p:sp>
        <p:nvSpPr>
          <p:cNvPr id="3" name="Content Placeholder 2">
            <a:extLst>
              <a:ext uri="{FF2B5EF4-FFF2-40B4-BE49-F238E27FC236}">
                <a16:creationId xmlns:a16="http://schemas.microsoft.com/office/drawing/2014/main" id="{14EF58A9-6384-472A-8739-18E7BD27318A}"/>
              </a:ext>
            </a:extLst>
          </p:cNvPr>
          <p:cNvSpPr>
            <a:spLocks noGrp="1"/>
          </p:cNvSpPr>
          <p:nvPr>
            <p:ph idx="1"/>
          </p:nvPr>
        </p:nvSpPr>
        <p:spPr/>
        <p:txBody>
          <a:bodyPr/>
          <a:lstStyle/>
          <a:p>
            <a:pPr marL="0" indent="0">
              <a:buNone/>
            </a:pPr>
            <a:r>
              <a:rPr lang="en-US" dirty="0"/>
              <a:t>CHECKSUM also does something</a:t>
            </a:r>
          </a:p>
          <a:p>
            <a:pPr marL="0" indent="0">
              <a:buNone/>
            </a:pPr>
            <a:r>
              <a:rPr lang="en-US" dirty="0"/>
              <a:t>On write to disk, a checksum is calculated using the data on the page</a:t>
            </a:r>
          </a:p>
          <a:p>
            <a:pPr marL="0" indent="0">
              <a:buNone/>
            </a:pPr>
            <a:r>
              <a:rPr lang="en-US" dirty="0"/>
              <a:t>This checksum is stored on the page</a:t>
            </a:r>
          </a:p>
          <a:p>
            <a:pPr marL="0" indent="0">
              <a:buNone/>
            </a:pPr>
            <a:r>
              <a:rPr lang="en-US" dirty="0"/>
              <a:t>The page is written to disk</a:t>
            </a:r>
          </a:p>
          <a:p>
            <a:pPr marL="0" indent="0">
              <a:buNone/>
            </a:pPr>
            <a:r>
              <a:rPr lang="en-US" dirty="0"/>
              <a:t>The checksum is recalculated when the page is read into memory again</a:t>
            </a:r>
          </a:p>
          <a:p>
            <a:pPr marL="0" indent="0">
              <a:buNone/>
            </a:pPr>
            <a:r>
              <a:rPr lang="en-US" dirty="0"/>
              <a:t>If they are different…</a:t>
            </a:r>
          </a:p>
        </p:txBody>
      </p:sp>
    </p:spTree>
    <p:extLst>
      <p:ext uri="{BB962C8B-B14F-4D97-AF65-F5344CB8AC3E}">
        <p14:creationId xmlns:p14="http://schemas.microsoft.com/office/powerpoint/2010/main" val="31544128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40694-6271-4878-96E0-58028F4F419F}"/>
              </a:ext>
            </a:extLst>
          </p:cNvPr>
          <p:cNvSpPr>
            <a:spLocks noGrp="1"/>
          </p:cNvSpPr>
          <p:nvPr>
            <p:ph type="title"/>
          </p:nvPr>
        </p:nvSpPr>
        <p:spPr/>
        <p:txBody>
          <a:bodyPr/>
          <a:lstStyle/>
          <a:p>
            <a:r>
              <a:rPr lang="en-US" dirty="0"/>
              <a:t>CHECKSUM</a:t>
            </a:r>
          </a:p>
        </p:txBody>
      </p:sp>
      <p:sp>
        <p:nvSpPr>
          <p:cNvPr id="3" name="Content Placeholder 2">
            <a:extLst>
              <a:ext uri="{FF2B5EF4-FFF2-40B4-BE49-F238E27FC236}">
                <a16:creationId xmlns:a16="http://schemas.microsoft.com/office/drawing/2014/main" id="{14EF58A9-6384-472A-8739-18E7BD27318A}"/>
              </a:ext>
            </a:extLst>
          </p:cNvPr>
          <p:cNvSpPr>
            <a:spLocks noGrp="1"/>
          </p:cNvSpPr>
          <p:nvPr>
            <p:ph idx="1"/>
          </p:nvPr>
        </p:nvSpPr>
        <p:spPr/>
        <p:txBody>
          <a:bodyPr/>
          <a:lstStyle/>
          <a:p>
            <a:pPr marL="0" indent="0">
              <a:buNone/>
            </a:pPr>
            <a:r>
              <a:rPr lang="en-US" dirty="0"/>
              <a:t>CHECKSUM also does something</a:t>
            </a:r>
          </a:p>
          <a:p>
            <a:pPr marL="0" indent="0">
              <a:buNone/>
            </a:pPr>
            <a:r>
              <a:rPr lang="en-US" dirty="0"/>
              <a:t>On write to disk, a checksum is calculated using the data on the page</a:t>
            </a:r>
          </a:p>
          <a:p>
            <a:pPr marL="0" indent="0">
              <a:buNone/>
            </a:pPr>
            <a:r>
              <a:rPr lang="en-US" dirty="0"/>
              <a:t>This checksum is stored on the page</a:t>
            </a:r>
          </a:p>
          <a:p>
            <a:pPr marL="0" indent="0">
              <a:buNone/>
            </a:pPr>
            <a:r>
              <a:rPr lang="en-US" dirty="0"/>
              <a:t>The page is written to disk</a:t>
            </a:r>
          </a:p>
          <a:p>
            <a:pPr marL="0" indent="0">
              <a:buNone/>
            </a:pPr>
            <a:r>
              <a:rPr lang="en-US" dirty="0"/>
              <a:t>The checksum is recalculated when the page is read into memory again</a:t>
            </a:r>
          </a:p>
          <a:p>
            <a:pPr marL="0" indent="0">
              <a:buNone/>
            </a:pPr>
            <a:r>
              <a:rPr lang="en-US" dirty="0"/>
              <a:t>If they are different…</a:t>
            </a:r>
          </a:p>
          <a:p>
            <a:pPr marL="0" indent="0">
              <a:buNone/>
            </a:pPr>
            <a:r>
              <a:rPr lang="en-US" sz="5400" b="1" dirty="0">
                <a:solidFill>
                  <a:srgbClr val="FF0000"/>
                </a:solidFill>
              </a:rPr>
              <a:t>THIS IS DATA CORRUPTION</a:t>
            </a:r>
            <a:endParaRPr lang="en-US" sz="5400" dirty="0"/>
          </a:p>
        </p:txBody>
      </p:sp>
    </p:spTree>
    <p:extLst>
      <p:ext uri="{BB962C8B-B14F-4D97-AF65-F5344CB8AC3E}">
        <p14:creationId xmlns:p14="http://schemas.microsoft.com/office/powerpoint/2010/main" val="10654252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40694-6271-4878-96E0-58028F4F419F}"/>
              </a:ext>
            </a:extLst>
          </p:cNvPr>
          <p:cNvSpPr>
            <a:spLocks noGrp="1"/>
          </p:cNvSpPr>
          <p:nvPr>
            <p:ph type="title"/>
          </p:nvPr>
        </p:nvSpPr>
        <p:spPr/>
        <p:txBody>
          <a:bodyPr/>
          <a:lstStyle/>
          <a:p>
            <a:r>
              <a:rPr lang="en-US" dirty="0"/>
              <a:t>CHECKSUM</a:t>
            </a:r>
          </a:p>
        </p:txBody>
      </p:sp>
      <p:sp>
        <p:nvSpPr>
          <p:cNvPr id="3" name="Content Placeholder 2">
            <a:extLst>
              <a:ext uri="{FF2B5EF4-FFF2-40B4-BE49-F238E27FC236}">
                <a16:creationId xmlns:a16="http://schemas.microsoft.com/office/drawing/2014/main" id="{14EF58A9-6384-472A-8739-18E7BD27318A}"/>
              </a:ext>
            </a:extLst>
          </p:cNvPr>
          <p:cNvSpPr>
            <a:spLocks noGrp="1"/>
          </p:cNvSpPr>
          <p:nvPr>
            <p:ph idx="1"/>
          </p:nvPr>
        </p:nvSpPr>
        <p:spPr/>
        <p:txBody>
          <a:bodyPr/>
          <a:lstStyle/>
          <a:p>
            <a:pPr marL="0" indent="0">
              <a:buNone/>
            </a:pPr>
            <a:r>
              <a:rPr lang="en-US" dirty="0"/>
              <a:t>The checksum value will identify any changes on the page</a:t>
            </a:r>
          </a:p>
          <a:p>
            <a:pPr marL="0" indent="0">
              <a:buNone/>
            </a:pPr>
            <a:r>
              <a:rPr lang="en-US" dirty="0"/>
              <a:t>This is the recommended setting for PAGE_VERIFY</a:t>
            </a:r>
          </a:p>
          <a:p>
            <a:pPr marL="0" indent="0">
              <a:buNone/>
            </a:pPr>
            <a:r>
              <a:rPr lang="en-US" dirty="0"/>
              <a:t>It is also the default value</a:t>
            </a:r>
          </a:p>
        </p:txBody>
      </p:sp>
    </p:spTree>
    <p:extLst>
      <p:ext uri="{BB962C8B-B14F-4D97-AF65-F5344CB8AC3E}">
        <p14:creationId xmlns:p14="http://schemas.microsoft.com/office/powerpoint/2010/main" val="1164126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A533CB-B934-4BA4-B98A-B68B58B4BE51}"/>
              </a:ext>
            </a:extLst>
          </p:cNvPr>
          <p:cNvSpPr>
            <a:spLocks noGrp="1"/>
          </p:cNvSpPr>
          <p:nvPr>
            <p:ph type="title"/>
          </p:nvPr>
        </p:nvSpPr>
        <p:spPr/>
        <p:txBody>
          <a:bodyPr/>
          <a:lstStyle/>
          <a:p>
            <a:r>
              <a:rPr lang="en-US" dirty="0"/>
              <a:t>Data in SQL Server</a:t>
            </a:r>
          </a:p>
        </p:txBody>
      </p:sp>
      <p:sp>
        <p:nvSpPr>
          <p:cNvPr id="5" name="Text Placeholder 4">
            <a:extLst>
              <a:ext uri="{FF2B5EF4-FFF2-40B4-BE49-F238E27FC236}">
                <a16:creationId xmlns:a16="http://schemas.microsoft.com/office/drawing/2014/main" id="{D270381A-B904-429C-B2EC-6020A2CB9F9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100029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A533CB-B934-4BA4-B98A-B68B58B4BE51}"/>
              </a:ext>
            </a:extLst>
          </p:cNvPr>
          <p:cNvSpPr>
            <a:spLocks noGrp="1"/>
          </p:cNvSpPr>
          <p:nvPr>
            <p:ph type="title"/>
          </p:nvPr>
        </p:nvSpPr>
        <p:spPr/>
        <p:txBody>
          <a:bodyPr/>
          <a:lstStyle/>
          <a:p>
            <a:r>
              <a:rPr lang="en-US" dirty="0"/>
              <a:t>DBCC CHECKDB</a:t>
            </a:r>
          </a:p>
        </p:txBody>
      </p:sp>
      <p:sp>
        <p:nvSpPr>
          <p:cNvPr id="5" name="Text Placeholder 4">
            <a:extLst>
              <a:ext uri="{FF2B5EF4-FFF2-40B4-BE49-F238E27FC236}">
                <a16:creationId xmlns:a16="http://schemas.microsoft.com/office/drawing/2014/main" id="{D270381A-B904-429C-B2EC-6020A2CB9F9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311117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561BC-FE41-4A8E-950A-934B5A8254B4}"/>
              </a:ext>
            </a:extLst>
          </p:cNvPr>
          <p:cNvSpPr>
            <a:spLocks noGrp="1"/>
          </p:cNvSpPr>
          <p:nvPr>
            <p:ph type="title"/>
          </p:nvPr>
        </p:nvSpPr>
        <p:spPr/>
        <p:txBody>
          <a:bodyPr/>
          <a:lstStyle/>
          <a:p>
            <a:r>
              <a:rPr lang="en-US" dirty="0"/>
              <a:t>DBCC CHECKDB</a:t>
            </a:r>
          </a:p>
        </p:txBody>
      </p:sp>
      <p:sp>
        <p:nvSpPr>
          <p:cNvPr id="3" name="Content Placeholder 2">
            <a:extLst>
              <a:ext uri="{FF2B5EF4-FFF2-40B4-BE49-F238E27FC236}">
                <a16:creationId xmlns:a16="http://schemas.microsoft.com/office/drawing/2014/main" id="{0E1D91F9-12D5-4F51-B765-7A4A2C28513A}"/>
              </a:ext>
            </a:extLst>
          </p:cNvPr>
          <p:cNvSpPr>
            <a:spLocks noGrp="1"/>
          </p:cNvSpPr>
          <p:nvPr>
            <p:ph idx="1"/>
          </p:nvPr>
        </p:nvSpPr>
        <p:spPr/>
        <p:txBody>
          <a:bodyPr/>
          <a:lstStyle/>
          <a:p>
            <a:pPr marL="0" indent="0">
              <a:buNone/>
            </a:pPr>
            <a:r>
              <a:rPr lang="en-US" dirty="0"/>
              <a:t>PAGE_VERIFY checks for corruption at the page-level</a:t>
            </a:r>
          </a:p>
          <a:p>
            <a:pPr marL="0" indent="0">
              <a:buNone/>
            </a:pPr>
            <a:r>
              <a:rPr lang="en-US" dirty="0"/>
              <a:t>DBCC CHECKDB scans the entire data file for corruption</a:t>
            </a:r>
          </a:p>
        </p:txBody>
      </p:sp>
    </p:spTree>
    <p:extLst>
      <p:ext uri="{BB962C8B-B14F-4D97-AF65-F5344CB8AC3E}">
        <p14:creationId xmlns:p14="http://schemas.microsoft.com/office/powerpoint/2010/main" val="25893366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6BA65-F8AF-4221-B8EC-4E1847CB81A3}"/>
              </a:ext>
            </a:extLst>
          </p:cNvPr>
          <p:cNvSpPr>
            <a:spLocks noGrp="1"/>
          </p:cNvSpPr>
          <p:nvPr>
            <p:ph type="title"/>
          </p:nvPr>
        </p:nvSpPr>
        <p:spPr/>
        <p:txBody>
          <a:bodyPr/>
          <a:lstStyle/>
          <a:p>
            <a:r>
              <a:rPr lang="en-US" dirty="0"/>
              <a:t>How It Works</a:t>
            </a:r>
          </a:p>
        </p:txBody>
      </p:sp>
      <p:sp>
        <p:nvSpPr>
          <p:cNvPr id="3" name="Content Placeholder 2">
            <a:extLst>
              <a:ext uri="{FF2B5EF4-FFF2-40B4-BE49-F238E27FC236}">
                <a16:creationId xmlns:a16="http://schemas.microsoft.com/office/drawing/2014/main" id="{ABD957B2-7D89-4B39-9F63-0AC2B860BCFF}"/>
              </a:ext>
            </a:extLst>
          </p:cNvPr>
          <p:cNvSpPr>
            <a:spLocks noGrp="1"/>
          </p:cNvSpPr>
          <p:nvPr>
            <p:ph idx="1"/>
          </p:nvPr>
        </p:nvSpPr>
        <p:spPr/>
        <p:txBody>
          <a:bodyPr/>
          <a:lstStyle/>
          <a:p>
            <a:pPr marL="0" indent="0">
              <a:buNone/>
            </a:pPr>
            <a:r>
              <a:rPr lang="en-US" dirty="0"/>
              <a:t>DBCC CHECKDB requires a consistent view of the data file at start time</a:t>
            </a:r>
          </a:p>
          <a:p>
            <a:pPr marL="0" indent="0">
              <a:buNone/>
            </a:pPr>
            <a:r>
              <a:rPr lang="en-US" dirty="0"/>
              <a:t>When it runs against a database it creates a sparse file</a:t>
            </a:r>
          </a:p>
          <a:p>
            <a:pPr marL="0" indent="0">
              <a:buNone/>
            </a:pPr>
            <a:r>
              <a:rPr lang="en-US" dirty="0"/>
              <a:t>Before a dirty page is written to disk, a copy of the page is written to the sparse file</a:t>
            </a:r>
          </a:p>
          <a:p>
            <a:pPr marL="0" indent="0">
              <a:buNone/>
            </a:pPr>
            <a:endParaRPr lang="en-US" dirty="0"/>
          </a:p>
        </p:txBody>
      </p:sp>
    </p:spTree>
    <p:extLst>
      <p:ext uri="{BB962C8B-B14F-4D97-AF65-F5344CB8AC3E}">
        <p14:creationId xmlns:p14="http://schemas.microsoft.com/office/powerpoint/2010/main" val="13510071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CAD3D-2C6E-4829-A360-3118F958BBAA}"/>
              </a:ext>
            </a:extLst>
          </p:cNvPr>
          <p:cNvSpPr>
            <a:spLocks noGrp="1"/>
          </p:cNvSpPr>
          <p:nvPr>
            <p:ph type="title"/>
          </p:nvPr>
        </p:nvSpPr>
        <p:spPr/>
        <p:txBody>
          <a:bodyPr/>
          <a:lstStyle/>
          <a:p>
            <a:r>
              <a:rPr lang="en-US" dirty="0"/>
              <a:t>DBCC CHECKDB Process</a:t>
            </a:r>
          </a:p>
        </p:txBody>
      </p:sp>
      <p:sp>
        <p:nvSpPr>
          <p:cNvPr id="3" name="Content Placeholder 2">
            <a:extLst>
              <a:ext uri="{FF2B5EF4-FFF2-40B4-BE49-F238E27FC236}">
                <a16:creationId xmlns:a16="http://schemas.microsoft.com/office/drawing/2014/main" id="{496C4F4A-D860-42F3-AE1A-074799B8391F}"/>
              </a:ext>
            </a:extLst>
          </p:cNvPr>
          <p:cNvSpPr>
            <a:spLocks noGrp="1"/>
          </p:cNvSpPr>
          <p:nvPr>
            <p:ph idx="1"/>
          </p:nvPr>
        </p:nvSpPr>
        <p:spPr/>
        <p:txBody>
          <a:bodyPr/>
          <a:lstStyle/>
          <a:p>
            <a:pPr marL="0" indent="0">
              <a:buNone/>
            </a:pPr>
            <a:r>
              <a:rPr lang="en-US" dirty="0"/>
              <a:t>DBCC CHECKDB reads all data pages in the buffer</a:t>
            </a:r>
          </a:p>
          <a:p>
            <a:pPr marL="0" indent="0">
              <a:buNone/>
            </a:pPr>
            <a:r>
              <a:rPr lang="en-US" dirty="0"/>
              <a:t>It checks them using the PAGE_VERIFY option for the database</a:t>
            </a:r>
          </a:p>
          <a:p>
            <a:pPr marL="0" indent="0">
              <a:buNone/>
            </a:pPr>
            <a:r>
              <a:rPr lang="en-US" dirty="0"/>
              <a:t>For pages changed since CHECKDB started it will use the page in the sparse file</a:t>
            </a:r>
          </a:p>
        </p:txBody>
      </p:sp>
    </p:spTree>
    <p:extLst>
      <p:ext uri="{BB962C8B-B14F-4D97-AF65-F5344CB8AC3E}">
        <p14:creationId xmlns:p14="http://schemas.microsoft.com/office/powerpoint/2010/main" val="18492495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6BA65-F8AF-4221-B8EC-4E1847CB81A3}"/>
              </a:ext>
            </a:extLst>
          </p:cNvPr>
          <p:cNvSpPr>
            <a:spLocks noGrp="1"/>
          </p:cNvSpPr>
          <p:nvPr>
            <p:ph type="title"/>
          </p:nvPr>
        </p:nvSpPr>
        <p:spPr/>
        <p:txBody>
          <a:bodyPr/>
          <a:lstStyle/>
          <a:p>
            <a:r>
              <a:rPr lang="en-US" dirty="0"/>
              <a:t>Inserted Page to Be Written to Disk</a:t>
            </a:r>
          </a:p>
        </p:txBody>
      </p:sp>
      <p:sp>
        <p:nvSpPr>
          <p:cNvPr id="3" name="Content Placeholder 2">
            <a:extLst>
              <a:ext uri="{FF2B5EF4-FFF2-40B4-BE49-F238E27FC236}">
                <a16:creationId xmlns:a16="http://schemas.microsoft.com/office/drawing/2014/main" id="{ABD957B2-7D89-4B39-9F63-0AC2B860BCFF}"/>
              </a:ext>
            </a:extLst>
          </p:cNvPr>
          <p:cNvSpPr>
            <a:spLocks noGrp="1"/>
          </p:cNvSpPr>
          <p:nvPr>
            <p:ph idx="1"/>
          </p:nvPr>
        </p:nvSpPr>
        <p:spPr/>
        <p:txBody>
          <a:bodyPr/>
          <a:lstStyle/>
          <a:p>
            <a:pPr marL="0" indent="0">
              <a:buNone/>
            </a:pPr>
            <a:endParaRPr lang="en-US" dirty="0"/>
          </a:p>
          <a:p>
            <a:pPr marL="0" indent="0">
              <a:buNone/>
            </a:pPr>
            <a:endParaRPr lang="en-US" dirty="0"/>
          </a:p>
        </p:txBody>
      </p:sp>
      <p:sp>
        <p:nvSpPr>
          <p:cNvPr id="20" name="Rectangle 19">
            <a:extLst>
              <a:ext uri="{FF2B5EF4-FFF2-40B4-BE49-F238E27FC236}">
                <a16:creationId xmlns:a16="http://schemas.microsoft.com/office/drawing/2014/main" id="{E27B7D64-8BA9-4182-8255-796077318268}"/>
              </a:ext>
            </a:extLst>
          </p:cNvPr>
          <p:cNvSpPr/>
          <p:nvPr/>
        </p:nvSpPr>
        <p:spPr>
          <a:xfrm>
            <a:off x="9044355" y="2818262"/>
            <a:ext cx="2582984" cy="2557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EE223FFA-95C3-4C9B-B2E5-E9EE6F936F73}"/>
              </a:ext>
            </a:extLst>
          </p:cNvPr>
          <p:cNvGrpSpPr/>
          <p:nvPr/>
        </p:nvGrpSpPr>
        <p:grpSpPr>
          <a:xfrm>
            <a:off x="370071" y="2361251"/>
            <a:ext cx="8053754" cy="1719929"/>
            <a:chOff x="1611923" y="3942318"/>
            <a:chExt cx="8053754" cy="1719929"/>
          </a:xfrm>
        </p:grpSpPr>
        <p:sp>
          <p:nvSpPr>
            <p:cNvPr id="22" name="Rectangle 21">
              <a:extLst>
                <a:ext uri="{FF2B5EF4-FFF2-40B4-BE49-F238E27FC236}">
                  <a16:creationId xmlns:a16="http://schemas.microsoft.com/office/drawing/2014/main" id="{2D1A05E8-9D8C-4B0E-A2B7-40DC6ACB77CE}"/>
                </a:ext>
              </a:extLst>
            </p:cNvPr>
            <p:cNvSpPr/>
            <p:nvPr/>
          </p:nvSpPr>
          <p:spPr>
            <a:xfrm>
              <a:off x="1611923" y="4470401"/>
              <a:ext cx="8053754" cy="1191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5CC35DE7-44B8-40D3-A8F5-AB1CDAAA0F5D}"/>
                </a:ext>
              </a:extLst>
            </p:cNvPr>
            <p:cNvSpPr txBox="1"/>
            <p:nvPr/>
          </p:nvSpPr>
          <p:spPr>
            <a:xfrm>
              <a:off x="4884615" y="3942318"/>
              <a:ext cx="1211385" cy="369332"/>
            </a:xfrm>
            <a:prstGeom prst="rect">
              <a:avLst/>
            </a:prstGeom>
            <a:noFill/>
          </p:spPr>
          <p:txBody>
            <a:bodyPr wrap="square" rtlCol="0">
              <a:spAutoFit/>
            </a:bodyPr>
            <a:lstStyle/>
            <a:p>
              <a:pPr algn="ctr"/>
              <a:r>
                <a:rPr lang="en-US" dirty="0"/>
                <a:t>Data File</a:t>
              </a:r>
            </a:p>
          </p:txBody>
        </p:sp>
        <p:sp>
          <p:nvSpPr>
            <p:cNvPr id="24" name="Rectangle: Single Corner Snipped 23">
              <a:extLst>
                <a:ext uri="{FF2B5EF4-FFF2-40B4-BE49-F238E27FC236}">
                  <a16:creationId xmlns:a16="http://schemas.microsoft.com/office/drawing/2014/main" id="{F4D71CCC-1BF4-46DB-A7CB-1E0866380D34}"/>
                </a:ext>
              </a:extLst>
            </p:cNvPr>
            <p:cNvSpPr/>
            <p:nvPr/>
          </p:nvSpPr>
          <p:spPr>
            <a:xfrm>
              <a:off x="188741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Single Corner Snipped 24">
              <a:extLst>
                <a:ext uri="{FF2B5EF4-FFF2-40B4-BE49-F238E27FC236}">
                  <a16:creationId xmlns:a16="http://schemas.microsoft.com/office/drawing/2014/main" id="{12C58E82-B3B3-4AB4-8331-825E3D1D9C30}"/>
                </a:ext>
              </a:extLst>
            </p:cNvPr>
            <p:cNvSpPr/>
            <p:nvPr/>
          </p:nvSpPr>
          <p:spPr>
            <a:xfrm>
              <a:off x="2467707"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Single Corner Snipped 25">
              <a:extLst>
                <a:ext uri="{FF2B5EF4-FFF2-40B4-BE49-F238E27FC236}">
                  <a16:creationId xmlns:a16="http://schemas.microsoft.com/office/drawing/2014/main" id="{E7208F97-AF64-4A84-969E-29402044BA81}"/>
                </a:ext>
              </a:extLst>
            </p:cNvPr>
            <p:cNvSpPr/>
            <p:nvPr/>
          </p:nvSpPr>
          <p:spPr>
            <a:xfrm>
              <a:off x="305581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Single Corner Snipped 26">
              <a:extLst>
                <a:ext uri="{FF2B5EF4-FFF2-40B4-BE49-F238E27FC236}">
                  <a16:creationId xmlns:a16="http://schemas.microsoft.com/office/drawing/2014/main" id="{846CB961-5A40-4D68-829B-2E8950CAA29D}"/>
                </a:ext>
              </a:extLst>
            </p:cNvPr>
            <p:cNvSpPr/>
            <p:nvPr/>
          </p:nvSpPr>
          <p:spPr>
            <a:xfrm>
              <a:off x="3636107"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Single Corner Snipped 27">
              <a:extLst>
                <a:ext uri="{FF2B5EF4-FFF2-40B4-BE49-F238E27FC236}">
                  <a16:creationId xmlns:a16="http://schemas.microsoft.com/office/drawing/2014/main" id="{4E45C40D-D898-408E-B5F0-DEFA9BE42514}"/>
                </a:ext>
              </a:extLst>
            </p:cNvPr>
            <p:cNvSpPr/>
            <p:nvPr/>
          </p:nvSpPr>
          <p:spPr>
            <a:xfrm>
              <a:off x="4216399"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Single Corner Snipped 28">
              <a:extLst>
                <a:ext uri="{FF2B5EF4-FFF2-40B4-BE49-F238E27FC236}">
                  <a16:creationId xmlns:a16="http://schemas.microsoft.com/office/drawing/2014/main" id="{E6B51C11-5A89-49C5-90A9-D15BFB0877C5}"/>
                </a:ext>
              </a:extLst>
            </p:cNvPr>
            <p:cNvSpPr/>
            <p:nvPr/>
          </p:nvSpPr>
          <p:spPr>
            <a:xfrm>
              <a:off x="4796691"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Single Corner Snipped 29">
              <a:extLst>
                <a:ext uri="{FF2B5EF4-FFF2-40B4-BE49-F238E27FC236}">
                  <a16:creationId xmlns:a16="http://schemas.microsoft.com/office/drawing/2014/main" id="{0E5E792F-2904-4298-8909-9DC7E6E2C2D2}"/>
                </a:ext>
              </a:extLst>
            </p:cNvPr>
            <p:cNvSpPr/>
            <p:nvPr/>
          </p:nvSpPr>
          <p:spPr>
            <a:xfrm>
              <a:off x="5384799"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Single Corner Snipped 30">
              <a:extLst>
                <a:ext uri="{FF2B5EF4-FFF2-40B4-BE49-F238E27FC236}">
                  <a16:creationId xmlns:a16="http://schemas.microsoft.com/office/drawing/2014/main" id="{05A6B1C8-DB78-4B78-8AF8-590D535A86BD}"/>
                </a:ext>
              </a:extLst>
            </p:cNvPr>
            <p:cNvSpPr/>
            <p:nvPr/>
          </p:nvSpPr>
          <p:spPr>
            <a:xfrm>
              <a:off x="5965091"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Single Corner Snipped 31">
              <a:extLst>
                <a:ext uri="{FF2B5EF4-FFF2-40B4-BE49-F238E27FC236}">
                  <a16:creationId xmlns:a16="http://schemas.microsoft.com/office/drawing/2014/main" id="{DC66B738-FDFE-4A00-AB41-C4B4C1A3CEED}"/>
                </a:ext>
              </a:extLst>
            </p:cNvPr>
            <p:cNvSpPr/>
            <p:nvPr/>
          </p:nvSpPr>
          <p:spPr>
            <a:xfrm>
              <a:off x="6545383"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Single Corner Snipped 32">
              <a:extLst>
                <a:ext uri="{FF2B5EF4-FFF2-40B4-BE49-F238E27FC236}">
                  <a16:creationId xmlns:a16="http://schemas.microsoft.com/office/drawing/2014/main" id="{F33669B9-E832-4E16-824B-33EEBEAAFD7D}"/>
                </a:ext>
              </a:extLst>
            </p:cNvPr>
            <p:cNvSpPr/>
            <p:nvPr/>
          </p:nvSpPr>
          <p:spPr>
            <a:xfrm>
              <a:off x="712567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Single Corner Snipped 33">
              <a:extLst>
                <a:ext uri="{FF2B5EF4-FFF2-40B4-BE49-F238E27FC236}">
                  <a16:creationId xmlns:a16="http://schemas.microsoft.com/office/drawing/2014/main" id="{48C1D236-1143-4DCB-8F8B-0A65CE13C166}"/>
                </a:ext>
              </a:extLst>
            </p:cNvPr>
            <p:cNvSpPr/>
            <p:nvPr/>
          </p:nvSpPr>
          <p:spPr>
            <a:xfrm>
              <a:off x="7713783"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Single Corner Snipped 34">
              <a:extLst>
                <a:ext uri="{FF2B5EF4-FFF2-40B4-BE49-F238E27FC236}">
                  <a16:creationId xmlns:a16="http://schemas.microsoft.com/office/drawing/2014/main" id="{D4F79B65-B2AD-43F6-AFE6-0F805DF97023}"/>
                </a:ext>
              </a:extLst>
            </p:cNvPr>
            <p:cNvSpPr/>
            <p:nvPr/>
          </p:nvSpPr>
          <p:spPr>
            <a:xfrm>
              <a:off x="829407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TextBox 35">
            <a:extLst>
              <a:ext uri="{FF2B5EF4-FFF2-40B4-BE49-F238E27FC236}">
                <a16:creationId xmlns:a16="http://schemas.microsoft.com/office/drawing/2014/main" id="{7A7C8416-73AD-42FF-83D5-B0CC9D3C4E01}"/>
              </a:ext>
            </a:extLst>
          </p:cNvPr>
          <p:cNvSpPr txBox="1"/>
          <p:nvPr/>
        </p:nvSpPr>
        <p:spPr>
          <a:xfrm>
            <a:off x="9607062" y="2176585"/>
            <a:ext cx="1457569" cy="369332"/>
          </a:xfrm>
          <a:prstGeom prst="rect">
            <a:avLst/>
          </a:prstGeom>
          <a:noFill/>
        </p:spPr>
        <p:txBody>
          <a:bodyPr wrap="square" rtlCol="0">
            <a:spAutoFit/>
          </a:bodyPr>
          <a:lstStyle/>
          <a:p>
            <a:pPr algn="ctr"/>
            <a:r>
              <a:rPr lang="en-US" dirty="0"/>
              <a:t>Buffer Pool</a:t>
            </a:r>
          </a:p>
        </p:txBody>
      </p:sp>
      <p:sp>
        <p:nvSpPr>
          <p:cNvPr id="37" name="Rectangle: Single Corner Snipped 36">
            <a:extLst>
              <a:ext uri="{FF2B5EF4-FFF2-40B4-BE49-F238E27FC236}">
                <a16:creationId xmlns:a16="http://schemas.microsoft.com/office/drawing/2014/main" id="{D4033B0B-79D3-417D-B2D6-1391F475521B}"/>
              </a:ext>
            </a:extLst>
          </p:cNvPr>
          <p:cNvSpPr/>
          <p:nvPr/>
        </p:nvSpPr>
        <p:spPr>
          <a:xfrm>
            <a:off x="9208708" y="2953293"/>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4E13457-BD3C-42FC-8FF1-3EAA16DB8748}"/>
              </a:ext>
            </a:extLst>
          </p:cNvPr>
          <p:cNvSpPr/>
          <p:nvPr/>
        </p:nvSpPr>
        <p:spPr>
          <a:xfrm>
            <a:off x="370071" y="4719039"/>
            <a:ext cx="8053754" cy="1188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CCFE7932-76DF-4F63-ACD5-91AA55AABD41}"/>
              </a:ext>
            </a:extLst>
          </p:cNvPr>
          <p:cNvSpPr txBox="1"/>
          <p:nvPr/>
        </p:nvSpPr>
        <p:spPr>
          <a:xfrm>
            <a:off x="3576636" y="4244526"/>
            <a:ext cx="1343638" cy="369332"/>
          </a:xfrm>
          <a:prstGeom prst="rect">
            <a:avLst/>
          </a:prstGeom>
          <a:noFill/>
        </p:spPr>
        <p:txBody>
          <a:bodyPr wrap="none" rtlCol="0">
            <a:spAutoFit/>
          </a:bodyPr>
          <a:lstStyle/>
          <a:p>
            <a:r>
              <a:rPr lang="en-US" dirty="0"/>
              <a:t>Sparse File</a:t>
            </a:r>
          </a:p>
        </p:txBody>
      </p:sp>
      <p:cxnSp>
        <p:nvCxnSpPr>
          <p:cNvPr id="41" name="Straight Connector 40">
            <a:extLst>
              <a:ext uri="{FF2B5EF4-FFF2-40B4-BE49-F238E27FC236}">
                <a16:creationId xmlns:a16="http://schemas.microsoft.com/office/drawing/2014/main" id="{6C1CEC88-9E0D-42E9-978F-0DF11BD3D571}"/>
              </a:ext>
            </a:extLst>
          </p:cNvPr>
          <p:cNvCxnSpPr/>
          <p:nvPr/>
        </p:nvCxnSpPr>
        <p:spPr>
          <a:xfrm>
            <a:off x="9292492" y="3075353"/>
            <a:ext cx="285261"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77108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6BA65-F8AF-4221-B8EC-4E1847CB81A3}"/>
              </a:ext>
            </a:extLst>
          </p:cNvPr>
          <p:cNvSpPr>
            <a:spLocks noGrp="1"/>
          </p:cNvSpPr>
          <p:nvPr>
            <p:ph type="title"/>
          </p:nvPr>
        </p:nvSpPr>
        <p:spPr/>
        <p:txBody>
          <a:bodyPr/>
          <a:lstStyle/>
          <a:p>
            <a:r>
              <a:rPr lang="en-US" dirty="0"/>
              <a:t>Copy of Page Written to Sparse File</a:t>
            </a:r>
          </a:p>
        </p:txBody>
      </p:sp>
      <p:sp>
        <p:nvSpPr>
          <p:cNvPr id="3" name="Content Placeholder 2">
            <a:extLst>
              <a:ext uri="{FF2B5EF4-FFF2-40B4-BE49-F238E27FC236}">
                <a16:creationId xmlns:a16="http://schemas.microsoft.com/office/drawing/2014/main" id="{ABD957B2-7D89-4B39-9F63-0AC2B860BCFF}"/>
              </a:ext>
            </a:extLst>
          </p:cNvPr>
          <p:cNvSpPr>
            <a:spLocks noGrp="1"/>
          </p:cNvSpPr>
          <p:nvPr>
            <p:ph idx="1"/>
          </p:nvPr>
        </p:nvSpPr>
        <p:spPr/>
        <p:txBody>
          <a:bodyPr/>
          <a:lstStyle/>
          <a:p>
            <a:pPr marL="0" indent="0">
              <a:buNone/>
            </a:pPr>
            <a:endParaRPr lang="en-US" dirty="0"/>
          </a:p>
          <a:p>
            <a:pPr marL="0" indent="0">
              <a:buNone/>
            </a:pPr>
            <a:endParaRPr lang="en-US" dirty="0"/>
          </a:p>
        </p:txBody>
      </p:sp>
      <p:sp>
        <p:nvSpPr>
          <p:cNvPr id="20" name="Rectangle 19">
            <a:extLst>
              <a:ext uri="{FF2B5EF4-FFF2-40B4-BE49-F238E27FC236}">
                <a16:creationId xmlns:a16="http://schemas.microsoft.com/office/drawing/2014/main" id="{E27B7D64-8BA9-4182-8255-796077318268}"/>
              </a:ext>
            </a:extLst>
          </p:cNvPr>
          <p:cNvSpPr/>
          <p:nvPr/>
        </p:nvSpPr>
        <p:spPr>
          <a:xfrm>
            <a:off x="9044355" y="2818262"/>
            <a:ext cx="2582984" cy="2557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EE223FFA-95C3-4C9B-B2E5-E9EE6F936F73}"/>
              </a:ext>
            </a:extLst>
          </p:cNvPr>
          <p:cNvGrpSpPr/>
          <p:nvPr/>
        </p:nvGrpSpPr>
        <p:grpSpPr>
          <a:xfrm>
            <a:off x="370071" y="2361251"/>
            <a:ext cx="8053754" cy="1719929"/>
            <a:chOff x="1611923" y="3942318"/>
            <a:chExt cx="8053754" cy="1719929"/>
          </a:xfrm>
        </p:grpSpPr>
        <p:sp>
          <p:nvSpPr>
            <p:cNvPr id="22" name="Rectangle 21">
              <a:extLst>
                <a:ext uri="{FF2B5EF4-FFF2-40B4-BE49-F238E27FC236}">
                  <a16:creationId xmlns:a16="http://schemas.microsoft.com/office/drawing/2014/main" id="{2D1A05E8-9D8C-4B0E-A2B7-40DC6ACB77CE}"/>
                </a:ext>
              </a:extLst>
            </p:cNvPr>
            <p:cNvSpPr/>
            <p:nvPr/>
          </p:nvSpPr>
          <p:spPr>
            <a:xfrm>
              <a:off x="1611923" y="4470401"/>
              <a:ext cx="8053754" cy="1191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5CC35DE7-44B8-40D3-A8F5-AB1CDAAA0F5D}"/>
                </a:ext>
              </a:extLst>
            </p:cNvPr>
            <p:cNvSpPr txBox="1"/>
            <p:nvPr/>
          </p:nvSpPr>
          <p:spPr>
            <a:xfrm>
              <a:off x="4884615" y="3942318"/>
              <a:ext cx="1211385" cy="369332"/>
            </a:xfrm>
            <a:prstGeom prst="rect">
              <a:avLst/>
            </a:prstGeom>
            <a:noFill/>
          </p:spPr>
          <p:txBody>
            <a:bodyPr wrap="square" rtlCol="0">
              <a:spAutoFit/>
            </a:bodyPr>
            <a:lstStyle/>
            <a:p>
              <a:pPr algn="ctr"/>
              <a:r>
                <a:rPr lang="en-US" dirty="0"/>
                <a:t>Data File</a:t>
              </a:r>
            </a:p>
          </p:txBody>
        </p:sp>
        <p:sp>
          <p:nvSpPr>
            <p:cNvPr id="24" name="Rectangle: Single Corner Snipped 23">
              <a:extLst>
                <a:ext uri="{FF2B5EF4-FFF2-40B4-BE49-F238E27FC236}">
                  <a16:creationId xmlns:a16="http://schemas.microsoft.com/office/drawing/2014/main" id="{F4D71CCC-1BF4-46DB-A7CB-1E0866380D34}"/>
                </a:ext>
              </a:extLst>
            </p:cNvPr>
            <p:cNvSpPr/>
            <p:nvPr/>
          </p:nvSpPr>
          <p:spPr>
            <a:xfrm>
              <a:off x="188741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Single Corner Snipped 24">
              <a:extLst>
                <a:ext uri="{FF2B5EF4-FFF2-40B4-BE49-F238E27FC236}">
                  <a16:creationId xmlns:a16="http://schemas.microsoft.com/office/drawing/2014/main" id="{12C58E82-B3B3-4AB4-8331-825E3D1D9C30}"/>
                </a:ext>
              </a:extLst>
            </p:cNvPr>
            <p:cNvSpPr/>
            <p:nvPr/>
          </p:nvSpPr>
          <p:spPr>
            <a:xfrm>
              <a:off x="2467707"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Single Corner Snipped 25">
              <a:extLst>
                <a:ext uri="{FF2B5EF4-FFF2-40B4-BE49-F238E27FC236}">
                  <a16:creationId xmlns:a16="http://schemas.microsoft.com/office/drawing/2014/main" id="{E7208F97-AF64-4A84-969E-29402044BA81}"/>
                </a:ext>
              </a:extLst>
            </p:cNvPr>
            <p:cNvSpPr/>
            <p:nvPr/>
          </p:nvSpPr>
          <p:spPr>
            <a:xfrm>
              <a:off x="305581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Single Corner Snipped 26">
              <a:extLst>
                <a:ext uri="{FF2B5EF4-FFF2-40B4-BE49-F238E27FC236}">
                  <a16:creationId xmlns:a16="http://schemas.microsoft.com/office/drawing/2014/main" id="{846CB961-5A40-4D68-829B-2E8950CAA29D}"/>
                </a:ext>
              </a:extLst>
            </p:cNvPr>
            <p:cNvSpPr/>
            <p:nvPr/>
          </p:nvSpPr>
          <p:spPr>
            <a:xfrm>
              <a:off x="3636107"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Single Corner Snipped 27">
              <a:extLst>
                <a:ext uri="{FF2B5EF4-FFF2-40B4-BE49-F238E27FC236}">
                  <a16:creationId xmlns:a16="http://schemas.microsoft.com/office/drawing/2014/main" id="{4E45C40D-D898-408E-B5F0-DEFA9BE42514}"/>
                </a:ext>
              </a:extLst>
            </p:cNvPr>
            <p:cNvSpPr/>
            <p:nvPr/>
          </p:nvSpPr>
          <p:spPr>
            <a:xfrm>
              <a:off x="4216399"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Single Corner Snipped 28">
              <a:extLst>
                <a:ext uri="{FF2B5EF4-FFF2-40B4-BE49-F238E27FC236}">
                  <a16:creationId xmlns:a16="http://schemas.microsoft.com/office/drawing/2014/main" id="{E6B51C11-5A89-49C5-90A9-D15BFB0877C5}"/>
                </a:ext>
              </a:extLst>
            </p:cNvPr>
            <p:cNvSpPr/>
            <p:nvPr/>
          </p:nvSpPr>
          <p:spPr>
            <a:xfrm>
              <a:off x="4796691"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Single Corner Snipped 29">
              <a:extLst>
                <a:ext uri="{FF2B5EF4-FFF2-40B4-BE49-F238E27FC236}">
                  <a16:creationId xmlns:a16="http://schemas.microsoft.com/office/drawing/2014/main" id="{0E5E792F-2904-4298-8909-9DC7E6E2C2D2}"/>
                </a:ext>
              </a:extLst>
            </p:cNvPr>
            <p:cNvSpPr/>
            <p:nvPr/>
          </p:nvSpPr>
          <p:spPr>
            <a:xfrm>
              <a:off x="5384799"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Single Corner Snipped 30">
              <a:extLst>
                <a:ext uri="{FF2B5EF4-FFF2-40B4-BE49-F238E27FC236}">
                  <a16:creationId xmlns:a16="http://schemas.microsoft.com/office/drawing/2014/main" id="{05A6B1C8-DB78-4B78-8AF8-590D535A86BD}"/>
                </a:ext>
              </a:extLst>
            </p:cNvPr>
            <p:cNvSpPr/>
            <p:nvPr/>
          </p:nvSpPr>
          <p:spPr>
            <a:xfrm>
              <a:off x="5965091"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Single Corner Snipped 31">
              <a:extLst>
                <a:ext uri="{FF2B5EF4-FFF2-40B4-BE49-F238E27FC236}">
                  <a16:creationId xmlns:a16="http://schemas.microsoft.com/office/drawing/2014/main" id="{DC66B738-FDFE-4A00-AB41-C4B4C1A3CEED}"/>
                </a:ext>
              </a:extLst>
            </p:cNvPr>
            <p:cNvSpPr/>
            <p:nvPr/>
          </p:nvSpPr>
          <p:spPr>
            <a:xfrm>
              <a:off x="6545383"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Single Corner Snipped 32">
              <a:extLst>
                <a:ext uri="{FF2B5EF4-FFF2-40B4-BE49-F238E27FC236}">
                  <a16:creationId xmlns:a16="http://schemas.microsoft.com/office/drawing/2014/main" id="{F33669B9-E832-4E16-824B-33EEBEAAFD7D}"/>
                </a:ext>
              </a:extLst>
            </p:cNvPr>
            <p:cNvSpPr/>
            <p:nvPr/>
          </p:nvSpPr>
          <p:spPr>
            <a:xfrm>
              <a:off x="712567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Single Corner Snipped 33">
              <a:extLst>
                <a:ext uri="{FF2B5EF4-FFF2-40B4-BE49-F238E27FC236}">
                  <a16:creationId xmlns:a16="http://schemas.microsoft.com/office/drawing/2014/main" id="{48C1D236-1143-4DCB-8F8B-0A65CE13C166}"/>
                </a:ext>
              </a:extLst>
            </p:cNvPr>
            <p:cNvSpPr/>
            <p:nvPr/>
          </p:nvSpPr>
          <p:spPr>
            <a:xfrm>
              <a:off x="7713783"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Single Corner Snipped 34">
              <a:extLst>
                <a:ext uri="{FF2B5EF4-FFF2-40B4-BE49-F238E27FC236}">
                  <a16:creationId xmlns:a16="http://schemas.microsoft.com/office/drawing/2014/main" id="{D4F79B65-B2AD-43F6-AFE6-0F805DF97023}"/>
                </a:ext>
              </a:extLst>
            </p:cNvPr>
            <p:cNvSpPr/>
            <p:nvPr/>
          </p:nvSpPr>
          <p:spPr>
            <a:xfrm>
              <a:off x="829407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TextBox 35">
            <a:extLst>
              <a:ext uri="{FF2B5EF4-FFF2-40B4-BE49-F238E27FC236}">
                <a16:creationId xmlns:a16="http://schemas.microsoft.com/office/drawing/2014/main" id="{7A7C8416-73AD-42FF-83D5-B0CC9D3C4E01}"/>
              </a:ext>
            </a:extLst>
          </p:cNvPr>
          <p:cNvSpPr txBox="1"/>
          <p:nvPr/>
        </p:nvSpPr>
        <p:spPr>
          <a:xfrm>
            <a:off x="9607062" y="2176585"/>
            <a:ext cx="1457569" cy="369332"/>
          </a:xfrm>
          <a:prstGeom prst="rect">
            <a:avLst/>
          </a:prstGeom>
          <a:noFill/>
        </p:spPr>
        <p:txBody>
          <a:bodyPr wrap="square" rtlCol="0">
            <a:spAutoFit/>
          </a:bodyPr>
          <a:lstStyle/>
          <a:p>
            <a:pPr algn="ctr"/>
            <a:r>
              <a:rPr lang="en-US" dirty="0"/>
              <a:t>Buffer Pool</a:t>
            </a:r>
          </a:p>
        </p:txBody>
      </p:sp>
      <p:sp>
        <p:nvSpPr>
          <p:cNvPr id="37" name="Rectangle: Single Corner Snipped 36">
            <a:extLst>
              <a:ext uri="{FF2B5EF4-FFF2-40B4-BE49-F238E27FC236}">
                <a16:creationId xmlns:a16="http://schemas.microsoft.com/office/drawing/2014/main" id="{D4033B0B-79D3-417D-B2D6-1391F475521B}"/>
              </a:ext>
            </a:extLst>
          </p:cNvPr>
          <p:cNvSpPr/>
          <p:nvPr/>
        </p:nvSpPr>
        <p:spPr>
          <a:xfrm>
            <a:off x="9208708" y="2953293"/>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4E13457-BD3C-42FC-8FF1-3EAA16DB8748}"/>
              </a:ext>
            </a:extLst>
          </p:cNvPr>
          <p:cNvSpPr/>
          <p:nvPr/>
        </p:nvSpPr>
        <p:spPr>
          <a:xfrm>
            <a:off x="370071" y="4719039"/>
            <a:ext cx="8053754" cy="1188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CCFE7932-76DF-4F63-ACD5-91AA55AABD41}"/>
              </a:ext>
            </a:extLst>
          </p:cNvPr>
          <p:cNvSpPr txBox="1"/>
          <p:nvPr/>
        </p:nvSpPr>
        <p:spPr>
          <a:xfrm>
            <a:off x="3576636" y="4244526"/>
            <a:ext cx="1343638" cy="369332"/>
          </a:xfrm>
          <a:prstGeom prst="rect">
            <a:avLst/>
          </a:prstGeom>
          <a:noFill/>
        </p:spPr>
        <p:txBody>
          <a:bodyPr wrap="none" rtlCol="0">
            <a:spAutoFit/>
          </a:bodyPr>
          <a:lstStyle/>
          <a:p>
            <a:r>
              <a:rPr lang="en-US" dirty="0"/>
              <a:t>Sparse File</a:t>
            </a:r>
          </a:p>
        </p:txBody>
      </p:sp>
      <p:sp>
        <p:nvSpPr>
          <p:cNvPr id="38" name="Rectangle: Single Corner Snipped 37">
            <a:extLst>
              <a:ext uri="{FF2B5EF4-FFF2-40B4-BE49-F238E27FC236}">
                <a16:creationId xmlns:a16="http://schemas.microsoft.com/office/drawing/2014/main" id="{C1E700A7-CC33-4A65-B1BB-4D0EC0DAC817}"/>
              </a:ext>
            </a:extLst>
          </p:cNvPr>
          <p:cNvSpPr/>
          <p:nvPr/>
        </p:nvSpPr>
        <p:spPr>
          <a:xfrm>
            <a:off x="645562" y="494802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8964D82E-AFE8-485D-B44E-45E6126D55E2}"/>
              </a:ext>
            </a:extLst>
          </p:cNvPr>
          <p:cNvCxnSpPr/>
          <p:nvPr/>
        </p:nvCxnSpPr>
        <p:spPr>
          <a:xfrm>
            <a:off x="9292492" y="3075353"/>
            <a:ext cx="285261"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17462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6BA65-F8AF-4221-B8EC-4E1847CB81A3}"/>
              </a:ext>
            </a:extLst>
          </p:cNvPr>
          <p:cNvSpPr>
            <a:spLocks noGrp="1"/>
          </p:cNvSpPr>
          <p:nvPr>
            <p:ph type="title"/>
          </p:nvPr>
        </p:nvSpPr>
        <p:spPr/>
        <p:txBody>
          <a:bodyPr/>
          <a:lstStyle/>
          <a:p>
            <a:r>
              <a:rPr lang="en-US" dirty="0"/>
              <a:t>Dirty Page Flushed to Disk</a:t>
            </a:r>
          </a:p>
        </p:txBody>
      </p:sp>
      <p:sp>
        <p:nvSpPr>
          <p:cNvPr id="3" name="Content Placeholder 2">
            <a:extLst>
              <a:ext uri="{FF2B5EF4-FFF2-40B4-BE49-F238E27FC236}">
                <a16:creationId xmlns:a16="http://schemas.microsoft.com/office/drawing/2014/main" id="{ABD957B2-7D89-4B39-9F63-0AC2B860BCFF}"/>
              </a:ext>
            </a:extLst>
          </p:cNvPr>
          <p:cNvSpPr>
            <a:spLocks noGrp="1"/>
          </p:cNvSpPr>
          <p:nvPr>
            <p:ph idx="1"/>
          </p:nvPr>
        </p:nvSpPr>
        <p:spPr/>
        <p:txBody>
          <a:bodyPr/>
          <a:lstStyle/>
          <a:p>
            <a:pPr marL="0" indent="0">
              <a:buNone/>
            </a:pPr>
            <a:endParaRPr lang="en-US" dirty="0"/>
          </a:p>
          <a:p>
            <a:pPr marL="0" indent="0">
              <a:buNone/>
            </a:pPr>
            <a:endParaRPr lang="en-US" dirty="0"/>
          </a:p>
        </p:txBody>
      </p:sp>
      <p:sp>
        <p:nvSpPr>
          <p:cNvPr id="20" name="Rectangle 19">
            <a:extLst>
              <a:ext uri="{FF2B5EF4-FFF2-40B4-BE49-F238E27FC236}">
                <a16:creationId xmlns:a16="http://schemas.microsoft.com/office/drawing/2014/main" id="{E27B7D64-8BA9-4182-8255-796077318268}"/>
              </a:ext>
            </a:extLst>
          </p:cNvPr>
          <p:cNvSpPr/>
          <p:nvPr/>
        </p:nvSpPr>
        <p:spPr>
          <a:xfrm>
            <a:off x="9044355" y="2818262"/>
            <a:ext cx="2582984" cy="2557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EE223FFA-95C3-4C9B-B2E5-E9EE6F936F73}"/>
              </a:ext>
            </a:extLst>
          </p:cNvPr>
          <p:cNvGrpSpPr/>
          <p:nvPr/>
        </p:nvGrpSpPr>
        <p:grpSpPr>
          <a:xfrm>
            <a:off x="370071" y="2361251"/>
            <a:ext cx="8053754" cy="1719929"/>
            <a:chOff x="1611923" y="3942318"/>
            <a:chExt cx="8053754" cy="1719929"/>
          </a:xfrm>
        </p:grpSpPr>
        <p:sp>
          <p:nvSpPr>
            <p:cNvPr id="22" name="Rectangle 21">
              <a:extLst>
                <a:ext uri="{FF2B5EF4-FFF2-40B4-BE49-F238E27FC236}">
                  <a16:creationId xmlns:a16="http://schemas.microsoft.com/office/drawing/2014/main" id="{2D1A05E8-9D8C-4B0E-A2B7-40DC6ACB77CE}"/>
                </a:ext>
              </a:extLst>
            </p:cNvPr>
            <p:cNvSpPr/>
            <p:nvPr/>
          </p:nvSpPr>
          <p:spPr>
            <a:xfrm>
              <a:off x="1611923" y="4470401"/>
              <a:ext cx="8053754" cy="1191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5CC35DE7-44B8-40D3-A8F5-AB1CDAAA0F5D}"/>
                </a:ext>
              </a:extLst>
            </p:cNvPr>
            <p:cNvSpPr txBox="1"/>
            <p:nvPr/>
          </p:nvSpPr>
          <p:spPr>
            <a:xfrm>
              <a:off x="4884615" y="3942318"/>
              <a:ext cx="1211385" cy="369332"/>
            </a:xfrm>
            <a:prstGeom prst="rect">
              <a:avLst/>
            </a:prstGeom>
            <a:noFill/>
          </p:spPr>
          <p:txBody>
            <a:bodyPr wrap="square" rtlCol="0">
              <a:spAutoFit/>
            </a:bodyPr>
            <a:lstStyle/>
            <a:p>
              <a:pPr algn="ctr"/>
              <a:r>
                <a:rPr lang="en-US" dirty="0"/>
                <a:t>Data File</a:t>
              </a:r>
            </a:p>
          </p:txBody>
        </p:sp>
        <p:sp>
          <p:nvSpPr>
            <p:cNvPr id="24" name="Rectangle: Single Corner Snipped 23">
              <a:extLst>
                <a:ext uri="{FF2B5EF4-FFF2-40B4-BE49-F238E27FC236}">
                  <a16:creationId xmlns:a16="http://schemas.microsoft.com/office/drawing/2014/main" id="{F4D71CCC-1BF4-46DB-A7CB-1E0866380D34}"/>
                </a:ext>
              </a:extLst>
            </p:cNvPr>
            <p:cNvSpPr/>
            <p:nvPr/>
          </p:nvSpPr>
          <p:spPr>
            <a:xfrm>
              <a:off x="188741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Single Corner Snipped 24">
              <a:extLst>
                <a:ext uri="{FF2B5EF4-FFF2-40B4-BE49-F238E27FC236}">
                  <a16:creationId xmlns:a16="http://schemas.microsoft.com/office/drawing/2014/main" id="{12C58E82-B3B3-4AB4-8331-825E3D1D9C30}"/>
                </a:ext>
              </a:extLst>
            </p:cNvPr>
            <p:cNvSpPr/>
            <p:nvPr/>
          </p:nvSpPr>
          <p:spPr>
            <a:xfrm>
              <a:off x="2467707"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Single Corner Snipped 25">
              <a:extLst>
                <a:ext uri="{FF2B5EF4-FFF2-40B4-BE49-F238E27FC236}">
                  <a16:creationId xmlns:a16="http://schemas.microsoft.com/office/drawing/2014/main" id="{E7208F97-AF64-4A84-969E-29402044BA81}"/>
                </a:ext>
              </a:extLst>
            </p:cNvPr>
            <p:cNvSpPr/>
            <p:nvPr/>
          </p:nvSpPr>
          <p:spPr>
            <a:xfrm>
              <a:off x="305581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Single Corner Snipped 26">
              <a:extLst>
                <a:ext uri="{FF2B5EF4-FFF2-40B4-BE49-F238E27FC236}">
                  <a16:creationId xmlns:a16="http://schemas.microsoft.com/office/drawing/2014/main" id="{846CB961-5A40-4D68-829B-2E8950CAA29D}"/>
                </a:ext>
              </a:extLst>
            </p:cNvPr>
            <p:cNvSpPr/>
            <p:nvPr/>
          </p:nvSpPr>
          <p:spPr>
            <a:xfrm>
              <a:off x="3636107"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Single Corner Snipped 27">
              <a:extLst>
                <a:ext uri="{FF2B5EF4-FFF2-40B4-BE49-F238E27FC236}">
                  <a16:creationId xmlns:a16="http://schemas.microsoft.com/office/drawing/2014/main" id="{4E45C40D-D898-408E-B5F0-DEFA9BE42514}"/>
                </a:ext>
              </a:extLst>
            </p:cNvPr>
            <p:cNvSpPr/>
            <p:nvPr/>
          </p:nvSpPr>
          <p:spPr>
            <a:xfrm>
              <a:off x="4216399"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Single Corner Snipped 28">
              <a:extLst>
                <a:ext uri="{FF2B5EF4-FFF2-40B4-BE49-F238E27FC236}">
                  <a16:creationId xmlns:a16="http://schemas.microsoft.com/office/drawing/2014/main" id="{E6B51C11-5A89-49C5-90A9-D15BFB0877C5}"/>
                </a:ext>
              </a:extLst>
            </p:cNvPr>
            <p:cNvSpPr/>
            <p:nvPr/>
          </p:nvSpPr>
          <p:spPr>
            <a:xfrm>
              <a:off x="4796691"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Single Corner Snipped 29">
              <a:extLst>
                <a:ext uri="{FF2B5EF4-FFF2-40B4-BE49-F238E27FC236}">
                  <a16:creationId xmlns:a16="http://schemas.microsoft.com/office/drawing/2014/main" id="{0E5E792F-2904-4298-8909-9DC7E6E2C2D2}"/>
                </a:ext>
              </a:extLst>
            </p:cNvPr>
            <p:cNvSpPr/>
            <p:nvPr/>
          </p:nvSpPr>
          <p:spPr>
            <a:xfrm>
              <a:off x="5384799"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Single Corner Snipped 30">
              <a:extLst>
                <a:ext uri="{FF2B5EF4-FFF2-40B4-BE49-F238E27FC236}">
                  <a16:creationId xmlns:a16="http://schemas.microsoft.com/office/drawing/2014/main" id="{05A6B1C8-DB78-4B78-8AF8-590D535A86BD}"/>
                </a:ext>
              </a:extLst>
            </p:cNvPr>
            <p:cNvSpPr/>
            <p:nvPr/>
          </p:nvSpPr>
          <p:spPr>
            <a:xfrm>
              <a:off x="5965091"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Single Corner Snipped 31">
              <a:extLst>
                <a:ext uri="{FF2B5EF4-FFF2-40B4-BE49-F238E27FC236}">
                  <a16:creationId xmlns:a16="http://schemas.microsoft.com/office/drawing/2014/main" id="{DC66B738-FDFE-4A00-AB41-C4B4C1A3CEED}"/>
                </a:ext>
              </a:extLst>
            </p:cNvPr>
            <p:cNvSpPr/>
            <p:nvPr/>
          </p:nvSpPr>
          <p:spPr>
            <a:xfrm>
              <a:off x="6545383"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Single Corner Snipped 32">
              <a:extLst>
                <a:ext uri="{FF2B5EF4-FFF2-40B4-BE49-F238E27FC236}">
                  <a16:creationId xmlns:a16="http://schemas.microsoft.com/office/drawing/2014/main" id="{F33669B9-E832-4E16-824B-33EEBEAAFD7D}"/>
                </a:ext>
              </a:extLst>
            </p:cNvPr>
            <p:cNvSpPr/>
            <p:nvPr/>
          </p:nvSpPr>
          <p:spPr>
            <a:xfrm>
              <a:off x="712567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Single Corner Snipped 33">
              <a:extLst>
                <a:ext uri="{FF2B5EF4-FFF2-40B4-BE49-F238E27FC236}">
                  <a16:creationId xmlns:a16="http://schemas.microsoft.com/office/drawing/2014/main" id="{48C1D236-1143-4DCB-8F8B-0A65CE13C166}"/>
                </a:ext>
              </a:extLst>
            </p:cNvPr>
            <p:cNvSpPr/>
            <p:nvPr/>
          </p:nvSpPr>
          <p:spPr>
            <a:xfrm>
              <a:off x="7713783"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Single Corner Snipped 34">
              <a:extLst>
                <a:ext uri="{FF2B5EF4-FFF2-40B4-BE49-F238E27FC236}">
                  <a16:creationId xmlns:a16="http://schemas.microsoft.com/office/drawing/2014/main" id="{D4F79B65-B2AD-43F6-AFE6-0F805DF97023}"/>
                </a:ext>
              </a:extLst>
            </p:cNvPr>
            <p:cNvSpPr/>
            <p:nvPr/>
          </p:nvSpPr>
          <p:spPr>
            <a:xfrm>
              <a:off x="829407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TextBox 35">
            <a:extLst>
              <a:ext uri="{FF2B5EF4-FFF2-40B4-BE49-F238E27FC236}">
                <a16:creationId xmlns:a16="http://schemas.microsoft.com/office/drawing/2014/main" id="{7A7C8416-73AD-42FF-83D5-B0CC9D3C4E01}"/>
              </a:ext>
            </a:extLst>
          </p:cNvPr>
          <p:cNvSpPr txBox="1"/>
          <p:nvPr/>
        </p:nvSpPr>
        <p:spPr>
          <a:xfrm>
            <a:off x="9607062" y="2176585"/>
            <a:ext cx="1457569" cy="369332"/>
          </a:xfrm>
          <a:prstGeom prst="rect">
            <a:avLst/>
          </a:prstGeom>
          <a:noFill/>
        </p:spPr>
        <p:txBody>
          <a:bodyPr wrap="square" rtlCol="0">
            <a:spAutoFit/>
          </a:bodyPr>
          <a:lstStyle/>
          <a:p>
            <a:pPr algn="ctr"/>
            <a:r>
              <a:rPr lang="en-US" dirty="0"/>
              <a:t>Buffer Pool</a:t>
            </a:r>
          </a:p>
        </p:txBody>
      </p:sp>
      <p:sp>
        <p:nvSpPr>
          <p:cNvPr id="37" name="Rectangle: Single Corner Snipped 36">
            <a:extLst>
              <a:ext uri="{FF2B5EF4-FFF2-40B4-BE49-F238E27FC236}">
                <a16:creationId xmlns:a16="http://schemas.microsoft.com/office/drawing/2014/main" id="{D4033B0B-79D3-417D-B2D6-1391F475521B}"/>
              </a:ext>
            </a:extLst>
          </p:cNvPr>
          <p:cNvSpPr/>
          <p:nvPr/>
        </p:nvSpPr>
        <p:spPr>
          <a:xfrm>
            <a:off x="7637216" y="3127702"/>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4E13457-BD3C-42FC-8FF1-3EAA16DB8748}"/>
              </a:ext>
            </a:extLst>
          </p:cNvPr>
          <p:cNvSpPr/>
          <p:nvPr/>
        </p:nvSpPr>
        <p:spPr>
          <a:xfrm>
            <a:off x="370071" y="4719039"/>
            <a:ext cx="8053754" cy="1188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CCFE7932-76DF-4F63-ACD5-91AA55AABD41}"/>
              </a:ext>
            </a:extLst>
          </p:cNvPr>
          <p:cNvSpPr txBox="1"/>
          <p:nvPr/>
        </p:nvSpPr>
        <p:spPr>
          <a:xfrm>
            <a:off x="3576636" y="4244526"/>
            <a:ext cx="1343638" cy="369332"/>
          </a:xfrm>
          <a:prstGeom prst="rect">
            <a:avLst/>
          </a:prstGeom>
          <a:noFill/>
        </p:spPr>
        <p:txBody>
          <a:bodyPr wrap="none" rtlCol="0">
            <a:spAutoFit/>
          </a:bodyPr>
          <a:lstStyle/>
          <a:p>
            <a:r>
              <a:rPr lang="en-US" dirty="0"/>
              <a:t>Sparse File</a:t>
            </a:r>
          </a:p>
        </p:txBody>
      </p:sp>
      <p:sp>
        <p:nvSpPr>
          <p:cNvPr id="38" name="Rectangle: Single Corner Snipped 37">
            <a:extLst>
              <a:ext uri="{FF2B5EF4-FFF2-40B4-BE49-F238E27FC236}">
                <a16:creationId xmlns:a16="http://schemas.microsoft.com/office/drawing/2014/main" id="{C1E700A7-CC33-4A65-B1BB-4D0EC0DAC817}"/>
              </a:ext>
            </a:extLst>
          </p:cNvPr>
          <p:cNvSpPr/>
          <p:nvPr/>
        </p:nvSpPr>
        <p:spPr>
          <a:xfrm>
            <a:off x="645562" y="494802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8964D82E-AFE8-485D-B44E-45E6126D55E2}"/>
              </a:ext>
            </a:extLst>
          </p:cNvPr>
          <p:cNvCxnSpPr/>
          <p:nvPr/>
        </p:nvCxnSpPr>
        <p:spPr>
          <a:xfrm>
            <a:off x="7712255" y="3249762"/>
            <a:ext cx="285261"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41491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6BA65-F8AF-4221-B8EC-4E1847CB81A3}"/>
              </a:ext>
            </a:extLst>
          </p:cNvPr>
          <p:cNvSpPr>
            <a:spLocks noGrp="1"/>
          </p:cNvSpPr>
          <p:nvPr>
            <p:ph type="title"/>
          </p:nvPr>
        </p:nvSpPr>
        <p:spPr/>
        <p:txBody>
          <a:bodyPr/>
          <a:lstStyle/>
          <a:p>
            <a:r>
              <a:rPr lang="en-US" dirty="0"/>
              <a:t>DBCC CHECKDB Sees Page Changed</a:t>
            </a:r>
          </a:p>
        </p:txBody>
      </p:sp>
      <p:sp>
        <p:nvSpPr>
          <p:cNvPr id="3" name="Content Placeholder 2">
            <a:extLst>
              <a:ext uri="{FF2B5EF4-FFF2-40B4-BE49-F238E27FC236}">
                <a16:creationId xmlns:a16="http://schemas.microsoft.com/office/drawing/2014/main" id="{ABD957B2-7D89-4B39-9F63-0AC2B860BCFF}"/>
              </a:ext>
            </a:extLst>
          </p:cNvPr>
          <p:cNvSpPr>
            <a:spLocks noGrp="1"/>
          </p:cNvSpPr>
          <p:nvPr>
            <p:ph idx="1"/>
          </p:nvPr>
        </p:nvSpPr>
        <p:spPr/>
        <p:txBody>
          <a:bodyPr/>
          <a:lstStyle/>
          <a:p>
            <a:pPr marL="0" indent="0">
              <a:buNone/>
            </a:pPr>
            <a:endParaRPr lang="en-US" dirty="0"/>
          </a:p>
          <a:p>
            <a:pPr marL="0" indent="0">
              <a:buNone/>
            </a:pPr>
            <a:endParaRPr lang="en-US" dirty="0"/>
          </a:p>
        </p:txBody>
      </p:sp>
      <p:sp>
        <p:nvSpPr>
          <p:cNvPr id="20" name="Rectangle 19">
            <a:extLst>
              <a:ext uri="{FF2B5EF4-FFF2-40B4-BE49-F238E27FC236}">
                <a16:creationId xmlns:a16="http://schemas.microsoft.com/office/drawing/2014/main" id="{E27B7D64-8BA9-4182-8255-796077318268}"/>
              </a:ext>
            </a:extLst>
          </p:cNvPr>
          <p:cNvSpPr/>
          <p:nvPr/>
        </p:nvSpPr>
        <p:spPr>
          <a:xfrm>
            <a:off x="9044355" y="2818262"/>
            <a:ext cx="2582984" cy="2557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EE223FFA-95C3-4C9B-B2E5-E9EE6F936F73}"/>
              </a:ext>
            </a:extLst>
          </p:cNvPr>
          <p:cNvGrpSpPr/>
          <p:nvPr/>
        </p:nvGrpSpPr>
        <p:grpSpPr>
          <a:xfrm>
            <a:off x="370071" y="2361251"/>
            <a:ext cx="8053754" cy="1719929"/>
            <a:chOff x="1611923" y="3942318"/>
            <a:chExt cx="8053754" cy="1719929"/>
          </a:xfrm>
        </p:grpSpPr>
        <p:sp>
          <p:nvSpPr>
            <p:cNvPr id="22" name="Rectangle 21">
              <a:extLst>
                <a:ext uri="{FF2B5EF4-FFF2-40B4-BE49-F238E27FC236}">
                  <a16:creationId xmlns:a16="http://schemas.microsoft.com/office/drawing/2014/main" id="{2D1A05E8-9D8C-4B0E-A2B7-40DC6ACB77CE}"/>
                </a:ext>
              </a:extLst>
            </p:cNvPr>
            <p:cNvSpPr/>
            <p:nvPr/>
          </p:nvSpPr>
          <p:spPr>
            <a:xfrm>
              <a:off x="1611923" y="4470401"/>
              <a:ext cx="8053754" cy="1191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5CC35DE7-44B8-40D3-A8F5-AB1CDAAA0F5D}"/>
                </a:ext>
              </a:extLst>
            </p:cNvPr>
            <p:cNvSpPr txBox="1"/>
            <p:nvPr/>
          </p:nvSpPr>
          <p:spPr>
            <a:xfrm>
              <a:off x="4884615" y="3942318"/>
              <a:ext cx="1211385" cy="369332"/>
            </a:xfrm>
            <a:prstGeom prst="rect">
              <a:avLst/>
            </a:prstGeom>
            <a:noFill/>
          </p:spPr>
          <p:txBody>
            <a:bodyPr wrap="square" rtlCol="0">
              <a:spAutoFit/>
            </a:bodyPr>
            <a:lstStyle/>
            <a:p>
              <a:pPr algn="ctr"/>
              <a:r>
                <a:rPr lang="en-US" dirty="0"/>
                <a:t>Data File</a:t>
              </a:r>
            </a:p>
          </p:txBody>
        </p:sp>
        <p:sp>
          <p:nvSpPr>
            <p:cNvPr id="24" name="Rectangle: Single Corner Snipped 23">
              <a:extLst>
                <a:ext uri="{FF2B5EF4-FFF2-40B4-BE49-F238E27FC236}">
                  <a16:creationId xmlns:a16="http://schemas.microsoft.com/office/drawing/2014/main" id="{F4D71CCC-1BF4-46DB-A7CB-1E0866380D34}"/>
                </a:ext>
              </a:extLst>
            </p:cNvPr>
            <p:cNvSpPr/>
            <p:nvPr/>
          </p:nvSpPr>
          <p:spPr>
            <a:xfrm>
              <a:off x="188741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Single Corner Snipped 24">
              <a:extLst>
                <a:ext uri="{FF2B5EF4-FFF2-40B4-BE49-F238E27FC236}">
                  <a16:creationId xmlns:a16="http://schemas.microsoft.com/office/drawing/2014/main" id="{12C58E82-B3B3-4AB4-8331-825E3D1D9C30}"/>
                </a:ext>
              </a:extLst>
            </p:cNvPr>
            <p:cNvSpPr/>
            <p:nvPr/>
          </p:nvSpPr>
          <p:spPr>
            <a:xfrm>
              <a:off x="2467707"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Single Corner Snipped 25">
              <a:extLst>
                <a:ext uri="{FF2B5EF4-FFF2-40B4-BE49-F238E27FC236}">
                  <a16:creationId xmlns:a16="http://schemas.microsoft.com/office/drawing/2014/main" id="{E7208F97-AF64-4A84-969E-29402044BA81}"/>
                </a:ext>
              </a:extLst>
            </p:cNvPr>
            <p:cNvSpPr/>
            <p:nvPr/>
          </p:nvSpPr>
          <p:spPr>
            <a:xfrm>
              <a:off x="305581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Single Corner Snipped 26">
              <a:extLst>
                <a:ext uri="{FF2B5EF4-FFF2-40B4-BE49-F238E27FC236}">
                  <a16:creationId xmlns:a16="http://schemas.microsoft.com/office/drawing/2014/main" id="{846CB961-5A40-4D68-829B-2E8950CAA29D}"/>
                </a:ext>
              </a:extLst>
            </p:cNvPr>
            <p:cNvSpPr/>
            <p:nvPr/>
          </p:nvSpPr>
          <p:spPr>
            <a:xfrm>
              <a:off x="3636107"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Single Corner Snipped 27">
              <a:extLst>
                <a:ext uri="{FF2B5EF4-FFF2-40B4-BE49-F238E27FC236}">
                  <a16:creationId xmlns:a16="http://schemas.microsoft.com/office/drawing/2014/main" id="{4E45C40D-D898-408E-B5F0-DEFA9BE42514}"/>
                </a:ext>
              </a:extLst>
            </p:cNvPr>
            <p:cNvSpPr/>
            <p:nvPr/>
          </p:nvSpPr>
          <p:spPr>
            <a:xfrm>
              <a:off x="4216399"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Single Corner Snipped 28">
              <a:extLst>
                <a:ext uri="{FF2B5EF4-FFF2-40B4-BE49-F238E27FC236}">
                  <a16:creationId xmlns:a16="http://schemas.microsoft.com/office/drawing/2014/main" id="{E6B51C11-5A89-49C5-90A9-D15BFB0877C5}"/>
                </a:ext>
              </a:extLst>
            </p:cNvPr>
            <p:cNvSpPr/>
            <p:nvPr/>
          </p:nvSpPr>
          <p:spPr>
            <a:xfrm>
              <a:off x="4796691"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Single Corner Snipped 29">
              <a:extLst>
                <a:ext uri="{FF2B5EF4-FFF2-40B4-BE49-F238E27FC236}">
                  <a16:creationId xmlns:a16="http://schemas.microsoft.com/office/drawing/2014/main" id="{0E5E792F-2904-4298-8909-9DC7E6E2C2D2}"/>
                </a:ext>
              </a:extLst>
            </p:cNvPr>
            <p:cNvSpPr/>
            <p:nvPr/>
          </p:nvSpPr>
          <p:spPr>
            <a:xfrm>
              <a:off x="5384799"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Single Corner Snipped 30">
              <a:extLst>
                <a:ext uri="{FF2B5EF4-FFF2-40B4-BE49-F238E27FC236}">
                  <a16:creationId xmlns:a16="http://schemas.microsoft.com/office/drawing/2014/main" id="{05A6B1C8-DB78-4B78-8AF8-590D535A86BD}"/>
                </a:ext>
              </a:extLst>
            </p:cNvPr>
            <p:cNvSpPr/>
            <p:nvPr/>
          </p:nvSpPr>
          <p:spPr>
            <a:xfrm>
              <a:off x="5965091"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Single Corner Snipped 31">
              <a:extLst>
                <a:ext uri="{FF2B5EF4-FFF2-40B4-BE49-F238E27FC236}">
                  <a16:creationId xmlns:a16="http://schemas.microsoft.com/office/drawing/2014/main" id="{DC66B738-FDFE-4A00-AB41-C4B4C1A3CEED}"/>
                </a:ext>
              </a:extLst>
            </p:cNvPr>
            <p:cNvSpPr/>
            <p:nvPr/>
          </p:nvSpPr>
          <p:spPr>
            <a:xfrm>
              <a:off x="6545383"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Single Corner Snipped 32">
              <a:extLst>
                <a:ext uri="{FF2B5EF4-FFF2-40B4-BE49-F238E27FC236}">
                  <a16:creationId xmlns:a16="http://schemas.microsoft.com/office/drawing/2014/main" id="{F33669B9-E832-4E16-824B-33EEBEAAFD7D}"/>
                </a:ext>
              </a:extLst>
            </p:cNvPr>
            <p:cNvSpPr/>
            <p:nvPr/>
          </p:nvSpPr>
          <p:spPr>
            <a:xfrm>
              <a:off x="712567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Single Corner Snipped 33">
              <a:extLst>
                <a:ext uri="{FF2B5EF4-FFF2-40B4-BE49-F238E27FC236}">
                  <a16:creationId xmlns:a16="http://schemas.microsoft.com/office/drawing/2014/main" id="{48C1D236-1143-4DCB-8F8B-0A65CE13C166}"/>
                </a:ext>
              </a:extLst>
            </p:cNvPr>
            <p:cNvSpPr/>
            <p:nvPr/>
          </p:nvSpPr>
          <p:spPr>
            <a:xfrm>
              <a:off x="7713783"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Single Corner Snipped 34">
              <a:extLst>
                <a:ext uri="{FF2B5EF4-FFF2-40B4-BE49-F238E27FC236}">
                  <a16:creationId xmlns:a16="http://schemas.microsoft.com/office/drawing/2014/main" id="{D4F79B65-B2AD-43F6-AFE6-0F805DF97023}"/>
                </a:ext>
              </a:extLst>
            </p:cNvPr>
            <p:cNvSpPr/>
            <p:nvPr/>
          </p:nvSpPr>
          <p:spPr>
            <a:xfrm>
              <a:off x="829407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TextBox 35">
            <a:extLst>
              <a:ext uri="{FF2B5EF4-FFF2-40B4-BE49-F238E27FC236}">
                <a16:creationId xmlns:a16="http://schemas.microsoft.com/office/drawing/2014/main" id="{7A7C8416-73AD-42FF-83D5-B0CC9D3C4E01}"/>
              </a:ext>
            </a:extLst>
          </p:cNvPr>
          <p:cNvSpPr txBox="1"/>
          <p:nvPr/>
        </p:nvSpPr>
        <p:spPr>
          <a:xfrm>
            <a:off x="9607062" y="2176585"/>
            <a:ext cx="1457569" cy="369332"/>
          </a:xfrm>
          <a:prstGeom prst="rect">
            <a:avLst/>
          </a:prstGeom>
          <a:noFill/>
        </p:spPr>
        <p:txBody>
          <a:bodyPr wrap="square" rtlCol="0">
            <a:spAutoFit/>
          </a:bodyPr>
          <a:lstStyle/>
          <a:p>
            <a:pPr algn="ctr"/>
            <a:r>
              <a:rPr lang="en-US" dirty="0"/>
              <a:t>Buffer Pool</a:t>
            </a:r>
          </a:p>
        </p:txBody>
      </p:sp>
      <p:sp>
        <p:nvSpPr>
          <p:cNvPr id="37" name="Rectangle: Single Corner Snipped 36">
            <a:extLst>
              <a:ext uri="{FF2B5EF4-FFF2-40B4-BE49-F238E27FC236}">
                <a16:creationId xmlns:a16="http://schemas.microsoft.com/office/drawing/2014/main" id="{D4033B0B-79D3-417D-B2D6-1391F475521B}"/>
              </a:ext>
            </a:extLst>
          </p:cNvPr>
          <p:cNvSpPr/>
          <p:nvPr/>
        </p:nvSpPr>
        <p:spPr>
          <a:xfrm>
            <a:off x="7637216" y="3127702"/>
            <a:ext cx="476739" cy="730739"/>
          </a:xfrm>
          <a:prstGeom prst="snip1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4E13457-BD3C-42FC-8FF1-3EAA16DB8748}"/>
              </a:ext>
            </a:extLst>
          </p:cNvPr>
          <p:cNvSpPr/>
          <p:nvPr/>
        </p:nvSpPr>
        <p:spPr>
          <a:xfrm>
            <a:off x="370071" y="4719039"/>
            <a:ext cx="8053754" cy="1188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CCFE7932-76DF-4F63-ACD5-91AA55AABD41}"/>
              </a:ext>
            </a:extLst>
          </p:cNvPr>
          <p:cNvSpPr txBox="1"/>
          <p:nvPr/>
        </p:nvSpPr>
        <p:spPr>
          <a:xfrm>
            <a:off x="3576636" y="4244526"/>
            <a:ext cx="1343638" cy="369332"/>
          </a:xfrm>
          <a:prstGeom prst="rect">
            <a:avLst/>
          </a:prstGeom>
          <a:noFill/>
        </p:spPr>
        <p:txBody>
          <a:bodyPr wrap="none" rtlCol="0">
            <a:spAutoFit/>
          </a:bodyPr>
          <a:lstStyle/>
          <a:p>
            <a:r>
              <a:rPr lang="en-US" dirty="0"/>
              <a:t>Sparse File</a:t>
            </a:r>
          </a:p>
        </p:txBody>
      </p:sp>
      <p:sp>
        <p:nvSpPr>
          <p:cNvPr id="38" name="Rectangle: Single Corner Snipped 37">
            <a:extLst>
              <a:ext uri="{FF2B5EF4-FFF2-40B4-BE49-F238E27FC236}">
                <a16:creationId xmlns:a16="http://schemas.microsoft.com/office/drawing/2014/main" id="{C1E700A7-CC33-4A65-B1BB-4D0EC0DAC817}"/>
              </a:ext>
            </a:extLst>
          </p:cNvPr>
          <p:cNvSpPr/>
          <p:nvPr/>
        </p:nvSpPr>
        <p:spPr>
          <a:xfrm>
            <a:off x="645562" y="494802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8964D82E-AFE8-485D-B44E-45E6126D55E2}"/>
              </a:ext>
            </a:extLst>
          </p:cNvPr>
          <p:cNvCxnSpPr/>
          <p:nvPr/>
        </p:nvCxnSpPr>
        <p:spPr>
          <a:xfrm>
            <a:off x="7712255" y="3249762"/>
            <a:ext cx="285261"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85832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6BA65-F8AF-4221-B8EC-4E1847CB81A3}"/>
              </a:ext>
            </a:extLst>
          </p:cNvPr>
          <p:cNvSpPr>
            <a:spLocks noGrp="1"/>
          </p:cNvSpPr>
          <p:nvPr>
            <p:ph type="title"/>
          </p:nvPr>
        </p:nvSpPr>
        <p:spPr/>
        <p:txBody>
          <a:bodyPr/>
          <a:lstStyle/>
          <a:p>
            <a:r>
              <a:rPr lang="en-US" dirty="0"/>
              <a:t>Checks Sparse File</a:t>
            </a:r>
          </a:p>
        </p:txBody>
      </p:sp>
      <p:sp>
        <p:nvSpPr>
          <p:cNvPr id="3" name="Content Placeholder 2">
            <a:extLst>
              <a:ext uri="{FF2B5EF4-FFF2-40B4-BE49-F238E27FC236}">
                <a16:creationId xmlns:a16="http://schemas.microsoft.com/office/drawing/2014/main" id="{ABD957B2-7D89-4B39-9F63-0AC2B860BCFF}"/>
              </a:ext>
            </a:extLst>
          </p:cNvPr>
          <p:cNvSpPr>
            <a:spLocks noGrp="1"/>
          </p:cNvSpPr>
          <p:nvPr>
            <p:ph idx="1"/>
          </p:nvPr>
        </p:nvSpPr>
        <p:spPr/>
        <p:txBody>
          <a:bodyPr/>
          <a:lstStyle/>
          <a:p>
            <a:pPr marL="0" indent="0">
              <a:buNone/>
            </a:pPr>
            <a:endParaRPr lang="en-US" dirty="0"/>
          </a:p>
          <a:p>
            <a:pPr marL="0" indent="0">
              <a:buNone/>
            </a:pPr>
            <a:endParaRPr lang="en-US" dirty="0"/>
          </a:p>
        </p:txBody>
      </p:sp>
      <p:sp>
        <p:nvSpPr>
          <p:cNvPr id="20" name="Rectangle 19">
            <a:extLst>
              <a:ext uri="{FF2B5EF4-FFF2-40B4-BE49-F238E27FC236}">
                <a16:creationId xmlns:a16="http://schemas.microsoft.com/office/drawing/2014/main" id="{E27B7D64-8BA9-4182-8255-796077318268}"/>
              </a:ext>
            </a:extLst>
          </p:cNvPr>
          <p:cNvSpPr/>
          <p:nvPr/>
        </p:nvSpPr>
        <p:spPr>
          <a:xfrm>
            <a:off x="9044355" y="2818262"/>
            <a:ext cx="2582984" cy="2557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EE223FFA-95C3-4C9B-B2E5-E9EE6F936F73}"/>
              </a:ext>
            </a:extLst>
          </p:cNvPr>
          <p:cNvGrpSpPr/>
          <p:nvPr/>
        </p:nvGrpSpPr>
        <p:grpSpPr>
          <a:xfrm>
            <a:off x="370071" y="2361251"/>
            <a:ext cx="8053754" cy="1719929"/>
            <a:chOff x="1611923" y="3942318"/>
            <a:chExt cx="8053754" cy="1719929"/>
          </a:xfrm>
        </p:grpSpPr>
        <p:sp>
          <p:nvSpPr>
            <p:cNvPr id="22" name="Rectangle 21">
              <a:extLst>
                <a:ext uri="{FF2B5EF4-FFF2-40B4-BE49-F238E27FC236}">
                  <a16:creationId xmlns:a16="http://schemas.microsoft.com/office/drawing/2014/main" id="{2D1A05E8-9D8C-4B0E-A2B7-40DC6ACB77CE}"/>
                </a:ext>
              </a:extLst>
            </p:cNvPr>
            <p:cNvSpPr/>
            <p:nvPr/>
          </p:nvSpPr>
          <p:spPr>
            <a:xfrm>
              <a:off x="1611923" y="4470401"/>
              <a:ext cx="8053754" cy="1191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5CC35DE7-44B8-40D3-A8F5-AB1CDAAA0F5D}"/>
                </a:ext>
              </a:extLst>
            </p:cNvPr>
            <p:cNvSpPr txBox="1"/>
            <p:nvPr/>
          </p:nvSpPr>
          <p:spPr>
            <a:xfrm>
              <a:off x="4884615" y="3942318"/>
              <a:ext cx="1211385" cy="369332"/>
            </a:xfrm>
            <a:prstGeom prst="rect">
              <a:avLst/>
            </a:prstGeom>
            <a:noFill/>
          </p:spPr>
          <p:txBody>
            <a:bodyPr wrap="square" rtlCol="0">
              <a:spAutoFit/>
            </a:bodyPr>
            <a:lstStyle/>
            <a:p>
              <a:pPr algn="ctr"/>
              <a:r>
                <a:rPr lang="en-US" dirty="0"/>
                <a:t>Data File</a:t>
              </a:r>
            </a:p>
          </p:txBody>
        </p:sp>
        <p:sp>
          <p:nvSpPr>
            <p:cNvPr id="24" name="Rectangle: Single Corner Snipped 23">
              <a:extLst>
                <a:ext uri="{FF2B5EF4-FFF2-40B4-BE49-F238E27FC236}">
                  <a16:creationId xmlns:a16="http://schemas.microsoft.com/office/drawing/2014/main" id="{F4D71CCC-1BF4-46DB-A7CB-1E0866380D34}"/>
                </a:ext>
              </a:extLst>
            </p:cNvPr>
            <p:cNvSpPr/>
            <p:nvPr/>
          </p:nvSpPr>
          <p:spPr>
            <a:xfrm>
              <a:off x="188741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Single Corner Snipped 24">
              <a:extLst>
                <a:ext uri="{FF2B5EF4-FFF2-40B4-BE49-F238E27FC236}">
                  <a16:creationId xmlns:a16="http://schemas.microsoft.com/office/drawing/2014/main" id="{12C58E82-B3B3-4AB4-8331-825E3D1D9C30}"/>
                </a:ext>
              </a:extLst>
            </p:cNvPr>
            <p:cNvSpPr/>
            <p:nvPr/>
          </p:nvSpPr>
          <p:spPr>
            <a:xfrm>
              <a:off x="2467707"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Single Corner Snipped 25">
              <a:extLst>
                <a:ext uri="{FF2B5EF4-FFF2-40B4-BE49-F238E27FC236}">
                  <a16:creationId xmlns:a16="http://schemas.microsoft.com/office/drawing/2014/main" id="{E7208F97-AF64-4A84-969E-29402044BA81}"/>
                </a:ext>
              </a:extLst>
            </p:cNvPr>
            <p:cNvSpPr/>
            <p:nvPr/>
          </p:nvSpPr>
          <p:spPr>
            <a:xfrm>
              <a:off x="305581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Single Corner Snipped 26">
              <a:extLst>
                <a:ext uri="{FF2B5EF4-FFF2-40B4-BE49-F238E27FC236}">
                  <a16:creationId xmlns:a16="http://schemas.microsoft.com/office/drawing/2014/main" id="{846CB961-5A40-4D68-829B-2E8950CAA29D}"/>
                </a:ext>
              </a:extLst>
            </p:cNvPr>
            <p:cNvSpPr/>
            <p:nvPr/>
          </p:nvSpPr>
          <p:spPr>
            <a:xfrm>
              <a:off x="3636107"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Single Corner Snipped 27">
              <a:extLst>
                <a:ext uri="{FF2B5EF4-FFF2-40B4-BE49-F238E27FC236}">
                  <a16:creationId xmlns:a16="http://schemas.microsoft.com/office/drawing/2014/main" id="{4E45C40D-D898-408E-B5F0-DEFA9BE42514}"/>
                </a:ext>
              </a:extLst>
            </p:cNvPr>
            <p:cNvSpPr/>
            <p:nvPr/>
          </p:nvSpPr>
          <p:spPr>
            <a:xfrm>
              <a:off x="4216399"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Single Corner Snipped 28">
              <a:extLst>
                <a:ext uri="{FF2B5EF4-FFF2-40B4-BE49-F238E27FC236}">
                  <a16:creationId xmlns:a16="http://schemas.microsoft.com/office/drawing/2014/main" id="{E6B51C11-5A89-49C5-90A9-D15BFB0877C5}"/>
                </a:ext>
              </a:extLst>
            </p:cNvPr>
            <p:cNvSpPr/>
            <p:nvPr/>
          </p:nvSpPr>
          <p:spPr>
            <a:xfrm>
              <a:off x="4796691"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Single Corner Snipped 29">
              <a:extLst>
                <a:ext uri="{FF2B5EF4-FFF2-40B4-BE49-F238E27FC236}">
                  <a16:creationId xmlns:a16="http://schemas.microsoft.com/office/drawing/2014/main" id="{0E5E792F-2904-4298-8909-9DC7E6E2C2D2}"/>
                </a:ext>
              </a:extLst>
            </p:cNvPr>
            <p:cNvSpPr/>
            <p:nvPr/>
          </p:nvSpPr>
          <p:spPr>
            <a:xfrm>
              <a:off x="5384799"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Single Corner Snipped 30">
              <a:extLst>
                <a:ext uri="{FF2B5EF4-FFF2-40B4-BE49-F238E27FC236}">
                  <a16:creationId xmlns:a16="http://schemas.microsoft.com/office/drawing/2014/main" id="{05A6B1C8-DB78-4B78-8AF8-590D535A86BD}"/>
                </a:ext>
              </a:extLst>
            </p:cNvPr>
            <p:cNvSpPr/>
            <p:nvPr/>
          </p:nvSpPr>
          <p:spPr>
            <a:xfrm>
              <a:off x="5965091"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Single Corner Snipped 31">
              <a:extLst>
                <a:ext uri="{FF2B5EF4-FFF2-40B4-BE49-F238E27FC236}">
                  <a16:creationId xmlns:a16="http://schemas.microsoft.com/office/drawing/2014/main" id="{DC66B738-FDFE-4A00-AB41-C4B4C1A3CEED}"/>
                </a:ext>
              </a:extLst>
            </p:cNvPr>
            <p:cNvSpPr/>
            <p:nvPr/>
          </p:nvSpPr>
          <p:spPr>
            <a:xfrm>
              <a:off x="6545383"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Single Corner Snipped 32">
              <a:extLst>
                <a:ext uri="{FF2B5EF4-FFF2-40B4-BE49-F238E27FC236}">
                  <a16:creationId xmlns:a16="http://schemas.microsoft.com/office/drawing/2014/main" id="{F33669B9-E832-4E16-824B-33EEBEAAFD7D}"/>
                </a:ext>
              </a:extLst>
            </p:cNvPr>
            <p:cNvSpPr/>
            <p:nvPr/>
          </p:nvSpPr>
          <p:spPr>
            <a:xfrm>
              <a:off x="712567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Single Corner Snipped 33">
              <a:extLst>
                <a:ext uri="{FF2B5EF4-FFF2-40B4-BE49-F238E27FC236}">
                  <a16:creationId xmlns:a16="http://schemas.microsoft.com/office/drawing/2014/main" id="{48C1D236-1143-4DCB-8F8B-0A65CE13C166}"/>
                </a:ext>
              </a:extLst>
            </p:cNvPr>
            <p:cNvSpPr/>
            <p:nvPr/>
          </p:nvSpPr>
          <p:spPr>
            <a:xfrm>
              <a:off x="7713783"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Single Corner Snipped 34">
              <a:extLst>
                <a:ext uri="{FF2B5EF4-FFF2-40B4-BE49-F238E27FC236}">
                  <a16:creationId xmlns:a16="http://schemas.microsoft.com/office/drawing/2014/main" id="{D4F79B65-B2AD-43F6-AFE6-0F805DF97023}"/>
                </a:ext>
              </a:extLst>
            </p:cNvPr>
            <p:cNvSpPr/>
            <p:nvPr/>
          </p:nvSpPr>
          <p:spPr>
            <a:xfrm>
              <a:off x="829407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TextBox 35">
            <a:extLst>
              <a:ext uri="{FF2B5EF4-FFF2-40B4-BE49-F238E27FC236}">
                <a16:creationId xmlns:a16="http://schemas.microsoft.com/office/drawing/2014/main" id="{7A7C8416-73AD-42FF-83D5-B0CC9D3C4E01}"/>
              </a:ext>
            </a:extLst>
          </p:cNvPr>
          <p:cNvSpPr txBox="1"/>
          <p:nvPr/>
        </p:nvSpPr>
        <p:spPr>
          <a:xfrm>
            <a:off x="9607062" y="2176585"/>
            <a:ext cx="1457569" cy="369332"/>
          </a:xfrm>
          <a:prstGeom prst="rect">
            <a:avLst/>
          </a:prstGeom>
          <a:noFill/>
        </p:spPr>
        <p:txBody>
          <a:bodyPr wrap="square" rtlCol="0">
            <a:spAutoFit/>
          </a:bodyPr>
          <a:lstStyle/>
          <a:p>
            <a:pPr algn="ctr"/>
            <a:r>
              <a:rPr lang="en-US" dirty="0"/>
              <a:t>Buffer Pool</a:t>
            </a:r>
          </a:p>
        </p:txBody>
      </p:sp>
      <p:sp>
        <p:nvSpPr>
          <p:cNvPr id="37" name="Rectangle: Single Corner Snipped 36">
            <a:extLst>
              <a:ext uri="{FF2B5EF4-FFF2-40B4-BE49-F238E27FC236}">
                <a16:creationId xmlns:a16="http://schemas.microsoft.com/office/drawing/2014/main" id="{D4033B0B-79D3-417D-B2D6-1391F475521B}"/>
              </a:ext>
            </a:extLst>
          </p:cNvPr>
          <p:cNvSpPr/>
          <p:nvPr/>
        </p:nvSpPr>
        <p:spPr>
          <a:xfrm>
            <a:off x="7637216" y="3127702"/>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4E13457-BD3C-42FC-8FF1-3EAA16DB8748}"/>
              </a:ext>
            </a:extLst>
          </p:cNvPr>
          <p:cNvSpPr/>
          <p:nvPr/>
        </p:nvSpPr>
        <p:spPr>
          <a:xfrm>
            <a:off x="370071" y="4719039"/>
            <a:ext cx="8053754" cy="1188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CCFE7932-76DF-4F63-ACD5-91AA55AABD41}"/>
              </a:ext>
            </a:extLst>
          </p:cNvPr>
          <p:cNvSpPr txBox="1"/>
          <p:nvPr/>
        </p:nvSpPr>
        <p:spPr>
          <a:xfrm>
            <a:off x="3576636" y="4244526"/>
            <a:ext cx="1343638" cy="369332"/>
          </a:xfrm>
          <a:prstGeom prst="rect">
            <a:avLst/>
          </a:prstGeom>
          <a:noFill/>
        </p:spPr>
        <p:txBody>
          <a:bodyPr wrap="none" rtlCol="0">
            <a:spAutoFit/>
          </a:bodyPr>
          <a:lstStyle/>
          <a:p>
            <a:r>
              <a:rPr lang="en-US" dirty="0"/>
              <a:t>Sparse File</a:t>
            </a:r>
          </a:p>
        </p:txBody>
      </p:sp>
      <p:sp>
        <p:nvSpPr>
          <p:cNvPr id="38" name="Rectangle: Single Corner Snipped 37">
            <a:extLst>
              <a:ext uri="{FF2B5EF4-FFF2-40B4-BE49-F238E27FC236}">
                <a16:creationId xmlns:a16="http://schemas.microsoft.com/office/drawing/2014/main" id="{C1E700A7-CC33-4A65-B1BB-4D0EC0DAC817}"/>
              </a:ext>
            </a:extLst>
          </p:cNvPr>
          <p:cNvSpPr/>
          <p:nvPr/>
        </p:nvSpPr>
        <p:spPr>
          <a:xfrm>
            <a:off x="645563" y="4934244"/>
            <a:ext cx="476739" cy="730739"/>
          </a:xfrm>
          <a:prstGeom prst="snip1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8964D82E-AFE8-485D-B44E-45E6126D55E2}"/>
              </a:ext>
            </a:extLst>
          </p:cNvPr>
          <p:cNvCxnSpPr/>
          <p:nvPr/>
        </p:nvCxnSpPr>
        <p:spPr>
          <a:xfrm>
            <a:off x="7712255" y="3249762"/>
            <a:ext cx="285261"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66452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17E84-6F6B-4DD1-B22C-F93E358A2198}"/>
              </a:ext>
            </a:extLst>
          </p:cNvPr>
          <p:cNvSpPr>
            <a:spLocks noGrp="1"/>
          </p:cNvSpPr>
          <p:nvPr>
            <p:ph type="title"/>
          </p:nvPr>
        </p:nvSpPr>
        <p:spPr/>
        <p:txBody>
          <a:bodyPr/>
          <a:lstStyle/>
          <a:p>
            <a:r>
              <a:rPr lang="en-US" dirty="0"/>
              <a:t>DBCC CHECKDB Output</a:t>
            </a:r>
          </a:p>
        </p:txBody>
      </p:sp>
      <p:sp>
        <p:nvSpPr>
          <p:cNvPr id="3" name="Content Placeholder 2">
            <a:extLst>
              <a:ext uri="{FF2B5EF4-FFF2-40B4-BE49-F238E27FC236}">
                <a16:creationId xmlns:a16="http://schemas.microsoft.com/office/drawing/2014/main" id="{0A337510-954C-4AE0-8E70-2744F4D3D7B8}"/>
              </a:ext>
            </a:extLst>
          </p:cNvPr>
          <p:cNvSpPr>
            <a:spLocks noGrp="1"/>
          </p:cNvSpPr>
          <p:nvPr>
            <p:ph idx="1"/>
          </p:nvPr>
        </p:nvSpPr>
        <p:spPr/>
        <p:txBody>
          <a:bodyPr/>
          <a:lstStyle/>
          <a:p>
            <a:pPr marL="0" indent="0">
              <a:buNone/>
            </a:pPr>
            <a:r>
              <a:rPr lang="en-US" dirty="0"/>
              <a:t>DBCC CHECKDB will output any issues it finds in the database</a:t>
            </a:r>
          </a:p>
          <a:p>
            <a:pPr marL="0" indent="0">
              <a:buNone/>
            </a:pPr>
            <a:r>
              <a:rPr lang="en-US" dirty="0"/>
              <a:t>If issues are found, it will provide a minimum repair level</a:t>
            </a:r>
          </a:p>
          <a:p>
            <a:pPr marL="0" indent="0">
              <a:buNone/>
            </a:pPr>
            <a:r>
              <a:rPr lang="en-US" dirty="0"/>
              <a:t>Repair levels are REPAIR_REBUILD and REPAIR_ALLOW_DATA_LOSS</a:t>
            </a:r>
          </a:p>
        </p:txBody>
      </p:sp>
    </p:spTree>
    <p:extLst>
      <p:ext uri="{BB962C8B-B14F-4D97-AF65-F5344CB8AC3E}">
        <p14:creationId xmlns:p14="http://schemas.microsoft.com/office/powerpoint/2010/main" val="1322779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28E20-85EE-4985-95F9-72FB2BD9FE87}"/>
              </a:ext>
            </a:extLst>
          </p:cNvPr>
          <p:cNvSpPr>
            <a:spLocks noGrp="1"/>
          </p:cNvSpPr>
          <p:nvPr>
            <p:ph type="title"/>
          </p:nvPr>
        </p:nvSpPr>
        <p:spPr/>
        <p:txBody>
          <a:bodyPr/>
          <a:lstStyle/>
          <a:p>
            <a:r>
              <a:rPr lang="en-US" dirty="0"/>
              <a:t>Data in SQL Server</a:t>
            </a:r>
          </a:p>
        </p:txBody>
      </p:sp>
      <p:sp>
        <p:nvSpPr>
          <p:cNvPr id="3" name="Content Placeholder 2">
            <a:extLst>
              <a:ext uri="{FF2B5EF4-FFF2-40B4-BE49-F238E27FC236}">
                <a16:creationId xmlns:a16="http://schemas.microsoft.com/office/drawing/2014/main" id="{1CEE5056-5CE3-4071-B59E-9F0CADDADB0E}"/>
              </a:ext>
            </a:extLst>
          </p:cNvPr>
          <p:cNvSpPr>
            <a:spLocks noGrp="1"/>
          </p:cNvSpPr>
          <p:nvPr>
            <p:ph idx="1"/>
          </p:nvPr>
        </p:nvSpPr>
        <p:spPr/>
        <p:txBody>
          <a:bodyPr/>
          <a:lstStyle/>
          <a:p>
            <a:pPr marL="0" indent="0">
              <a:buNone/>
            </a:pPr>
            <a:r>
              <a:rPr lang="en-US" dirty="0"/>
              <a:t>Data in SQL Server is stored on 8kb units called pages</a:t>
            </a:r>
          </a:p>
          <a:p>
            <a:pPr marL="0" indent="0">
              <a:buNone/>
            </a:pPr>
            <a:r>
              <a:rPr lang="en-US" dirty="0"/>
              <a:t>Pages are stored in the database’s data file</a:t>
            </a:r>
          </a:p>
          <a:p>
            <a:pPr marL="0" indent="0">
              <a:buNone/>
            </a:pPr>
            <a:endParaRPr lang="en-US" dirty="0"/>
          </a:p>
        </p:txBody>
      </p:sp>
      <p:grpSp>
        <p:nvGrpSpPr>
          <p:cNvPr id="30" name="Group 29">
            <a:extLst>
              <a:ext uri="{FF2B5EF4-FFF2-40B4-BE49-F238E27FC236}">
                <a16:creationId xmlns:a16="http://schemas.microsoft.com/office/drawing/2014/main" id="{65C085AB-F4B5-4C4D-958C-9FA77B614FBB}"/>
              </a:ext>
            </a:extLst>
          </p:cNvPr>
          <p:cNvGrpSpPr/>
          <p:nvPr/>
        </p:nvGrpSpPr>
        <p:grpSpPr>
          <a:xfrm>
            <a:off x="1611923" y="3942318"/>
            <a:ext cx="8053754" cy="1719929"/>
            <a:chOff x="1611923" y="3942318"/>
            <a:chExt cx="8053754" cy="1719929"/>
          </a:xfrm>
        </p:grpSpPr>
        <p:sp>
          <p:nvSpPr>
            <p:cNvPr id="4" name="Rectangle 3">
              <a:extLst>
                <a:ext uri="{FF2B5EF4-FFF2-40B4-BE49-F238E27FC236}">
                  <a16:creationId xmlns:a16="http://schemas.microsoft.com/office/drawing/2014/main" id="{18601CA7-83BF-4A75-9685-D13263EC4229}"/>
                </a:ext>
              </a:extLst>
            </p:cNvPr>
            <p:cNvSpPr/>
            <p:nvPr/>
          </p:nvSpPr>
          <p:spPr>
            <a:xfrm>
              <a:off x="1611923" y="4470401"/>
              <a:ext cx="8053754" cy="1191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3451BA19-E317-46D1-8097-4A5A145A7BB8}"/>
                </a:ext>
              </a:extLst>
            </p:cNvPr>
            <p:cNvSpPr txBox="1"/>
            <p:nvPr/>
          </p:nvSpPr>
          <p:spPr>
            <a:xfrm>
              <a:off x="4884615" y="3942318"/>
              <a:ext cx="1211385" cy="369332"/>
            </a:xfrm>
            <a:prstGeom prst="rect">
              <a:avLst/>
            </a:prstGeom>
            <a:noFill/>
          </p:spPr>
          <p:txBody>
            <a:bodyPr wrap="square" rtlCol="0">
              <a:spAutoFit/>
            </a:bodyPr>
            <a:lstStyle/>
            <a:p>
              <a:r>
                <a:rPr lang="en-US" dirty="0"/>
                <a:t>Data File</a:t>
              </a:r>
            </a:p>
          </p:txBody>
        </p:sp>
        <p:sp>
          <p:nvSpPr>
            <p:cNvPr id="8" name="Rectangle: Single Corner Snipped 7">
              <a:extLst>
                <a:ext uri="{FF2B5EF4-FFF2-40B4-BE49-F238E27FC236}">
                  <a16:creationId xmlns:a16="http://schemas.microsoft.com/office/drawing/2014/main" id="{DCF9DDCC-8A79-4D16-8185-9605D5340C5E}"/>
                </a:ext>
              </a:extLst>
            </p:cNvPr>
            <p:cNvSpPr/>
            <p:nvPr/>
          </p:nvSpPr>
          <p:spPr>
            <a:xfrm>
              <a:off x="188741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Single Corner Snipped 8">
              <a:extLst>
                <a:ext uri="{FF2B5EF4-FFF2-40B4-BE49-F238E27FC236}">
                  <a16:creationId xmlns:a16="http://schemas.microsoft.com/office/drawing/2014/main" id="{8136DF37-B2AF-4515-9AFD-6996C0065C8E}"/>
                </a:ext>
              </a:extLst>
            </p:cNvPr>
            <p:cNvSpPr/>
            <p:nvPr/>
          </p:nvSpPr>
          <p:spPr>
            <a:xfrm>
              <a:off x="2467707"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Single Corner Snipped 9">
              <a:extLst>
                <a:ext uri="{FF2B5EF4-FFF2-40B4-BE49-F238E27FC236}">
                  <a16:creationId xmlns:a16="http://schemas.microsoft.com/office/drawing/2014/main" id="{E4DA289C-EEB2-4274-8CA2-F2FBDA24A996}"/>
                </a:ext>
              </a:extLst>
            </p:cNvPr>
            <p:cNvSpPr/>
            <p:nvPr/>
          </p:nvSpPr>
          <p:spPr>
            <a:xfrm>
              <a:off x="305581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Single Corner Snipped 10">
              <a:extLst>
                <a:ext uri="{FF2B5EF4-FFF2-40B4-BE49-F238E27FC236}">
                  <a16:creationId xmlns:a16="http://schemas.microsoft.com/office/drawing/2014/main" id="{15F079BC-E51F-421D-A208-FEEDED576093}"/>
                </a:ext>
              </a:extLst>
            </p:cNvPr>
            <p:cNvSpPr/>
            <p:nvPr/>
          </p:nvSpPr>
          <p:spPr>
            <a:xfrm>
              <a:off x="3636107"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Single Corner Snipped 11">
              <a:extLst>
                <a:ext uri="{FF2B5EF4-FFF2-40B4-BE49-F238E27FC236}">
                  <a16:creationId xmlns:a16="http://schemas.microsoft.com/office/drawing/2014/main" id="{5C6DF3D8-1143-4714-9C69-9CF1A9E9EF70}"/>
                </a:ext>
              </a:extLst>
            </p:cNvPr>
            <p:cNvSpPr/>
            <p:nvPr/>
          </p:nvSpPr>
          <p:spPr>
            <a:xfrm>
              <a:off x="4216399"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Single Corner Snipped 12">
              <a:extLst>
                <a:ext uri="{FF2B5EF4-FFF2-40B4-BE49-F238E27FC236}">
                  <a16:creationId xmlns:a16="http://schemas.microsoft.com/office/drawing/2014/main" id="{4499F716-8933-411B-AD6A-3C546C18BD6C}"/>
                </a:ext>
              </a:extLst>
            </p:cNvPr>
            <p:cNvSpPr/>
            <p:nvPr/>
          </p:nvSpPr>
          <p:spPr>
            <a:xfrm>
              <a:off x="4796691"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Single Corner Snipped 13">
              <a:extLst>
                <a:ext uri="{FF2B5EF4-FFF2-40B4-BE49-F238E27FC236}">
                  <a16:creationId xmlns:a16="http://schemas.microsoft.com/office/drawing/2014/main" id="{0B2FA199-781A-45AC-89A2-7752F9A77B11}"/>
                </a:ext>
              </a:extLst>
            </p:cNvPr>
            <p:cNvSpPr/>
            <p:nvPr/>
          </p:nvSpPr>
          <p:spPr>
            <a:xfrm>
              <a:off x="5384799"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Single Corner Snipped 14">
              <a:extLst>
                <a:ext uri="{FF2B5EF4-FFF2-40B4-BE49-F238E27FC236}">
                  <a16:creationId xmlns:a16="http://schemas.microsoft.com/office/drawing/2014/main" id="{7EACB233-E82F-4A85-9D16-1CE19EB56695}"/>
                </a:ext>
              </a:extLst>
            </p:cNvPr>
            <p:cNvSpPr/>
            <p:nvPr/>
          </p:nvSpPr>
          <p:spPr>
            <a:xfrm>
              <a:off x="5965091"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Single Corner Snipped 22">
              <a:extLst>
                <a:ext uri="{FF2B5EF4-FFF2-40B4-BE49-F238E27FC236}">
                  <a16:creationId xmlns:a16="http://schemas.microsoft.com/office/drawing/2014/main" id="{E805FAEB-42E4-4E50-A3C8-ADE5A754E2F6}"/>
                </a:ext>
              </a:extLst>
            </p:cNvPr>
            <p:cNvSpPr/>
            <p:nvPr/>
          </p:nvSpPr>
          <p:spPr>
            <a:xfrm>
              <a:off x="6545383"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Single Corner Snipped 23">
              <a:extLst>
                <a:ext uri="{FF2B5EF4-FFF2-40B4-BE49-F238E27FC236}">
                  <a16:creationId xmlns:a16="http://schemas.microsoft.com/office/drawing/2014/main" id="{F309CD96-8DB7-4F7C-A3B7-4E16A8BF9AFB}"/>
                </a:ext>
              </a:extLst>
            </p:cNvPr>
            <p:cNvSpPr/>
            <p:nvPr/>
          </p:nvSpPr>
          <p:spPr>
            <a:xfrm>
              <a:off x="712567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Single Corner Snipped 24">
              <a:extLst>
                <a:ext uri="{FF2B5EF4-FFF2-40B4-BE49-F238E27FC236}">
                  <a16:creationId xmlns:a16="http://schemas.microsoft.com/office/drawing/2014/main" id="{604F786C-492D-46B2-9A7C-03183C0D873C}"/>
                </a:ext>
              </a:extLst>
            </p:cNvPr>
            <p:cNvSpPr/>
            <p:nvPr/>
          </p:nvSpPr>
          <p:spPr>
            <a:xfrm>
              <a:off x="7713783"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Single Corner Snipped 25">
              <a:extLst>
                <a:ext uri="{FF2B5EF4-FFF2-40B4-BE49-F238E27FC236}">
                  <a16:creationId xmlns:a16="http://schemas.microsoft.com/office/drawing/2014/main" id="{5AE44062-BC60-4F3F-946B-3E1E206EB600}"/>
                </a:ext>
              </a:extLst>
            </p:cNvPr>
            <p:cNvSpPr/>
            <p:nvPr/>
          </p:nvSpPr>
          <p:spPr>
            <a:xfrm>
              <a:off x="829407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Single Corner Snipped 26">
            <a:extLst>
              <a:ext uri="{FF2B5EF4-FFF2-40B4-BE49-F238E27FC236}">
                <a16:creationId xmlns:a16="http://schemas.microsoft.com/office/drawing/2014/main" id="{689D9AA6-CFEF-4A34-B20C-B022633EFD48}"/>
              </a:ext>
            </a:extLst>
          </p:cNvPr>
          <p:cNvSpPr/>
          <p:nvPr/>
        </p:nvSpPr>
        <p:spPr>
          <a:xfrm>
            <a:off x="8874367"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884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A533CB-B934-4BA4-B98A-B68B58B4BE51}"/>
              </a:ext>
            </a:extLst>
          </p:cNvPr>
          <p:cNvSpPr>
            <a:spLocks noGrp="1"/>
          </p:cNvSpPr>
          <p:nvPr>
            <p:ph type="title"/>
          </p:nvPr>
        </p:nvSpPr>
        <p:spPr/>
        <p:txBody>
          <a:bodyPr/>
          <a:lstStyle/>
          <a:p>
            <a:r>
              <a:rPr lang="en-US" dirty="0"/>
              <a:t>Dealing with Corruption</a:t>
            </a:r>
          </a:p>
        </p:txBody>
      </p:sp>
      <p:sp>
        <p:nvSpPr>
          <p:cNvPr id="5" name="Text Placeholder 4">
            <a:extLst>
              <a:ext uri="{FF2B5EF4-FFF2-40B4-BE49-F238E27FC236}">
                <a16:creationId xmlns:a16="http://schemas.microsoft.com/office/drawing/2014/main" id="{D270381A-B904-429C-B2EC-6020A2CB9F9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635142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F46DD-87FF-4BAC-B94B-6EB36E8C36D0}"/>
              </a:ext>
            </a:extLst>
          </p:cNvPr>
          <p:cNvSpPr>
            <a:spLocks noGrp="1"/>
          </p:cNvSpPr>
          <p:nvPr>
            <p:ph type="title"/>
          </p:nvPr>
        </p:nvSpPr>
        <p:spPr/>
        <p:txBody>
          <a:bodyPr/>
          <a:lstStyle/>
          <a:p>
            <a:r>
              <a:rPr lang="en-US" dirty="0"/>
              <a:t>Dealing With Corruption</a:t>
            </a:r>
          </a:p>
        </p:txBody>
      </p:sp>
      <p:sp>
        <p:nvSpPr>
          <p:cNvPr id="3" name="Content Placeholder 2">
            <a:extLst>
              <a:ext uri="{FF2B5EF4-FFF2-40B4-BE49-F238E27FC236}">
                <a16:creationId xmlns:a16="http://schemas.microsoft.com/office/drawing/2014/main" id="{12E2C78D-8E39-4C1C-9F41-922AB62E4682}"/>
              </a:ext>
            </a:extLst>
          </p:cNvPr>
          <p:cNvSpPr>
            <a:spLocks noGrp="1"/>
          </p:cNvSpPr>
          <p:nvPr>
            <p:ph idx="1"/>
          </p:nvPr>
        </p:nvSpPr>
        <p:spPr/>
        <p:txBody>
          <a:bodyPr/>
          <a:lstStyle/>
          <a:p>
            <a:pPr marL="0" indent="0">
              <a:buNone/>
            </a:pPr>
            <a:r>
              <a:rPr lang="en-US" dirty="0"/>
              <a:t>Before attempting to repair corruption, BACKUP THE DATABASE</a:t>
            </a:r>
          </a:p>
          <a:p>
            <a:pPr marL="0" indent="0">
              <a:buNone/>
            </a:pPr>
            <a:r>
              <a:rPr lang="en-US" dirty="0"/>
              <a:t>DBCC CHECKDB WITH REPAIR_REBUILD will attempt to rebuild indexes to fix the problem</a:t>
            </a:r>
          </a:p>
          <a:p>
            <a:pPr marL="0" indent="0">
              <a:buNone/>
            </a:pPr>
            <a:r>
              <a:rPr lang="en-US" dirty="0"/>
              <a:t>This may provide undesired results</a:t>
            </a:r>
          </a:p>
          <a:p>
            <a:pPr marL="0" indent="0">
              <a:buNone/>
            </a:pPr>
            <a:r>
              <a:rPr lang="en-US" dirty="0"/>
              <a:t>DBCC CHECKDB WITH REPAIR_ALLOW_DATA_LOSS will delete the corrupt data</a:t>
            </a:r>
          </a:p>
          <a:p>
            <a:pPr marL="0" indent="0">
              <a:buNone/>
            </a:pPr>
            <a:r>
              <a:rPr lang="en-US" dirty="0"/>
              <a:t>This is usually real bad</a:t>
            </a:r>
          </a:p>
        </p:txBody>
      </p:sp>
    </p:spTree>
    <p:extLst>
      <p:ext uri="{BB962C8B-B14F-4D97-AF65-F5344CB8AC3E}">
        <p14:creationId xmlns:p14="http://schemas.microsoft.com/office/powerpoint/2010/main" val="3798563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F46DD-87FF-4BAC-B94B-6EB36E8C36D0}"/>
              </a:ext>
            </a:extLst>
          </p:cNvPr>
          <p:cNvSpPr>
            <a:spLocks noGrp="1"/>
          </p:cNvSpPr>
          <p:nvPr>
            <p:ph type="title"/>
          </p:nvPr>
        </p:nvSpPr>
        <p:spPr/>
        <p:txBody>
          <a:bodyPr/>
          <a:lstStyle/>
          <a:p>
            <a:r>
              <a:rPr lang="en-US" dirty="0"/>
              <a:t>Dealing With Corruption, Part II</a:t>
            </a:r>
          </a:p>
        </p:txBody>
      </p:sp>
      <p:sp>
        <p:nvSpPr>
          <p:cNvPr id="3" name="Content Placeholder 2">
            <a:extLst>
              <a:ext uri="{FF2B5EF4-FFF2-40B4-BE49-F238E27FC236}">
                <a16:creationId xmlns:a16="http://schemas.microsoft.com/office/drawing/2014/main" id="{12E2C78D-8E39-4C1C-9F41-922AB62E4682}"/>
              </a:ext>
            </a:extLst>
          </p:cNvPr>
          <p:cNvSpPr>
            <a:spLocks noGrp="1"/>
          </p:cNvSpPr>
          <p:nvPr>
            <p:ph idx="1"/>
          </p:nvPr>
        </p:nvSpPr>
        <p:spPr/>
        <p:txBody>
          <a:bodyPr/>
          <a:lstStyle/>
          <a:p>
            <a:pPr marL="0" indent="0">
              <a:buNone/>
            </a:pPr>
            <a:r>
              <a:rPr lang="en-US" dirty="0"/>
              <a:t>In most cases, restoring from backup is the best way to fix corruption</a:t>
            </a:r>
          </a:p>
          <a:p>
            <a:pPr marL="0" indent="0">
              <a:buNone/>
            </a:pPr>
            <a:r>
              <a:rPr lang="en-US" dirty="0"/>
              <a:t>Make sure your databases are being backed up</a:t>
            </a:r>
          </a:p>
          <a:p>
            <a:pPr marL="0" indent="0">
              <a:buNone/>
            </a:pPr>
            <a:r>
              <a:rPr lang="en-US" dirty="0"/>
              <a:t>Test your restores</a:t>
            </a:r>
          </a:p>
          <a:p>
            <a:pPr marL="0" indent="0">
              <a:buNone/>
            </a:pPr>
            <a:r>
              <a:rPr lang="en-US" dirty="0"/>
              <a:t>Check your DBCC CHECKDB output</a:t>
            </a:r>
          </a:p>
        </p:txBody>
      </p:sp>
    </p:spTree>
    <p:extLst>
      <p:ext uri="{BB962C8B-B14F-4D97-AF65-F5344CB8AC3E}">
        <p14:creationId xmlns:p14="http://schemas.microsoft.com/office/powerpoint/2010/main" val="29254935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A533CB-B934-4BA4-B98A-B68B58B4BE51}"/>
              </a:ext>
            </a:extLst>
          </p:cNvPr>
          <p:cNvSpPr>
            <a:spLocks noGrp="1"/>
          </p:cNvSpPr>
          <p:nvPr>
            <p:ph type="title"/>
          </p:nvPr>
        </p:nvSpPr>
        <p:spPr/>
        <p:txBody>
          <a:bodyPr/>
          <a:lstStyle/>
          <a:p>
            <a:r>
              <a:rPr lang="en-US" dirty="0"/>
              <a:t>Demo Environment</a:t>
            </a:r>
          </a:p>
        </p:txBody>
      </p:sp>
      <p:sp>
        <p:nvSpPr>
          <p:cNvPr id="5" name="Text Placeholder 4">
            <a:extLst>
              <a:ext uri="{FF2B5EF4-FFF2-40B4-BE49-F238E27FC236}">
                <a16:creationId xmlns:a16="http://schemas.microsoft.com/office/drawing/2014/main" id="{D270381A-B904-429C-B2EC-6020A2CB9F9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496787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75507-6CB9-4AFD-8494-9C0F545AB5D2}"/>
              </a:ext>
            </a:extLst>
          </p:cNvPr>
          <p:cNvSpPr>
            <a:spLocks noGrp="1"/>
          </p:cNvSpPr>
          <p:nvPr>
            <p:ph type="title"/>
          </p:nvPr>
        </p:nvSpPr>
        <p:spPr/>
        <p:txBody>
          <a:bodyPr/>
          <a:lstStyle/>
          <a:p>
            <a:r>
              <a:rPr lang="en-US" dirty="0"/>
              <a:t>Demo Environment</a:t>
            </a:r>
          </a:p>
        </p:txBody>
      </p:sp>
      <p:sp>
        <p:nvSpPr>
          <p:cNvPr id="3" name="Content Placeholder 2">
            <a:extLst>
              <a:ext uri="{FF2B5EF4-FFF2-40B4-BE49-F238E27FC236}">
                <a16:creationId xmlns:a16="http://schemas.microsoft.com/office/drawing/2014/main" id="{0B0F7AD6-22C8-497D-9001-707E07B2AAB0}"/>
              </a:ext>
            </a:extLst>
          </p:cNvPr>
          <p:cNvSpPr>
            <a:spLocks noGrp="1"/>
          </p:cNvSpPr>
          <p:nvPr>
            <p:ph idx="1"/>
          </p:nvPr>
        </p:nvSpPr>
        <p:spPr/>
        <p:txBody>
          <a:bodyPr/>
          <a:lstStyle/>
          <a:p>
            <a:pPr marL="0" indent="0">
              <a:buNone/>
            </a:pPr>
            <a:r>
              <a:rPr lang="en-US" dirty="0"/>
              <a:t>3 databases</a:t>
            </a:r>
          </a:p>
          <a:p>
            <a:pPr marL="0" indent="0">
              <a:buNone/>
            </a:pPr>
            <a:r>
              <a:rPr lang="en-US" dirty="0"/>
              <a:t>	</a:t>
            </a:r>
            <a:r>
              <a:rPr lang="en-US" dirty="0" err="1"/>
              <a:t>PvNone</a:t>
            </a:r>
            <a:endParaRPr lang="en-US" dirty="0"/>
          </a:p>
          <a:p>
            <a:pPr marL="0" indent="0">
              <a:buNone/>
            </a:pPr>
            <a:r>
              <a:rPr lang="en-US" dirty="0"/>
              <a:t>	</a:t>
            </a:r>
            <a:r>
              <a:rPr lang="en-US" dirty="0" err="1"/>
              <a:t>PvTornPage</a:t>
            </a:r>
            <a:endParaRPr lang="en-US" dirty="0"/>
          </a:p>
          <a:p>
            <a:pPr marL="0" indent="0">
              <a:buNone/>
            </a:pPr>
            <a:r>
              <a:rPr lang="en-US" dirty="0"/>
              <a:t>	</a:t>
            </a:r>
            <a:r>
              <a:rPr lang="en-US" dirty="0" err="1"/>
              <a:t>PvChecksum</a:t>
            </a:r>
            <a:endParaRPr lang="en-US" dirty="0"/>
          </a:p>
          <a:p>
            <a:pPr marL="0" indent="0">
              <a:buNone/>
            </a:pPr>
            <a:r>
              <a:rPr lang="en-US" dirty="0"/>
              <a:t>The PAGE_VERIFY option for each database is set accordingly</a:t>
            </a:r>
          </a:p>
        </p:txBody>
      </p:sp>
    </p:spTree>
    <p:extLst>
      <p:ext uri="{BB962C8B-B14F-4D97-AF65-F5344CB8AC3E}">
        <p14:creationId xmlns:p14="http://schemas.microsoft.com/office/powerpoint/2010/main" val="21519270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75507-6CB9-4AFD-8494-9C0F545AB5D2}"/>
              </a:ext>
            </a:extLst>
          </p:cNvPr>
          <p:cNvSpPr>
            <a:spLocks noGrp="1"/>
          </p:cNvSpPr>
          <p:nvPr>
            <p:ph type="title"/>
          </p:nvPr>
        </p:nvSpPr>
        <p:spPr/>
        <p:txBody>
          <a:bodyPr/>
          <a:lstStyle/>
          <a:p>
            <a:r>
              <a:rPr lang="en-US" dirty="0"/>
              <a:t>Demo Environment</a:t>
            </a:r>
          </a:p>
        </p:txBody>
      </p:sp>
      <p:sp>
        <p:nvSpPr>
          <p:cNvPr id="3" name="Content Placeholder 2">
            <a:extLst>
              <a:ext uri="{FF2B5EF4-FFF2-40B4-BE49-F238E27FC236}">
                <a16:creationId xmlns:a16="http://schemas.microsoft.com/office/drawing/2014/main" id="{0B0F7AD6-22C8-497D-9001-707E07B2AAB0}"/>
              </a:ext>
            </a:extLst>
          </p:cNvPr>
          <p:cNvSpPr>
            <a:spLocks noGrp="1"/>
          </p:cNvSpPr>
          <p:nvPr>
            <p:ph idx="1"/>
          </p:nvPr>
        </p:nvSpPr>
        <p:spPr/>
        <p:txBody>
          <a:bodyPr/>
          <a:lstStyle/>
          <a:p>
            <a:pPr marL="0" indent="0">
              <a:buNone/>
            </a:pPr>
            <a:r>
              <a:rPr lang="en-US" dirty="0"/>
              <a:t>Each database contains 3 tables</a:t>
            </a:r>
          </a:p>
          <a:p>
            <a:pPr marL="0" indent="0">
              <a:buNone/>
            </a:pPr>
            <a:r>
              <a:rPr lang="en-US" dirty="0"/>
              <a:t>	FirstName</a:t>
            </a:r>
          </a:p>
          <a:p>
            <a:pPr marL="0" indent="0">
              <a:buNone/>
            </a:pPr>
            <a:r>
              <a:rPr lang="en-US" dirty="0"/>
              <a:t>	</a:t>
            </a:r>
            <a:r>
              <a:rPr lang="en-US" dirty="0" err="1"/>
              <a:t>LastName</a:t>
            </a:r>
            <a:endParaRPr lang="en-US" dirty="0"/>
          </a:p>
          <a:p>
            <a:pPr marL="0" indent="0">
              <a:buNone/>
            </a:pPr>
            <a:r>
              <a:rPr lang="en-US" dirty="0"/>
              <a:t>	</a:t>
            </a:r>
            <a:r>
              <a:rPr lang="en-US" dirty="0" err="1"/>
              <a:t>CorruptData</a:t>
            </a:r>
            <a:endParaRPr lang="en-US" dirty="0"/>
          </a:p>
          <a:p>
            <a:pPr marL="0" indent="0">
              <a:buNone/>
            </a:pPr>
            <a:endParaRPr lang="en-US" dirty="0"/>
          </a:p>
          <a:p>
            <a:pPr marL="0" indent="0">
              <a:buNone/>
            </a:pPr>
            <a:r>
              <a:rPr lang="en-US" dirty="0"/>
              <a:t>The </a:t>
            </a:r>
            <a:r>
              <a:rPr lang="en-US" dirty="0" err="1"/>
              <a:t>CorruptData</a:t>
            </a:r>
            <a:r>
              <a:rPr lang="en-US" dirty="0"/>
              <a:t> table will be corrupted for the demo</a:t>
            </a:r>
          </a:p>
        </p:txBody>
      </p:sp>
    </p:spTree>
    <p:extLst>
      <p:ext uri="{BB962C8B-B14F-4D97-AF65-F5344CB8AC3E}">
        <p14:creationId xmlns:p14="http://schemas.microsoft.com/office/powerpoint/2010/main" val="25351120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CFD13-F4A6-44DF-BE79-4ED1266A968E}"/>
              </a:ext>
            </a:extLst>
          </p:cNvPr>
          <p:cNvSpPr>
            <a:spLocks noGrp="1"/>
          </p:cNvSpPr>
          <p:nvPr>
            <p:ph type="title"/>
          </p:nvPr>
        </p:nvSpPr>
        <p:spPr/>
        <p:txBody>
          <a:bodyPr/>
          <a:lstStyle/>
          <a:p>
            <a:r>
              <a:rPr lang="en-US" dirty="0"/>
              <a:t>WARNING</a:t>
            </a:r>
          </a:p>
        </p:txBody>
      </p:sp>
      <p:sp>
        <p:nvSpPr>
          <p:cNvPr id="3" name="Content Placeholder 2">
            <a:extLst>
              <a:ext uri="{FF2B5EF4-FFF2-40B4-BE49-F238E27FC236}">
                <a16:creationId xmlns:a16="http://schemas.microsoft.com/office/drawing/2014/main" id="{0DD84BD6-BABD-4DDE-B7A8-E04592DF9F73}"/>
              </a:ext>
            </a:extLst>
          </p:cNvPr>
          <p:cNvSpPr>
            <a:spLocks noGrp="1"/>
          </p:cNvSpPr>
          <p:nvPr>
            <p:ph idx="1"/>
          </p:nvPr>
        </p:nvSpPr>
        <p:spPr/>
        <p:txBody>
          <a:bodyPr/>
          <a:lstStyle/>
          <a:p>
            <a:pPr marL="0" indent="0">
              <a:buNone/>
            </a:pPr>
            <a:r>
              <a:rPr lang="en-US" dirty="0"/>
              <a:t>The demo uses the DBCC WRITEPAGE command to change data on a page</a:t>
            </a:r>
          </a:p>
          <a:p>
            <a:pPr marL="0" indent="0">
              <a:buNone/>
            </a:pPr>
            <a:r>
              <a:rPr lang="en-US" b="1" dirty="0">
                <a:solidFill>
                  <a:srgbClr val="FF0000"/>
                </a:solidFill>
              </a:rPr>
              <a:t>NOTE - DBCC WRITEPAGE CHANGES A DATA PAGE, CORRUPTING THAT PAGE. TO QUOTE PAUL RANDAL, "Any problem, corruption, damage, or loss you cause by using the information presented here is entirely your own responsibility. Use at your own risk. Danger of death."</a:t>
            </a:r>
          </a:p>
          <a:p>
            <a:pPr marL="0" indent="0">
              <a:buNone/>
            </a:pPr>
            <a:r>
              <a:rPr lang="en-US" b="1" dirty="0">
                <a:solidFill>
                  <a:srgbClr val="FF0000"/>
                </a:solidFill>
              </a:rPr>
              <a:t>TO PUT IT ANOTHER WAY, UNDER NO CIRCUMSTANCES SHOULD THIS CODE BE USED ON ANYTHING RESEMBLING A PRODUCTION SYSTEM, OR ANY OTHER SYSTEM YOU CARE ABOUT IN ANY WAY. EVEN PLATONICALLY.</a:t>
            </a:r>
          </a:p>
        </p:txBody>
      </p:sp>
    </p:spTree>
    <p:extLst>
      <p:ext uri="{BB962C8B-B14F-4D97-AF65-F5344CB8AC3E}">
        <p14:creationId xmlns:p14="http://schemas.microsoft.com/office/powerpoint/2010/main" val="3459718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5F3DD-3F07-4153-B3CF-ADF9CF772940}"/>
              </a:ext>
            </a:extLst>
          </p:cNvPr>
          <p:cNvSpPr>
            <a:spLocks noGrp="1"/>
          </p:cNvSpPr>
          <p:nvPr>
            <p:ph type="title"/>
          </p:nvPr>
        </p:nvSpPr>
        <p:spPr/>
        <p:txBody>
          <a:bodyPr/>
          <a:lstStyle/>
          <a:p>
            <a:r>
              <a:rPr lang="en-US" dirty="0"/>
              <a:t>Demo</a:t>
            </a:r>
          </a:p>
        </p:txBody>
      </p:sp>
      <p:sp>
        <p:nvSpPr>
          <p:cNvPr id="4" name="Text Placeholder 3">
            <a:extLst>
              <a:ext uri="{FF2B5EF4-FFF2-40B4-BE49-F238E27FC236}">
                <a16:creationId xmlns:a16="http://schemas.microsoft.com/office/drawing/2014/main" id="{5F8639E8-33AF-4717-8587-1739FC9FE17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648992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A533CB-B934-4BA4-B98A-B68B58B4BE51}"/>
              </a:ext>
            </a:extLst>
          </p:cNvPr>
          <p:cNvSpPr>
            <a:spLocks noGrp="1"/>
          </p:cNvSpPr>
          <p:nvPr>
            <p:ph type="title"/>
          </p:nvPr>
        </p:nvSpPr>
        <p:spPr/>
        <p:txBody>
          <a:bodyPr/>
          <a:lstStyle/>
          <a:p>
            <a:r>
              <a:rPr lang="en-US" dirty="0"/>
              <a:t>Resources</a:t>
            </a:r>
          </a:p>
        </p:txBody>
      </p:sp>
      <p:sp>
        <p:nvSpPr>
          <p:cNvPr id="5" name="Text Placeholder 4">
            <a:extLst>
              <a:ext uri="{FF2B5EF4-FFF2-40B4-BE49-F238E27FC236}">
                <a16:creationId xmlns:a16="http://schemas.microsoft.com/office/drawing/2014/main" id="{D270381A-B904-429C-B2EC-6020A2CB9F9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855705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51BFF-8B81-4B80-A5D8-C86CD6392F1E}"/>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FA18BF4F-F435-4163-BB50-18EE4639B3C9}"/>
              </a:ext>
            </a:extLst>
          </p:cNvPr>
          <p:cNvSpPr>
            <a:spLocks noGrp="1"/>
          </p:cNvSpPr>
          <p:nvPr>
            <p:ph idx="1"/>
          </p:nvPr>
        </p:nvSpPr>
        <p:spPr/>
        <p:txBody>
          <a:bodyPr/>
          <a:lstStyle/>
          <a:p>
            <a:pPr marL="0" indent="0">
              <a:buNone/>
            </a:pPr>
            <a:r>
              <a:rPr lang="en-US" dirty="0"/>
              <a:t>PAGE_VERIFY - </a:t>
            </a:r>
            <a:r>
              <a:rPr lang="en-US" dirty="0">
                <a:hlinkClick r:id="rId2"/>
              </a:rPr>
              <a:t>https://docs.microsoft.com/en-us/sql/t-sql/statements/alter-database-transact-sql-set-options?view=sql-server-ver15</a:t>
            </a:r>
            <a:r>
              <a:rPr lang="en-US" dirty="0"/>
              <a:t> (in the Arguments section)</a:t>
            </a:r>
          </a:p>
          <a:p>
            <a:pPr marL="0" indent="0">
              <a:buNone/>
            </a:pPr>
            <a:r>
              <a:rPr lang="en-US" dirty="0"/>
              <a:t>DBCC CHECKDB - </a:t>
            </a:r>
            <a:r>
              <a:rPr lang="en-US" dirty="0">
                <a:hlinkClick r:id="rId3"/>
              </a:rPr>
              <a:t>https://docs.microsoft.com/en-us/sql/t-sql/database-console-commands/dbcc-checkdb-transact-sql?view=sql-server-ver15</a:t>
            </a:r>
            <a:endParaRPr lang="en-US" dirty="0"/>
          </a:p>
          <a:p>
            <a:pPr marL="0" indent="0">
              <a:buNone/>
            </a:pPr>
            <a:r>
              <a:rPr lang="en-US" dirty="0"/>
              <a:t>DBCC CHECKDB From Every Angle by Paul Randal - </a:t>
            </a:r>
            <a:r>
              <a:rPr lang="en-US" dirty="0">
                <a:hlinkClick r:id="rId4"/>
              </a:rPr>
              <a:t>https://www.sqlskills.com/blogs/paul/category/checkdb-from-every-angle/</a:t>
            </a:r>
            <a:endParaRPr lang="en-US" dirty="0"/>
          </a:p>
          <a:p>
            <a:pPr marL="0" indent="0">
              <a:buNone/>
            </a:pPr>
            <a:r>
              <a:rPr lang="en-US" dirty="0"/>
              <a:t>Complete Description of All CHECKDB Phases by Paul Randal - </a:t>
            </a:r>
            <a:r>
              <a:rPr lang="en-US" dirty="0">
                <a:hlinkClick r:id="rId5"/>
              </a:rPr>
              <a:t>https://www.sqlskills.com/blogs/paul/checkdb-from-every-angle-complete-description-of-all-checkdb-stages/</a:t>
            </a:r>
            <a:endParaRPr lang="en-US" dirty="0"/>
          </a:p>
        </p:txBody>
      </p:sp>
    </p:spTree>
    <p:extLst>
      <p:ext uri="{BB962C8B-B14F-4D97-AF65-F5344CB8AC3E}">
        <p14:creationId xmlns:p14="http://schemas.microsoft.com/office/powerpoint/2010/main" val="2098280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7D1EC-A7E5-4222-9832-AB8A59574FD2}"/>
              </a:ext>
            </a:extLst>
          </p:cNvPr>
          <p:cNvSpPr>
            <a:spLocks noGrp="1"/>
          </p:cNvSpPr>
          <p:nvPr>
            <p:ph type="title"/>
          </p:nvPr>
        </p:nvSpPr>
        <p:spPr/>
        <p:txBody>
          <a:bodyPr/>
          <a:lstStyle/>
          <a:p>
            <a:r>
              <a:rPr lang="en-US" dirty="0"/>
              <a:t>The Buffer Pool</a:t>
            </a:r>
          </a:p>
        </p:txBody>
      </p:sp>
      <p:sp>
        <p:nvSpPr>
          <p:cNvPr id="3" name="Content Placeholder 2">
            <a:extLst>
              <a:ext uri="{FF2B5EF4-FFF2-40B4-BE49-F238E27FC236}">
                <a16:creationId xmlns:a16="http://schemas.microsoft.com/office/drawing/2014/main" id="{28BC2351-3405-4921-A88A-68CB4D22B856}"/>
              </a:ext>
            </a:extLst>
          </p:cNvPr>
          <p:cNvSpPr>
            <a:spLocks noGrp="1"/>
          </p:cNvSpPr>
          <p:nvPr>
            <p:ph idx="1"/>
          </p:nvPr>
        </p:nvSpPr>
        <p:spPr/>
        <p:txBody>
          <a:bodyPr/>
          <a:lstStyle/>
          <a:p>
            <a:pPr marL="0" indent="0">
              <a:buNone/>
            </a:pPr>
            <a:r>
              <a:rPr lang="en-US" dirty="0"/>
              <a:t>Any allocations of or changes to pages are made in memory</a:t>
            </a:r>
          </a:p>
          <a:p>
            <a:pPr marL="0" indent="0">
              <a:buNone/>
            </a:pPr>
            <a:r>
              <a:rPr lang="en-US" dirty="0"/>
              <a:t>SQL Server uses an area of memory called the buffer pool</a:t>
            </a:r>
          </a:p>
        </p:txBody>
      </p:sp>
      <p:grpSp>
        <p:nvGrpSpPr>
          <p:cNvPr id="20" name="Group 19">
            <a:extLst>
              <a:ext uri="{FF2B5EF4-FFF2-40B4-BE49-F238E27FC236}">
                <a16:creationId xmlns:a16="http://schemas.microsoft.com/office/drawing/2014/main" id="{D05FE8B7-8157-4063-88A3-8AAFA8E97EAD}"/>
              </a:ext>
            </a:extLst>
          </p:cNvPr>
          <p:cNvGrpSpPr/>
          <p:nvPr/>
        </p:nvGrpSpPr>
        <p:grpSpPr>
          <a:xfrm>
            <a:off x="400538" y="3934503"/>
            <a:ext cx="8053754" cy="1719929"/>
            <a:chOff x="1611923" y="3942318"/>
            <a:chExt cx="8053754" cy="1719929"/>
          </a:xfrm>
        </p:grpSpPr>
        <p:sp>
          <p:nvSpPr>
            <p:cNvPr id="21" name="Rectangle 20">
              <a:extLst>
                <a:ext uri="{FF2B5EF4-FFF2-40B4-BE49-F238E27FC236}">
                  <a16:creationId xmlns:a16="http://schemas.microsoft.com/office/drawing/2014/main" id="{1E143974-DDD9-4C85-AE17-904562082CF6}"/>
                </a:ext>
              </a:extLst>
            </p:cNvPr>
            <p:cNvSpPr/>
            <p:nvPr/>
          </p:nvSpPr>
          <p:spPr>
            <a:xfrm>
              <a:off x="1611923" y="4470401"/>
              <a:ext cx="8053754" cy="1191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D83AD64F-D411-417B-803F-9E4F9B970C0F}"/>
                </a:ext>
              </a:extLst>
            </p:cNvPr>
            <p:cNvSpPr txBox="1"/>
            <p:nvPr/>
          </p:nvSpPr>
          <p:spPr>
            <a:xfrm>
              <a:off x="4884615" y="3942318"/>
              <a:ext cx="1211385" cy="369332"/>
            </a:xfrm>
            <a:prstGeom prst="rect">
              <a:avLst/>
            </a:prstGeom>
            <a:noFill/>
          </p:spPr>
          <p:txBody>
            <a:bodyPr wrap="square" rtlCol="0">
              <a:spAutoFit/>
            </a:bodyPr>
            <a:lstStyle/>
            <a:p>
              <a:pPr algn="ctr"/>
              <a:r>
                <a:rPr lang="en-US" dirty="0"/>
                <a:t>Data File</a:t>
              </a:r>
            </a:p>
          </p:txBody>
        </p:sp>
        <p:sp>
          <p:nvSpPr>
            <p:cNvPr id="23" name="Rectangle: Single Corner Snipped 22">
              <a:extLst>
                <a:ext uri="{FF2B5EF4-FFF2-40B4-BE49-F238E27FC236}">
                  <a16:creationId xmlns:a16="http://schemas.microsoft.com/office/drawing/2014/main" id="{D3036558-9719-4AF2-929B-0E67F128728F}"/>
                </a:ext>
              </a:extLst>
            </p:cNvPr>
            <p:cNvSpPr/>
            <p:nvPr/>
          </p:nvSpPr>
          <p:spPr>
            <a:xfrm>
              <a:off x="188741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Single Corner Snipped 23">
              <a:extLst>
                <a:ext uri="{FF2B5EF4-FFF2-40B4-BE49-F238E27FC236}">
                  <a16:creationId xmlns:a16="http://schemas.microsoft.com/office/drawing/2014/main" id="{A16730F2-0766-4242-80F2-8F0B1CFB723A}"/>
                </a:ext>
              </a:extLst>
            </p:cNvPr>
            <p:cNvSpPr/>
            <p:nvPr/>
          </p:nvSpPr>
          <p:spPr>
            <a:xfrm>
              <a:off x="2467707"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Single Corner Snipped 24">
              <a:extLst>
                <a:ext uri="{FF2B5EF4-FFF2-40B4-BE49-F238E27FC236}">
                  <a16:creationId xmlns:a16="http://schemas.microsoft.com/office/drawing/2014/main" id="{F4E92212-6C39-4DC6-A731-CD1211DEFB6D}"/>
                </a:ext>
              </a:extLst>
            </p:cNvPr>
            <p:cNvSpPr/>
            <p:nvPr/>
          </p:nvSpPr>
          <p:spPr>
            <a:xfrm>
              <a:off x="305581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Single Corner Snipped 25">
              <a:extLst>
                <a:ext uri="{FF2B5EF4-FFF2-40B4-BE49-F238E27FC236}">
                  <a16:creationId xmlns:a16="http://schemas.microsoft.com/office/drawing/2014/main" id="{D02128B0-2EC2-463A-BB15-CAE38BF2EB33}"/>
                </a:ext>
              </a:extLst>
            </p:cNvPr>
            <p:cNvSpPr/>
            <p:nvPr/>
          </p:nvSpPr>
          <p:spPr>
            <a:xfrm>
              <a:off x="3636107"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Single Corner Snipped 26">
              <a:extLst>
                <a:ext uri="{FF2B5EF4-FFF2-40B4-BE49-F238E27FC236}">
                  <a16:creationId xmlns:a16="http://schemas.microsoft.com/office/drawing/2014/main" id="{F92E4CF9-126E-4AAF-9E47-C95E03882512}"/>
                </a:ext>
              </a:extLst>
            </p:cNvPr>
            <p:cNvSpPr/>
            <p:nvPr/>
          </p:nvSpPr>
          <p:spPr>
            <a:xfrm>
              <a:off x="4216399"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Single Corner Snipped 27">
              <a:extLst>
                <a:ext uri="{FF2B5EF4-FFF2-40B4-BE49-F238E27FC236}">
                  <a16:creationId xmlns:a16="http://schemas.microsoft.com/office/drawing/2014/main" id="{6EA2E1A4-6A1A-4540-8439-BF7E37A62E9B}"/>
                </a:ext>
              </a:extLst>
            </p:cNvPr>
            <p:cNvSpPr/>
            <p:nvPr/>
          </p:nvSpPr>
          <p:spPr>
            <a:xfrm>
              <a:off x="4796691"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Single Corner Snipped 28">
              <a:extLst>
                <a:ext uri="{FF2B5EF4-FFF2-40B4-BE49-F238E27FC236}">
                  <a16:creationId xmlns:a16="http://schemas.microsoft.com/office/drawing/2014/main" id="{FE6BE764-2B2C-458F-83C7-F2B58CFE1037}"/>
                </a:ext>
              </a:extLst>
            </p:cNvPr>
            <p:cNvSpPr/>
            <p:nvPr/>
          </p:nvSpPr>
          <p:spPr>
            <a:xfrm>
              <a:off x="5384799"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Single Corner Snipped 29">
              <a:extLst>
                <a:ext uri="{FF2B5EF4-FFF2-40B4-BE49-F238E27FC236}">
                  <a16:creationId xmlns:a16="http://schemas.microsoft.com/office/drawing/2014/main" id="{AF14839D-0E1C-4AC2-8C07-500C7F4ADFD8}"/>
                </a:ext>
              </a:extLst>
            </p:cNvPr>
            <p:cNvSpPr/>
            <p:nvPr/>
          </p:nvSpPr>
          <p:spPr>
            <a:xfrm>
              <a:off x="5965091"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Single Corner Snipped 30">
              <a:extLst>
                <a:ext uri="{FF2B5EF4-FFF2-40B4-BE49-F238E27FC236}">
                  <a16:creationId xmlns:a16="http://schemas.microsoft.com/office/drawing/2014/main" id="{79023676-68FB-49C6-992B-56F0C85A70DC}"/>
                </a:ext>
              </a:extLst>
            </p:cNvPr>
            <p:cNvSpPr/>
            <p:nvPr/>
          </p:nvSpPr>
          <p:spPr>
            <a:xfrm>
              <a:off x="6545383"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Single Corner Snipped 31">
              <a:extLst>
                <a:ext uri="{FF2B5EF4-FFF2-40B4-BE49-F238E27FC236}">
                  <a16:creationId xmlns:a16="http://schemas.microsoft.com/office/drawing/2014/main" id="{003234BF-B740-4E13-AF9D-02A323F18212}"/>
                </a:ext>
              </a:extLst>
            </p:cNvPr>
            <p:cNvSpPr/>
            <p:nvPr/>
          </p:nvSpPr>
          <p:spPr>
            <a:xfrm>
              <a:off x="712567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Single Corner Snipped 32">
              <a:extLst>
                <a:ext uri="{FF2B5EF4-FFF2-40B4-BE49-F238E27FC236}">
                  <a16:creationId xmlns:a16="http://schemas.microsoft.com/office/drawing/2014/main" id="{AE03A6A9-6C3A-4FF0-B3ED-F3E310731CB8}"/>
                </a:ext>
              </a:extLst>
            </p:cNvPr>
            <p:cNvSpPr/>
            <p:nvPr/>
          </p:nvSpPr>
          <p:spPr>
            <a:xfrm>
              <a:off x="7713783"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Single Corner Snipped 33">
              <a:extLst>
                <a:ext uri="{FF2B5EF4-FFF2-40B4-BE49-F238E27FC236}">
                  <a16:creationId xmlns:a16="http://schemas.microsoft.com/office/drawing/2014/main" id="{3A9F2AAD-084D-488A-8685-718DDB862560}"/>
                </a:ext>
              </a:extLst>
            </p:cNvPr>
            <p:cNvSpPr/>
            <p:nvPr/>
          </p:nvSpPr>
          <p:spPr>
            <a:xfrm>
              <a:off x="829407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Single Corner Snipped 34">
            <a:extLst>
              <a:ext uri="{FF2B5EF4-FFF2-40B4-BE49-F238E27FC236}">
                <a16:creationId xmlns:a16="http://schemas.microsoft.com/office/drawing/2014/main" id="{BF0C0064-0822-4250-8F18-2CCED946267A}"/>
              </a:ext>
            </a:extLst>
          </p:cNvPr>
          <p:cNvSpPr/>
          <p:nvPr/>
        </p:nvSpPr>
        <p:spPr>
          <a:xfrm>
            <a:off x="7662982" y="4700954"/>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B650308-5FCF-4F09-8A50-F6C67B1EE1AF}"/>
              </a:ext>
            </a:extLst>
          </p:cNvPr>
          <p:cNvSpPr/>
          <p:nvPr/>
        </p:nvSpPr>
        <p:spPr>
          <a:xfrm>
            <a:off x="9056078" y="3779554"/>
            <a:ext cx="2582984" cy="2557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56D80104-8BBA-4243-A393-02D1F340B28F}"/>
              </a:ext>
            </a:extLst>
          </p:cNvPr>
          <p:cNvSpPr txBox="1"/>
          <p:nvPr/>
        </p:nvSpPr>
        <p:spPr>
          <a:xfrm>
            <a:off x="9618785" y="3126154"/>
            <a:ext cx="1457569" cy="369332"/>
          </a:xfrm>
          <a:prstGeom prst="rect">
            <a:avLst/>
          </a:prstGeom>
          <a:noFill/>
        </p:spPr>
        <p:txBody>
          <a:bodyPr wrap="square" rtlCol="0">
            <a:spAutoFit/>
          </a:bodyPr>
          <a:lstStyle/>
          <a:p>
            <a:pPr algn="ctr"/>
            <a:r>
              <a:rPr lang="en-US" dirty="0"/>
              <a:t>Buffer Pool</a:t>
            </a:r>
          </a:p>
        </p:txBody>
      </p:sp>
    </p:spTree>
    <p:extLst>
      <p:ext uri="{BB962C8B-B14F-4D97-AF65-F5344CB8AC3E}">
        <p14:creationId xmlns:p14="http://schemas.microsoft.com/office/powerpoint/2010/main" val="35608454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51BFF-8B81-4B80-A5D8-C86CD6392F1E}"/>
              </a:ext>
            </a:extLst>
          </p:cNvPr>
          <p:cNvSpPr>
            <a:spLocks noGrp="1"/>
          </p:cNvSpPr>
          <p:nvPr>
            <p:ph type="title"/>
          </p:nvPr>
        </p:nvSpPr>
        <p:spPr/>
        <p:txBody>
          <a:bodyPr/>
          <a:lstStyle/>
          <a:p>
            <a:r>
              <a:rPr lang="en-US" dirty="0"/>
              <a:t>Resources – Part II</a:t>
            </a:r>
          </a:p>
        </p:txBody>
      </p:sp>
      <p:sp>
        <p:nvSpPr>
          <p:cNvPr id="3" name="Content Placeholder 2">
            <a:extLst>
              <a:ext uri="{FF2B5EF4-FFF2-40B4-BE49-F238E27FC236}">
                <a16:creationId xmlns:a16="http://schemas.microsoft.com/office/drawing/2014/main" id="{FA18BF4F-F435-4163-BB50-18EE4639B3C9}"/>
              </a:ext>
            </a:extLst>
          </p:cNvPr>
          <p:cNvSpPr>
            <a:spLocks noGrp="1"/>
          </p:cNvSpPr>
          <p:nvPr>
            <p:ph idx="1"/>
          </p:nvPr>
        </p:nvSpPr>
        <p:spPr/>
        <p:txBody>
          <a:bodyPr/>
          <a:lstStyle/>
          <a:p>
            <a:pPr marL="0" indent="0">
              <a:buNone/>
            </a:pPr>
            <a:r>
              <a:rPr lang="en-US"/>
              <a:t>DBCC CHECKDB on VVLDBs - </a:t>
            </a:r>
            <a:r>
              <a:rPr lang="en-US">
                <a:hlinkClick r:id="rId2"/>
              </a:rPr>
              <a:t>https://www.sqlserverblogforum.com/vldb/vldb-very-large-database-dbcc-checkdb/#gsc.tab=0</a:t>
            </a:r>
            <a:endParaRPr lang="en-US" dirty="0"/>
          </a:p>
        </p:txBody>
      </p:sp>
    </p:spTree>
    <p:extLst>
      <p:ext uri="{BB962C8B-B14F-4D97-AF65-F5344CB8AC3E}">
        <p14:creationId xmlns:p14="http://schemas.microsoft.com/office/powerpoint/2010/main" val="667884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7D1EC-A7E5-4222-9832-AB8A59574FD2}"/>
              </a:ext>
            </a:extLst>
          </p:cNvPr>
          <p:cNvSpPr>
            <a:spLocks noGrp="1"/>
          </p:cNvSpPr>
          <p:nvPr>
            <p:ph type="title"/>
          </p:nvPr>
        </p:nvSpPr>
        <p:spPr/>
        <p:txBody>
          <a:bodyPr/>
          <a:lstStyle/>
          <a:p>
            <a:r>
              <a:rPr lang="en-US" dirty="0"/>
              <a:t>Inserting a Row – Step 1</a:t>
            </a:r>
          </a:p>
        </p:txBody>
      </p:sp>
      <p:sp>
        <p:nvSpPr>
          <p:cNvPr id="3" name="Content Placeholder 2">
            <a:extLst>
              <a:ext uri="{FF2B5EF4-FFF2-40B4-BE49-F238E27FC236}">
                <a16:creationId xmlns:a16="http://schemas.microsoft.com/office/drawing/2014/main" id="{28BC2351-3405-4921-A88A-68CB4D22B856}"/>
              </a:ext>
            </a:extLst>
          </p:cNvPr>
          <p:cNvSpPr>
            <a:spLocks noGrp="1"/>
          </p:cNvSpPr>
          <p:nvPr>
            <p:ph idx="1"/>
          </p:nvPr>
        </p:nvSpPr>
        <p:spPr/>
        <p:txBody>
          <a:bodyPr/>
          <a:lstStyle/>
          <a:p>
            <a:pPr marL="0" indent="0">
              <a:buNone/>
            </a:pPr>
            <a:r>
              <a:rPr lang="en-US" dirty="0"/>
              <a:t>An insert command is executed</a:t>
            </a:r>
          </a:p>
        </p:txBody>
      </p:sp>
      <p:grpSp>
        <p:nvGrpSpPr>
          <p:cNvPr id="20" name="Group 19">
            <a:extLst>
              <a:ext uri="{FF2B5EF4-FFF2-40B4-BE49-F238E27FC236}">
                <a16:creationId xmlns:a16="http://schemas.microsoft.com/office/drawing/2014/main" id="{D05FE8B7-8157-4063-88A3-8AAFA8E97EAD}"/>
              </a:ext>
            </a:extLst>
          </p:cNvPr>
          <p:cNvGrpSpPr/>
          <p:nvPr/>
        </p:nvGrpSpPr>
        <p:grpSpPr>
          <a:xfrm>
            <a:off x="400538" y="3934503"/>
            <a:ext cx="8053754" cy="1719929"/>
            <a:chOff x="1611923" y="3942318"/>
            <a:chExt cx="8053754" cy="1719929"/>
          </a:xfrm>
        </p:grpSpPr>
        <p:sp>
          <p:nvSpPr>
            <p:cNvPr id="21" name="Rectangle 20">
              <a:extLst>
                <a:ext uri="{FF2B5EF4-FFF2-40B4-BE49-F238E27FC236}">
                  <a16:creationId xmlns:a16="http://schemas.microsoft.com/office/drawing/2014/main" id="{1E143974-DDD9-4C85-AE17-904562082CF6}"/>
                </a:ext>
              </a:extLst>
            </p:cNvPr>
            <p:cNvSpPr/>
            <p:nvPr/>
          </p:nvSpPr>
          <p:spPr>
            <a:xfrm>
              <a:off x="1611923" y="4470401"/>
              <a:ext cx="8053754" cy="1191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D83AD64F-D411-417B-803F-9E4F9B970C0F}"/>
                </a:ext>
              </a:extLst>
            </p:cNvPr>
            <p:cNvSpPr txBox="1"/>
            <p:nvPr/>
          </p:nvSpPr>
          <p:spPr>
            <a:xfrm>
              <a:off x="4884615" y="3942318"/>
              <a:ext cx="1211385" cy="369332"/>
            </a:xfrm>
            <a:prstGeom prst="rect">
              <a:avLst/>
            </a:prstGeom>
            <a:noFill/>
          </p:spPr>
          <p:txBody>
            <a:bodyPr wrap="square" rtlCol="0">
              <a:spAutoFit/>
            </a:bodyPr>
            <a:lstStyle/>
            <a:p>
              <a:pPr algn="ctr"/>
              <a:r>
                <a:rPr lang="en-US" dirty="0"/>
                <a:t>Data File</a:t>
              </a:r>
            </a:p>
          </p:txBody>
        </p:sp>
        <p:sp>
          <p:nvSpPr>
            <p:cNvPr id="23" name="Rectangle: Single Corner Snipped 22">
              <a:extLst>
                <a:ext uri="{FF2B5EF4-FFF2-40B4-BE49-F238E27FC236}">
                  <a16:creationId xmlns:a16="http://schemas.microsoft.com/office/drawing/2014/main" id="{D3036558-9719-4AF2-929B-0E67F128728F}"/>
                </a:ext>
              </a:extLst>
            </p:cNvPr>
            <p:cNvSpPr/>
            <p:nvPr/>
          </p:nvSpPr>
          <p:spPr>
            <a:xfrm>
              <a:off x="188741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Single Corner Snipped 23">
              <a:extLst>
                <a:ext uri="{FF2B5EF4-FFF2-40B4-BE49-F238E27FC236}">
                  <a16:creationId xmlns:a16="http://schemas.microsoft.com/office/drawing/2014/main" id="{A16730F2-0766-4242-80F2-8F0B1CFB723A}"/>
                </a:ext>
              </a:extLst>
            </p:cNvPr>
            <p:cNvSpPr/>
            <p:nvPr/>
          </p:nvSpPr>
          <p:spPr>
            <a:xfrm>
              <a:off x="2467707"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Single Corner Snipped 24">
              <a:extLst>
                <a:ext uri="{FF2B5EF4-FFF2-40B4-BE49-F238E27FC236}">
                  <a16:creationId xmlns:a16="http://schemas.microsoft.com/office/drawing/2014/main" id="{F4E92212-6C39-4DC6-A731-CD1211DEFB6D}"/>
                </a:ext>
              </a:extLst>
            </p:cNvPr>
            <p:cNvSpPr/>
            <p:nvPr/>
          </p:nvSpPr>
          <p:spPr>
            <a:xfrm>
              <a:off x="305581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Single Corner Snipped 25">
              <a:extLst>
                <a:ext uri="{FF2B5EF4-FFF2-40B4-BE49-F238E27FC236}">
                  <a16:creationId xmlns:a16="http://schemas.microsoft.com/office/drawing/2014/main" id="{D02128B0-2EC2-463A-BB15-CAE38BF2EB33}"/>
                </a:ext>
              </a:extLst>
            </p:cNvPr>
            <p:cNvSpPr/>
            <p:nvPr/>
          </p:nvSpPr>
          <p:spPr>
            <a:xfrm>
              <a:off x="3636107"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Single Corner Snipped 26">
              <a:extLst>
                <a:ext uri="{FF2B5EF4-FFF2-40B4-BE49-F238E27FC236}">
                  <a16:creationId xmlns:a16="http://schemas.microsoft.com/office/drawing/2014/main" id="{F92E4CF9-126E-4AAF-9E47-C95E03882512}"/>
                </a:ext>
              </a:extLst>
            </p:cNvPr>
            <p:cNvSpPr/>
            <p:nvPr/>
          </p:nvSpPr>
          <p:spPr>
            <a:xfrm>
              <a:off x="4216399"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Single Corner Snipped 27">
              <a:extLst>
                <a:ext uri="{FF2B5EF4-FFF2-40B4-BE49-F238E27FC236}">
                  <a16:creationId xmlns:a16="http://schemas.microsoft.com/office/drawing/2014/main" id="{6EA2E1A4-6A1A-4540-8439-BF7E37A62E9B}"/>
                </a:ext>
              </a:extLst>
            </p:cNvPr>
            <p:cNvSpPr/>
            <p:nvPr/>
          </p:nvSpPr>
          <p:spPr>
            <a:xfrm>
              <a:off x="4796691"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Single Corner Snipped 28">
              <a:extLst>
                <a:ext uri="{FF2B5EF4-FFF2-40B4-BE49-F238E27FC236}">
                  <a16:creationId xmlns:a16="http://schemas.microsoft.com/office/drawing/2014/main" id="{FE6BE764-2B2C-458F-83C7-F2B58CFE1037}"/>
                </a:ext>
              </a:extLst>
            </p:cNvPr>
            <p:cNvSpPr/>
            <p:nvPr/>
          </p:nvSpPr>
          <p:spPr>
            <a:xfrm>
              <a:off x="5384799"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Single Corner Snipped 29">
              <a:extLst>
                <a:ext uri="{FF2B5EF4-FFF2-40B4-BE49-F238E27FC236}">
                  <a16:creationId xmlns:a16="http://schemas.microsoft.com/office/drawing/2014/main" id="{AF14839D-0E1C-4AC2-8C07-500C7F4ADFD8}"/>
                </a:ext>
              </a:extLst>
            </p:cNvPr>
            <p:cNvSpPr/>
            <p:nvPr/>
          </p:nvSpPr>
          <p:spPr>
            <a:xfrm>
              <a:off x="5965091"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Single Corner Snipped 30">
              <a:extLst>
                <a:ext uri="{FF2B5EF4-FFF2-40B4-BE49-F238E27FC236}">
                  <a16:creationId xmlns:a16="http://schemas.microsoft.com/office/drawing/2014/main" id="{79023676-68FB-49C6-992B-56F0C85A70DC}"/>
                </a:ext>
              </a:extLst>
            </p:cNvPr>
            <p:cNvSpPr/>
            <p:nvPr/>
          </p:nvSpPr>
          <p:spPr>
            <a:xfrm>
              <a:off x="6545383"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Single Corner Snipped 31">
              <a:extLst>
                <a:ext uri="{FF2B5EF4-FFF2-40B4-BE49-F238E27FC236}">
                  <a16:creationId xmlns:a16="http://schemas.microsoft.com/office/drawing/2014/main" id="{003234BF-B740-4E13-AF9D-02A323F18212}"/>
                </a:ext>
              </a:extLst>
            </p:cNvPr>
            <p:cNvSpPr/>
            <p:nvPr/>
          </p:nvSpPr>
          <p:spPr>
            <a:xfrm>
              <a:off x="712567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Single Corner Snipped 32">
              <a:extLst>
                <a:ext uri="{FF2B5EF4-FFF2-40B4-BE49-F238E27FC236}">
                  <a16:creationId xmlns:a16="http://schemas.microsoft.com/office/drawing/2014/main" id="{AE03A6A9-6C3A-4FF0-B3ED-F3E310731CB8}"/>
                </a:ext>
              </a:extLst>
            </p:cNvPr>
            <p:cNvSpPr/>
            <p:nvPr/>
          </p:nvSpPr>
          <p:spPr>
            <a:xfrm>
              <a:off x="7713783"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Single Corner Snipped 33">
              <a:extLst>
                <a:ext uri="{FF2B5EF4-FFF2-40B4-BE49-F238E27FC236}">
                  <a16:creationId xmlns:a16="http://schemas.microsoft.com/office/drawing/2014/main" id="{3A9F2AAD-084D-488A-8685-718DDB862560}"/>
                </a:ext>
              </a:extLst>
            </p:cNvPr>
            <p:cNvSpPr/>
            <p:nvPr/>
          </p:nvSpPr>
          <p:spPr>
            <a:xfrm>
              <a:off x="829407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Single Corner Snipped 34">
            <a:extLst>
              <a:ext uri="{FF2B5EF4-FFF2-40B4-BE49-F238E27FC236}">
                <a16:creationId xmlns:a16="http://schemas.microsoft.com/office/drawing/2014/main" id="{BF0C0064-0822-4250-8F18-2CCED946267A}"/>
              </a:ext>
            </a:extLst>
          </p:cNvPr>
          <p:cNvSpPr/>
          <p:nvPr/>
        </p:nvSpPr>
        <p:spPr>
          <a:xfrm>
            <a:off x="7662982" y="4700954"/>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B650308-5FCF-4F09-8A50-F6C67B1EE1AF}"/>
              </a:ext>
            </a:extLst>
          </p:cNvPr>
          <p:cNvSpPr/>
          <p:nvPr/>
        </p:nvSpPr>
        <p:spPr>
          <a:xfrm>
            <a:off x="9056078" y="3779554"/>
            <a:ext cx="2582984" cy="2557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56D80104-8BBA-4243-A393-02D1F340B28F}"/>
              </a:ext>
            </a:extLst>
          </p:cNvPr>
          <p:cNvSpPr txBox="1"/>
          <p:nvPr/>
        </p:nvSpPr>
        <p:spPr>
          <a:xfrm>
            <a:off x="9618785" y="3126154"/>
            <a:ext cx="1457569" cy="369332"/>
          </a:xfrm>
          <a:prstGeom prst="rect">
            <a:avLst/>
          </a:prstGeom>
          <a:noFill/>
        </p:spPr>
        <p:txBody>
          <a:bodyPr wrap="square" rtlCol="0">
            <a:spAutoFit/>
          </a:bodyPr>
          <a:lstStyle/>
          <a:p>
            <a:pPr algn="ctr"/>
            <a:r>
              <a:rPr lang="en-US" dirty="0"/>
              <a:t>Buffer Pool</a:t>
            </a:r>
          </a:p>
        </p:txBody>
      </p:sp>
    </p:spTree>
    <p:extLst>
      <p:ext uri="{BB962C8B-B14F-4D97-AF65-F5344CB8AC3E}">
        <p14:creationId xmlns:p14="http://schemas.microsoft.com/office/powerpoint/2010/main" val="3249759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BB650308-5FCF-4F09-8A50-F6C67B1EE1AF}"/>
              </a:ext>
            </a:extLst>
          </p:cNvPr>
          <p:cNvSpPr/>
          <p:nvPr/>
        </p:nvSpPr>
        <p:spPr>
          <a:xfrm>
            <a:off x="9056078" y="3779554"/>
            <a:ext cx="2582984" cy="2557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B7D1EC-A7E5-4222-9832-AB8A59574FD2}"/>
              </a:ext>
            </a:extLst>
          </p:cNvPr>
          <p:cNvSpPr>
            <a:spLocks noGrp="1"/>
          </p:cNvSpPr>
          <p:nvPr>
            <p:ph type="title"/>
          </p:nvPr>
        </p:nvSpPr>
        <p:spPr/>
        <p:txBody>
          <a:bodyPr/>
          <a:lstStyle/>
          <a:p>
            <a:r>
              <a:rPr lang="en-US" dirty="0"/>
              <a:t>Inserting a Row – Step 2</a:t>
            </a:r>
          </a:p>
        </p:txBody>
      </p:sp>
      <p:sp>
        <p:nvSpPr>
          <p:cNvPr id="3" name="Content Placeholder 2">
            <a:extLst>
              <a:ext uri="{FF2B5EF4-FFF2-40B4-BE49-F238E27FC236}">
                <a16:creationId xmlns:a16="http://schemas.microsoft.com/office/drawing/2014/main" id="{28BC2351-3405-4921-A88A-68CB4D22B856}"/>
              </a:ext>
            </a:extLst>
          </p:cNvPr>
          <p:cNvSpPr>
            <a:spLocks noGrp="1"/>
          </p:cNvSpPr>
          <p:nvPr>
            <p:ph idx="1"/>
          </p:nvPr>
        </p:nvSpPr>
        <p:spPr/>
        <p:txBody>
          <a:bodyPr/>
          <a:lstStyle/>
          <a:p>
            <a:pPr marL="0" indent="0">
              <a:buNone/>
            </a:pPr>
            <a:r>
              <a:rPr lang="en-US" dirty="0"/>
              <a:t>The page that will contain the row is read into memory</a:t>
            </a:r>
          </a:p>
        </p:txBody>
      </p:sp>
      <p:grpSp>
        <p:nvGrpSpPr>
          <p:cNvPr id="20" name="Group 19">
            <a:extLst>
              <a:ext uri="{FF2B5EF4-FFF2-40B4-BE49-F238E27FC236}">
                <a16:creationId xmlns:a16="http://schemas.microsoft.com/office/drawing/2014/main" id="{D05FE8B7-8157-4063-88A3-8AAFA8E97EAD}"/>
              </a:ext>
            </a:extLst>
          </p:cNvPr>
          <p:cNvGrpSpPr/>
          <p:nvPr/>
        </p:nvGrpSpPr>
        <p:grpSpPr>
          <a:xfrm>
            <a:off x="400538" y="3934503"/>
            <a:ext cx="8053754" cy="1719929"/>
            <a:chOff x="1611923" y="3942318"/>
            <a:chExt cx="8053754" cy="1719929"/>
          </a:xfrm>
        </p:grpSpPr>
        <p:sp>
          <p:nvSpPr>
            <p:cNvPr id="21" name="Rectangle 20">
              <a:extLst>
                <a:ext uri="{FF2B5EF4-FFF2-40B4-BE49-F238E27FC236}">
                  <a16:creationId xmlns:a16="http://schemas.microsoft.com/office/drawing/2014/main" id="{1E143974-DDD9-4C85-AE17-904562082CF6}"/>
                </a:ext>
              </a:extLst>
            </p:cNvPr>
            <p:cNvSpPr/>
            <p:nvPr/>
          </p:nvSpPr>
          <p:spPr>
            <a:xfrm>
              <a:off x="1611923" y="4470401"/>
              <a:ext cx="8053754" cy="1191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D83AD64F-D411-417B-803F-9E4F9B970C0F}"/>
                </a:ext>
              </a:extLst>
            </p:cNvPr>
            <p:cNvSpPr txBox="1"/>
            <p:nvPr/>
          </p:nvSpPr>
          <p:spPr>
            <a:xfrm>
              <a:off x="4884615" y="3942318"/>
              <a:ext cx="1211385" cy="369332"/>
            </a:xfrm>
            <a:prstGeom prst="rect">
              <a:avLst/>
            </a:prstGeom>
            <a:noFill/>
          </p:spPr>
          <p:txBody>
            <a:bodyPr wrap="square" rtlCol="0">
              <a:spAutoFit/>
            </a:bodyPr>
            <a:lstStyle/>
            <a:p>
              <a:pPr algn="ctr"/>
              <a:r>
                <a:rPr lang="en-US" dirty="0"/>
                <a:t>Data File</a:t>
              </a:r>
            </a:p>
          </p:txBody>
        </p:sp>
        <p:sp>
          <p:nvSpPr>
            <p:cNvPr id="23" name="Rectangle: Single Corner Snipped 22">
              <a:extLst>
                <a:ext uri="{FF2B5EF4-FFF2-40B4-BE49-F238E27FC236}">
                  <a16:creationId xmlns:a16="http://schemas.microsoft.com/office/drawing/2014/main" id="{D3036558-9719-4AF2-929B-0E67F128728F}"/>
                </a:ext>
              </a:extLst>
            </p:cNvPr>
            <p:cNvSpPr/>
            <p:nvPr/>
          </p:nvSpPr>
          <p:spPr>
            <a:xfrm>
              <a:off x="188741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Single Corner Snipped 23">
              <a:extLst>
                <a:ext uri="{FF2B5EF4-FFF2-40B4-BE49-F238E27FC236}">
                  <a16:creationId xmlns:a16="http://schemas.microsoft.com/office/drawing/2014/main" id="{A16730F2-0766-4242-80F2-8F0B1CFB723A}"/>
                </a:ext>
              </a:extLst>
            </p:cNvPr>
            <p:cNvSpPr/>
            <p:nvPr/>
          </p:nvSpPr>
          <p:spPr>
            <a:xfrm>
              <a:off x="2467707"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Single Corner Snipped 24">
              <a:extLst>
                <a:ext uri="{FF2B5EF4-FFF2-40B4-BE49-F238E27FC236}">
                  <a16:creationId xmlns:a16="http://schemas.microsoft.com/office/drawing/2014/main" id="{F4E92212-6C39-4DC6-A731-CD1211DEFB6D}"/>
                </a:ext>
              </a:extLst>
            </p:cNvPr>
            <p:cNvSpPr/>
            <p:nvPr/>
          </p:nvSpPr>
          <p:spPr>
            <a:xfrm>
              <a:off x="305581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Single Corner Snipped 25">
              <a:extLst>
                <a:ext uri="{FF2B5EF4-FFF2-40B4-BE49-F238E27FC236}">
                  <a16:creationId xmlns:a16="http://schemas.microsoft.com/office/drawing/2014/main" id="{D02128B0-2EC2-463A-BB15-CAE38BF2EB33}"/>
                </a:ext>
              </a:extLst>
            </p:cNvPr>
            <p:cNvSpPr/>
            <p:nvPr/>
          </p:nvSpPr>
          <p:spPr>
            <a:xfrm>
              <a:off x="3636107"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Single Corner Snipped 26">
              <a:extLst>
                <a:ext uri="{FF2B5EF4-FFF2-40B4-BE49-F238E27FC236}">
                  <a16:creationId xmlns:a16="http://schemas.microsoft.com/office/drawing/2014/main" id="{F92E4CF9-126E-4AAF-9E47-C95E03882512}"/>
                </a:ext>
              </a:extLst>
            </p:cNvPr>
            <p:cNvSpPr/>
            <p:nvPr/>
          </p:nvSpPr>
          <p:spPr>
            <a:xfrm>
              <a:off x="4216399"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Single Corner Snipped 27">
              <a:extLst>
                <a:ext uri="{FF2B5EF4-FFF2-40B4-BE49-F238E27FC236}">
                  <a16:creationId xmlns:a16="http://schemas.microsoft.com/office/drawing/2014/main" id="{6EA2E1A4-6A1A-4540-8439-BF7E37A62E9B}"/>
                </a:ext>
              </a:extLst>
            </p:cNvPr>
            <p:cNvSpPr/>
            <p:nvPr/>
          </p:nvSpPr>
          <p:spPr>
            <a:xfrm>
              <a:off x="4796691"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Single Corner Snipped 28">
              <a:extLst>
                <a:ext uri="{FF2B5EF4-FFF2-40B4-BE49-F238E27FC236}">
                  <a16:creationId xmlns:a16="http://schemas.microsoft.com/office/drawing/2014/main" id="{FE6BE764-2B2C-458F-83C7-F2B58CFE1037}"/>
                </a:ext>
              </a:extLst>
            </p:cNvPr>
            <p:cNvSpPr/>
            <p:nvPr/>
          </p:nvSpPr>
          <p:spPr>
            <a:xfrm>
              <a:off x="5384799"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Single Corner Snipped 29">
              <a:extLst>
                <a:ext uri="{FF2B5EF4-FFF2-40B4-BE49-F238E27FC236}">
                  <a16:creationId xmlns:a16="http://schemas.microsoft.com/office/drawing/2014/main" id="{AF14839D-0E1C-4AC2-8C07-500C7F4ADFD8}"/>
                </a:ext>
              </a:extLst>
            </p:cNvPr>
            <p:cNvSpPr/>
            <p:nvPr/>
          </p:nvSpPr>
          <p:spPr>
            <a:xfrm>
              <a:off x="5965091"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Single Corner Snipped 30">
              <a:extLst>
                <a:ext uri="{FF2B5EF4-FFF2-40B4-BE49-F238E27FC236}">
                  <a16:creationId xmlns:a16="http://schemas.microsoft.com/office/drawing/2014/main" id="{79023676-68FB-49C6-992B-56F0C85A70DC}"/>
                </a:ext>
              </a:extLst>
            </p:cNvPr>
            <p:cNvSpPr/>
            <p:nvPr/>
          </p:nvSpPr>
          <p:spPr>
            <a:xfrm>
              <a:off x="6545383"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Single Corner Snipped 31">
              <a:extLst>
                <a:ext uri="{FF2B5EF4-FFF2-40B4-BE49-F238E27FC236}">
                  <a16:creationId xmlns:a16="http://schemas.microsoft.com/office/drawing/2014/main" id="{003234BF-B740-4E13-AF9D-02A323F18212}"/>
                </a:ext>
              </a:extLst>
            </p:cNvPr>
            <p:cNvSpPr/>
            <p:nvPr/>
          </p:nvSpPr>
          <p:spPr>
            <a:xfrm>
              <a:off x="712567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Single Corner Snipped 32">
              <a:extLst>
                <a:ext uri="{FF2B5EF4-FFF2-40B4-BE49-F238E27FC236}">
                  <a16:creationId xmlns:a16="http://schemas.microsoft.com/office/drawing/2014/main" id="{AE03A6A9-6C3A-4FF0-B3ED-F3E310731CB8}"/>
                </a:ext>
              </a:extLst>
            </p:cNvPr>
            <p:cNvSpPr/>
            <p:nvPr/>
          </p:nvSpPr>
          <p:spPr>
            <a:xfrm>
              <a:off x="7713783"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Single Corner Snipped 33">
              <a:extLst>
                <a:ext uri="{FF2B5EF4-FFF2-40B4-BE49-F238E27FC236}">
                  <a16:creationId xmlns:a16="http://schemas.microsoft.com/office/drawing/2014/main" id="{3A9F2AAD-084D-488A-8685-718DDB862560}"/>
                </a:ext>
              </a:extLst>
            </p:cNvPr>
            <p:cNvSpPr/>
            <p:nvPr/>
          </p:nvSpPr>
          <p:spPr>
            <a:xfrm>
              <a:off x="829407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Single Corner Snipped 34">
            <a:extLst>
              <a:ext uri="{FF2B5EF4-FFF2-40B4-BE49-F238E27FC236}">
                <a16:creationId xmlns:a16="http://schemas.microsoft.com/office/drawing/2014/main" id="{BF0C0064-0822-4250-8F18-2CCED946267A}"/>
              </a:ext>
            </a:extLst>
          </p:cNvPr>
          <p:cNvSpPr/>
          <p:nvPr/>
        </p:nvSpPr>
        <p:spPr>
          <a:xfrm>
            <a:off x="9317281" y="4008370"/>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56D80104-8BBA-4243-A393-02D1F340B28F}"/>
              </a:ext>
            </a:extLst>
          </p:cNvPr>
          <p:cNvSpPr txBox="1"/>
          <p:nvPr/>
        </p:nvSpPr>
        <p:spPr>
          <a:xfrm>
            <a:off x="9618785" y="3126154"/>
            <a:ext cx="1457569" cy="369332"/>
          </a:xfrm>
          <a:prstGeom prst="rect">
            <a:avLst/>
          </a:prstGeom>
          <a:noFill/>
        </p:spPr>
        <p:txBody>
          <a:bodyPr wrap="square" rtlCol="0">
            <a:spAutoFit/>
          </a:bodyPr>
          <a:lstStyle/>
          <a:p>
            <a:pPr algn="ctr"/>
            <a:r>
              <a:rPr lang="en-US" dirty="0"/>
              <a:t>Buffer Pool</a:t>
            </a:r>
          </a:p>
        </p:txBody>
      </p:sp>
    </p:spTree>
    <p:extLst>
      <p:ext uri="{BB962C8B-B14F-4D97-AF65-F5344CB8AC3E}">
        <p14:creationId xmlns:p14="http://schemas.microsoft.com/office/powerpoint/2010/main" val="2196490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BB650308-5FCF-4F09-8A50-F6C67B1EE1AF}"/>
              </a:ext>
            </a:extLst>
          </p:cNvPr>
          <p:cNvSpPr/>
          <p:nvPr/>
        </p:nvSpPr>
        <p:spPr>
          <a:xfrm>
            <a:off x="9056078" y="3767831"/>
            <a:ext cx="2582984" cy="2557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B7D1EC-A7E5-4222-9832-AB8A59574FD2}"/>
              </a:ext>
            </a:extLst>
          </p:cNvPr>
          <p:cNvSpPr>
            <a:spLocks noGrp="1"/>
          </p:cNvSpPr>
          <p:nvPr>
            <p:ph type="title"/>
          </p:nvPr>
        </p:nvSpPr>
        <p:spPr/>
        <p:txBody>
          <a:bodyPr/>
          <a:lstStyle/>
          <a:p>
            <a:r>
              <a:rPr lang="en-US" dirty="0"/>
              <a:t>Inserting a Row – Step 3</a:t>
            </a:r>
          </a:p>
        </p:txBody>
      </p:sp>
      <p:sp>
        <p:nvSpPr>
          <p:cNvPr id="3" name="Content Placeholder 2">
            <a:extLst>
              <a:ext uri="{FF2B5EF4-FFF2-40B4-BE49-F238E27FC236}">
                <a16:creationId xmlns:a16="http://schemas.microsoft.com/office/drawing/2014/main" id="{28BC2351-3405-4921-A88A-68CB4D22B856}"/>
              </a:ext>
            </a:extLst>
          </p:cNvPr>
          <p:cNvSpPr>
            <a:spLocks noGrp="1"/>
          </p:cNvSpPr>
          <p:nvPr>
            <p:ph idx="1"/>
          </p:nvPr>
        </p:nvSpPr>
        <p:spPr/>
        <p:txBody>
          <a:bodyPr/>
          <a:lstStyle/>
          <a:p>
            <a:pPr marL="0" indent="0">
              <a:buNone/>
            </a:pPr>
            <a:r>
              <a:rPr lang="en-US" dirty="0"/>
              <a:t>The new row is inserted to the page in memory</a:t>
            </a:r>
          </a:p>
        </p:txBody>
      </p:sp>
      <p:grpSp>
        <p:nvGrpSpPr>
          <p:cNvPr id="20" name="Group 19">
            <a:extLst>
              <a:ext uri="{FF2B5EF4-FFF2-40B4-BE49-F238E27FC236}">
                <a16:creationId xmlns:a16="http://schemas.microsoft.com/office/drawing/2014/main" id="{D05FE8B7-8157-4063-88A3-8AAFA8E97EAD}"/>
              </a:ext>
            </a:extLst>
          </p:cNvPr>
          <p:cNvGrpSpPr/>
          <p:nvPr/>
        </p:nvGrpSpPr>
        <p:grpSpPr>
          <a:xfrm>
            <a:off x="400538" y="3934503"/>
            <a:ext cx="8053754" cy="1719929"/>
            <a:chOff x="1611923" y="3942318"/>
            <a:chExt cx="8053754" cy="1719929"/>
          </a:xfrm>
        </p:grpSpPr>
        <p:sp>
          <p:nvSpPr>
            <p:cNvPr id="21" name="Rectangle 20">
              <a:extLst>
                <a:ext uri="{FF2B5EF4-FFF2-40B4-BE49-F238E27FC236}">
                  <a16:creationId xmlns:a16="http://schemas.microsoft.com/office/drawing/2014/main" id="{1E143974-DDD9-4C85-AE17-904562082CF6}"/>
                </a:ext>
              </a:extLst>
            </p:cNvPr>
            <p:cNvSpPr/>
            <p:nvPr/>
          </p:nvSpPr>
          <p:spPr>
            <a:xfrm>
              <a:off x="1611923" y="4470401"/>
              <a:ext cx="8053754" cy="1191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D83AD64F-D411-417B-803F-9E4F9B970C0F}"/>
                </a:ext>
              </a:extLst>
            </p:cNvPr>
            <p:cNvSpPr txBox="1"/>
            <p:nvPr/>
          </p:nvSpPr>
          <p:spPr>
            <a:xfrm>
              <a:off x="4884615" y="3942318"/>
              <a:ext cx="1211385" cy="369332"/>
            </a:xfrm>
            <a:prstGeom prst="rect">
              <a:avLst/>
            </a:prstGeom>
            <a:noFill/>
          </p:spPr>
          <p:txBody>
            <a:bodyPr wrap="square" rtlCol="0">
              <a:spAutoFit/>
            </a:bodyPr>
            <a:lstStyle/>
            <a:p>
              <a:pPr algn="ctr"/>
              <a:r>
                <a:rPr lang="en-US" dirty="0"/>
                <a:t>Data File</a:t>
              </a:r>
            </a:p>
          </p:txBody>
        </p:sp>
        <p:sp>
          <p:nvSpPr>
            <p:cNvPr id="23" name="Rectangle: Single Corner Snipped 22">
              <a:extLst>
                <a:ext uri="{FF2B5EF4-FFF2-40B4-BE49-F238E27FC236}">
                  <a16:creationId xmlns:a16="http://schemas.microsoft.com/office/drawing/2014/main" id="{D3036558-9719-4AF2-929B-0E67F128728F}"/>
                </a:ext>
              </a:extLst>
            </p:cNvPr>
            <p:cNvSpPr/>
            <p:nvPr/>
          </p:nvSpPr>
          <p:spPr>
            <a:xfrm>
              <a:off x="188741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Single Corner Snipped 23">
              <a:extLst>
                <a:ext uri="{FF2B5EF4-FFF2-40B4-BE49-F238E27FC236}">
                  <a16:creationId xmlns:a16="http://schemas.microsoft.com/office/drawing/2014/main" id="{A16730F2-0766-4242-80F2-8F0B1CFB723A}"/>
                </a:ext>
              </a:extLst>
            </p:cNvPr>
            <p:cNvSpPr/>
            <p:nvPr/>
          </p:nvSpPr>
          <p:spPr>
            <a:xfrm>
              <a:off x="2467707"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Single Corner Snipped 24">
              <a:extLst>
                <a:ext uri="{FF2B5EF4-FFF2-40B4-BE49-F238E27FC236}">
                  <a16:creationId xmlns:a16="http://schemas.microsoft.com/office/drawing/2014/main" id="{F4E92212-6C39-4DC6-A731-CD1211DEFB6D}"/>
                </a:ext>
              </a:extLst>
            </p:cNvPr>
            <p:cNvSpPr/>
            <p:nvPr/>
          </p:nvSpPr>
          <p:spPr>
            <a:xfrm>
              <a:off x="305581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Single Corner Snipped 25">
              <a:extLst>
                <a:ext uri="{FF2B5EF4-FFF2-40B4-BE49-F238E27FC236}">
                  <a16:creationId xmlns:a16="http://schemas.microsoft.com/office/drawing/2014/main" id="{D02128B0-2EC2-463A-BB15-CAE38BF2EB33}"/>
                </a:ext>
              </a:extLst>
            </p:cNvPr>
            <p:cNvSpPr/>
            <p:nvPr/>
          </p:nvSpPr>
          <p:spPr>
            <a:xfrm>
              <a:off x="3636107"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Single Corner Snipped 26">
              <a:extLst>
                <a:ext uri="{FF2B5EF4-FFF2-40B4-BE49-F238E27FC236}">
                  <a16:creationId xmlns:a16="http://schemas.microsoft.com/office/drawing/2014/main" id="{F92E4CF9-126E-4AAF-9E47-C95E03882512}"/>
                </a:ext>
              </a:extLst>
            </p:cNvPr>
            <p:cNvSpPr/>
            <p:nvPr/>
          </p:nvSpPr>
          <p:spPr>
            <a:xfrm>
              <a:off x="4216399"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Single Corner Snipped 27">
              <a:extLst>
                <a:ext uri="{FF2B5EF4-FFF2-40B4-BE49-F238E27FC236}">
                  <a16:creationId xmlns:a16="http://schemas.microsoft.com/office/drawing/2014/main" id="{6EA2E1A4-6A1A-4540-8439-BF7E37A62E9B}"/>
                </a:ext>
              </a:extLst>
            </p:cNvPr>
            <p:cNvSpPr/>
            <p:nvPr/>
          </p:nvSpPr>
          <p:spPr>
            <a:xfrm>
              <a:off x="4796691"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Single Corner Snipped 28">
              <a:extLst>
                <a:ext uri="{FF2B5EF4-FFF2-40B4-BE49-F238E27FC236}">
                  <a16:creationId xmlns:a16="http://schemas.microsoft.com/office/drawing/2014/main" id="{FE6BE764-2B2C-458F-83C7-F2B58CFE1037}"/>
                </a:ext>
              </a:extLst>
            </p:cNvPr>
            <p:cNvSpPr/>
            <p:nvPr/>
          </p:nvSpPr>
          <p:spPr>
            <a:xfrm>
              <a:off x="5384799"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Single Corner Snipped 29">
              <a:extLst>
                <a:ext uri="{FF2B5EF4-FFF2-40B4-BE49-F238E27FC236}">
                  <a16:creationId xmlns:a16="http://schemas.microsoft.com/office/drawing/2014/main" id="{AF14839D-0E1C-4AC2-8C07-500C7F4ADFD8}"/>
                </a:ext>
              </a:extLst>
            </p:cNvPr>
            <p:cNvSpPr/>
            <p:nvPr/>
          </p:nvSpPr>
          <p:spPr>
            <a:xfrm>
              <a:off x="5965091"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Single Corner Snipped 30">
              <a:extLst>
                <a:ext uri="{FF2B5EF4-FFF2-40B4-BE49-F238E27FC236}">
                  <a16:creationId xmlns:a16="http://schemas.microsoft.com/office/drawing/2014/main" id="{79023676-68FB-49C6-992B-56F0C85A70DC}"/>
                </a:ext>
              </a:extLst>
            </p:cNvPr>
            <p:cNvSpPr/>
            <p:nvPr/>
          </p:nvSpPr>
          <p:spPr>
            <a:xfrm>
              <a:off x="6545383"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Single Corner Snipped 31">
              <a:extLst>
                <a:ext uri="{FF2B5EF4-FFF2-40B4-BE49-F238E27FC236}">
                  <a16:creationId xmlns:a16="http://schemas.microsoft.com/office/drawing/2014/main" id="{003234BF-B740-4E13-AF9D-02A323F18212}"/>
                </a:ext>
              </a:extLst>
            </p:cNvPr>
            <p:cNvSpPr/>
            <p:nvPr/>
          </p:nvSpPr>
          <p:spPr>
            <a:xfrm>
              <a:off x="712567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Single Corner Snipped 32">
              <a:extLst>
                <a:ext uri="{FF2B5EF4-FFF2-40B4-BE49-F238E27FC236}">
                  <a16:creationId xmlns:a16="http://schemas.microsoft.com/office/drawing/2014/main" id="{AE03A6A9-6C3A-4FF0-B3ED-F3E310731CB8}"/>
                </a:ext>
              </a:extLst>
            </p:cNvPr>
            <p:cNvSpPr/>
            <p:nvPr/>
          </p:nvSpPr>
          <p:spPr>
            <a:xfrm>
              <a:off x="7713783"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Single Corner Snipped 33">
              <a:extLst>
                <a:ext uri="{FF2B5EF4-FFF2-40B4-BE49-F238E27FC236}">
                  <a16:creationId xmlns:a16="http://schemas.microsoft.com/office/drawing/2014/main" id="{3A9F2AAD-084D-488A-8685-718DDB862560}"/>
                </a:ext>
              </a:extLst>
            </p:cNvPr>
            <p:cNvSpPr/>
            <p:nvPr/>
          </p:nvSpPr>
          <p:spPr>
            <a:xfrm>
              <a:off x="8294075" y="4708769"/>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Single Corner Snipped 34">
            <a:extLst>
              <a:ext uri="{FF2B5EF4-FFF2-40B4-BE49-F238E27FC236}">
                <a16:creationId xmlns:a16="http://schemas.microsoft.com/office/drawing/2014/main" id="{BF0C0064-0822-4250-8F18-2CCED946267A}"/>
              </a:ext>
            </a:extLst>
          </p:cNvPr>
          <p:cNvSpPr/>
          <p:nvPr/>
        </p:nvSpPr>
        <p:spPr>
          <a:xfrm>
            <a:off x="9317281" y="4008370"/>
            <a:ext cx="476739" cy="73073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56D80104-8BBA-4243-A393-02D1F340B28F}"/>
              </a:ext>
            </a:extLst>
          </p:cNvPr>
          <p:cNvSpPr txBox="1"/>
          <p:nvPr/>
        </p:nvSpPr>
        <p:spPr>
          <a:xfrm>
            <a:off x="9618785" y="3126154"/>
            <a:ext cx="1457569" cy="369332"/>
          </a:xfrm>
          <a:prstGeom prst="rect">
            <a:avLst/>
          </a:prstGeom>
          <a:noFill/>
        </p:spPr>
        <p:txBody>
          <a:bodyPr wrap="square" rtlCol="0">
            <a:spAutoFit/>
          </a:bodyPr>
          <a:lstStyle/>
          <a:p>
            <a:pPr algn="ctr"/>
            <a:r>
              <a:rPr lang="en-US" dirty="0"/>
              <a:t>Buffer Pool</a:t>
            </a:r>
          </a:p>
        </p:txBody>
      </p:sp>
      <p:cxnSp>
        <p:nvCxnSpPr>
          <p:cNvPr id="5" name="Straight Connector 4">
            <a:extLst>
              <a:ext uri="{FF2B5EF4-FFF2-40B4-BE49-F238E27FC236}">
                <a16:creationId xmlns:a16="http://schemas.microsoft.com/office/drawing/2014/main" id="{D1919453-7D07-4ABB-81CD-7CDABB877F1C}"/>
              </a:ext>
            </a:extLst>
          </p:cNvPr>
          <p:cNvCxnSpPr/>
          <p:nvPr/>
        </p:nvCxnSpPr>
        <p:spPr>
          <a:xfrm>
            <a:off x="9401908" y="4161692"/>
            <a:ext cx="285261"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66007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1526</TotalTime>
  <Words>1708</Words>
  <Application>Microsoft Office PowerPoint</Application>
  <PresentationFormat>Widescreen</PresentationFormat>
  <Paragraphs>249</Paragraphs>
  <Slides>60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Calibri</vt:lpstr>
      <vt:lpstr>Century Gothic</vt:lpstr>
      <vt:lpstr>Wingdings 3</vt:lpstr>
      <vt:lpstr>Ion Boardroom</vt:lpstr>
      <vt:lpstr>SQL Server and Integrity Checking</vt:lpstr>
      <vt:lpstr>About Me</vt:lpstr>
      <vt:lpstr>What We Will Cover</vt:lpstr>
      <vt:lpstr>Data in SQL Server</vt:lpstr>
      <vt:lpstr>Data in SQL Server</vt:lpstr>
      <vt:lpstr>The Buffer Pool</vt:lpstr>
      <vt:lpstr>Inserting a Row – Step 1</vt:lpstr>
      <vt:lpstr>Inserting a Row – Step 2</vt:lpstr>
      <vt:lpstr>Inserting a Row – Step 3</vt:lpstr>
      <vt:lpstr>What Happens Now?</vt:lpstr>
      <vt:lpstr>What Happens Now?</vt:lpstr>
      <vt:lpstr>What Happens Now?</vt:lpstr>
      <vt:lpstr>What Happens Now?</vt:lpstr>
      <vt:lpstr>What Happens Now?</vt:lpstr>
      <vt:lpstr>Why?</vt:lpstr>
      <vt:lpstr>DON’T DO C</vt:lpstr>
      <vt:lpstr>The Page is Written Back to Disk</vt:lpstr>
      <vt:lpstr>The Page is Written Back to Disk</vt:lpstr>
      <vt:lpstr>But Sometimes…</vt:lpstr>
      <vt:lpstr>But Sometimes…</vt:lpstr>
      <vt:lpstr>What Can You Do?</vt:lpstr>
      <vt:lpstr>PAGE_VERIFY</vt:lpstr>
      <vt:lpstr>PAGE_VERIFY</vt:lpstr>
      <vt:lpstr>NONE</vt:lpstr>
      <vt:lpstr>TORN_PAGE_DETECTION</vt:lpstr>
      <vt:lpstr>TORN_PAGE_DETECTION</vt:lpstr>
      <vt:lpstr>TORN_PAGE_DETECTION</vt:lpstr>
      <vt:lpstr>TORN_PAGE_DETECTION</vt:lpstr>
      <vt:lpstr>TORN_PAGE_DETECTION</vt:lpstr>
      <vt:lpstr>TORN_PAGE_DETECTION</vt:lpstr>
      <vt:lpstr>Issue with TORN_PAGE_DETECTION</vt:lpstr>
      <vt:lpstr>CHECKSUM</vt:lpstr>
      <vt:lpstr>CHECKSUM</vt:lpstr>
      <vt:lpstr>CHECKSUM</vt:lpstr>
      <vt:lpstr>CHECKSUM</vt:lpstr>
      <vt:lpstr>CHECKSUM</vt:lpstr>
      <vt:lpstr>CHECKSUM</vt:lpstr>
      <vt:lpstr>CHECKSUM</vt:lpstr>
      <vt:lpstr>CHECKSUM</vt:lpstr>
      <vt:lpstr>DBCC CHECKDB</vt:lpstr>
      <vt:lpstr>DBCC CHECKDB</vt:lpstr>
      <vt:lpstr>How It Works</vt:lpstr>
      <vt:lpstr>DBCC CHECKDB Process</vt:lpstr>
      <vt:lpstr>Inserted Page to Be Written to Disk</vt:lpstr>
      <vt:lpstr>Copy of Page Written to Sparse File</vt:lpstr>
      <vt:lpstr>Dirty Page Flushed to Disk</vt:lpstr>
      <vt:lpstr>DBCC CHECKDB Sees Page Changed</vt:lpstr>
      <vt:lpstr>Checks Sparse File</vt:lpstr>
      <vt:lpstr>DBCC CHECKDB Output</vt:lpstr>
      <vt:lpstr>Dealing with Corruption</vt:lpstr>
      <vt:lpstr>Dealing With Corruption</vt:lpstr>
      <vt:lpstr>Dealing With Corruption, Part II</vt:lpstr>
      <vt:lpstr>Demo Environment</vt:lpstr>
      <vt:lpstr>Demo Environment</vt:lpstr>
      <vt:lpstr>Demo Environment</vt:lpstr>
      <vt:lpstr>WARNING</vt:lpstr>
      <vt:lpstr>Demo</vt:lpstr>
      <vt:lpstr>Resources</vt:lpstr>
      <vt:lpstr>Resources</vt:lpstr>
      <vt:lpstr>Resources – Part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and Integrity Checking</dc:title>
  <dc:creator>Frank Gill</dc:creator>
  <cp:lastModifiedBy>Frank Gill</cp:lastModifiedBy>
  <cp:revision>8</cp:revision>
  <dcterms:created xsi:type="dcterms:W3CDTF">2020-06-10T00:32:56Z</dcterms:created>
  <dcterms:modified xsi:type="dcterms:W3CDTF">2020-06-12T14:45:12Z</dcterms:modified>
</cp:coreProperties>
</file>