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21" r:id="rId2"/>
    <p:sldId id="286" r:id="rId3"/>
    <p:sldId id="318" r:id="rId4"/>
    <p:sldId id="362" r:id="rId5"/>
    <p:sldId id="363" r:id="rId6"/>
    <p:sldId id="315" r:id="rId7"/>
    <p:sldId id="310" r:id="rId8"/>
    <p:sldId id="324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5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60" r:id="rId34"/>
    <p:sldId id="361" r:id="rId35"/>
    <p:sldId id="359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294" r:id="rId46"/>
    <p:sldId id="325" r:id="rId47"/>
    <p:sldId id="312" r:id="rId48"/>
    <p:sldId id="297" r:id="rId49"/>
    <p:sldId id="299" r:id="rId50"/>
    <p:sldId id="303" r:id="rId51"/>
    <p:sldId id="305" r:id="rId52"/>
    <p:sldId id="306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2B3ACBB6-A439-4C71-B74A-7BA89DAFE2B1}">
          <p14:sldIdLst>
            <p14:sldId id="321"/>
            <p14:sldId id="286"/>
            <p14:sldId id="318"/>
            <p14:sldId id="362"/>
            <p14:sldId id="363"/>
            <p14:sldId id="315"/>
            <p14:sldId id="310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5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60"/>
            <p14:sldId id="361"/>
            <p14:sldId id="359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Reference Slides" id="{99B27B76-0F37-45EC-94C0-E7A674B6CDDA}">
          <p14:sldIdLst>
            <p14:sldId id="294"/>
            <p14:sldId id="325"/>
            <p14:sldId id="312"/>
            <p14:sldId id="297"/>
            <p14:sldId id="299"/>
            <p14:sldId id="303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2F2F1"/>
    <a:srgbClr val="FAFAFA"/>
    <a:srgbClr val="FCFCFC"/>
    <a:srgbClr val="F36E21"/>
    <a:srgbClr val="27BEC7"/>
    <a:srgbClr val="1DB14B"/>
    <a:srgbClr val="FFC20E"/>
    <a:srgbClr val="0090D2"/>
    <a:srgbClr val="5FB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5" autoAdjust="0"/>
    <p:restoredTop sz="97586" autoAdjust="0"/>
  </p:normalViewPr>
  <p:slideViewPr>
    <p:cSldViewPr snapToGrid="0">
      <p:cViewPr varScale="1">
        <p:scale>
          <a:sx n="135" d="100"/>
          <a:sy n="135" d="100"/>
        </p:scale>
        <p:origin x="69" y="20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11/3/2018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CDE6-335C-1A4C-B3B4-976CC283F6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0" name="Parallelogram 53">
            <a:extLst>
              <a:ext uri="{FF2B5EF4-FFF2-40B4-BE49-F238E27FC236}">
                <a16:creationId xmlns:a16="http://schemas.microsoft.com/office/drawing/2014/main" id="{2B523158-7B1D-E741-A193-F3B69E14ABC8}"/>
              </a:ext>
            </a:extLst>
          </p:cNvPr>
          <p:cNvSpPr/>
          <p:nvPr userDrawn="1"/>
        </p:nvSpPr>
        <p:spPr>
          <a:xfrm rot="10800000" flipH="1">
            <a:off x="5814918" y="-17163"/>
            <a:ext cx="3352833" cy="518945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3839600 w 4228795"/>
              <a:gd name="connsiteY3" fmla="*/ 6219779 h 6618452"/>
              <a:gd name="connsiteX4" fmla="*/ 0 w 4228795"/>
              <a:gd name="connsiteY4" fmla="*/ 6618452 h 6618452"/>
              <a:gd name="connsiteX0" fmla="*/ 0 w 4090350"/>
              <a:gd name="connsiteY0" fmla="*/ 6618452 h 6618452"/>
              <a:gd name="connsiteX1" fmla="*/ 3531945 w 4090350"/>
              <a:gd name="connsiteY1" fmla="*/ 0 h 6618452"/>
              <a:gd name="connsiteX2" fmla="*/ 4090350 w 4090350"/>
              <a:gd name="connsiteY2" fmla="*/ 211136 h 6618452"/>
              <a:gd name="connsiteX3" fmla="*/ 3839600 w 4090350"/>
              <a:gd name="connsiteY3" fmla="*/ 6219779 h 6618452"/>
              <a:gd name="connsiteX4" fmla="*/ 0 w 4090350"/>
              <a:gd name="connsiteY4" fmla="*/ 6618452 h 6618452"/>
              <a:gd name="connsiteX0" fmla="*/ 0 w 4090350"/>
              <a:gd name="connsiteY0" fmla="*/ 6572304 h 6572304"/>
              <a:gd name="connsiteX1" fmla="*/ 3504256 w 4090350"/>
              <a:gd name="connsiteY1" fmla="*/ 0 h 6572304"/>
              <a:gd name="connsiteX2" fmla="*/ 4090350 w 4090350"/>
              <a:gd name="connsiteY2" fmla="*/ 164988 h 6572304"/>
              <a:gd name="connsiteX3" fmla="*/ 3839600 w 4090350"/>
              <a:gd name="connsiteY3" fmla="*/ 6173631 h 6572304"/>
              <a:gd name="connsiteX4" fmla="*/ 0 w 4090350"/>
              <a:gd name="connsiteY4" fmla="*/ 6572304 h 6572304"/>
              <a:gd name="connsiteX0" fmla="*/ 0 w 4256485"/>
              <a:gd name="connsiteY0" fmla="*/ 6591910 h 6591910"/>
              <a:gd name="connsiteX1" fmla="*/ 3504256 w 4256485"/>
              <a:gd name="connsiteY1" fmla="*/ 19606 h 6591910"/>
              <a:gd name="connsiteX2" fmla="*/ 4256485 w 4256485"/>
              <a:gd name="connsiteY2" fmla="*/ 0 h 6591910"/>
              <a:gd name="connsiteX3" fmla="*/ 3839600 w 4256485"/>
              <a:gd name="connsiteY3" fmla="*/ 6193237 h 6591910"/>
              <a:gd name="connsiteX4" fmla="*/ 0 w 4256485"/>
              <a:gd name="connsiteY4" fmla="*/ 6591910 h 6591910"/>
              <a:gd name="connsiteX0" fmla="*/ 0 w 4256485"/>
              <a:gd name="connsiteY0" fmla="*/ 6599994 h 6599994"/>
              <a:gd name="connsiteX1" fmla="*/ 3504257 w 4256485"/>
              <a:gd name="connsiteY1" fmla="*/ 0 h 6599994"/>
              <a:gd name="connsiteX2" fmla="*/ 4256485 w 4256485"/>
              <a:gd name="connsiteY2" fmla="*/ 8084 h 6599994"/>
              <a:gd name="connsiteX3" fmla="*/ 3839600 w 4256485"/>
              <a:gd name="connsiteY3" fmla="*/ 6201321 h 6599994"/>
              <a:gd name="connsiteX4" fmla="*/ 0 w 4256485"/>
              <a:gd name="connsiteY4" fmla="*/ 6599994 h 6599994"/>
              <a:gd name="connsiteX0" fmla="*/ 0 w 4264165"/>
              <a:gd name="connsiteY0" fmla="*/ 6599994 h 6599994"/>
              <a:gd name="connsiteX1" fmla="*/ 3504257 w 4264165"/>
              <a:gd name="connsiteY1" fmla="*/ 0 h 6599994"/>
              <a:gd name="connsiteX2" fmla="*/ 4256485 w 4264165"/>
              <a:gd name="connsiteY2" fmla="*/ 8084 h 6599994"/>
              <a:gd name="connsiteX3" fmla="*/ 4264165 w 4264165"/>
              <a:gd name="connsiteY3" fmla="*/ 6598198 h 6599994"/>
              <a:gd name="connsiteX4" fmla="*/ 0 w 4264165"/>
              <a:gd name="connsiteY4" fmla="*/ 6599994 h 65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165" h="6599994">
                <a:moveTo>
                  <a:pt x="0" y="6599994"/>
                </a:moveTo>
                <a:lnTo>
                  <a:pt x="3504257" y="0"/>
                </a:lnTo>
                <a:lnTo>
                  <a:pt x="4256485" y="8084"/>
                </a:lnTo>
                <a:lnTo>
                  <a:pt x="4264165" y="6598198"/>
                </a:lnTo>
                <a:lnTo>
                  <a:pt x="0" y="65999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53">
            <a:extLst>
              <a:ext uri="{FF2B5EF4-FFF2-40B4-BE49-F238E27FC236}">
                <a16:creationId xmlns:a16="http://schemas.microsoft.com/office/drawing/2014/main" id="{298A8641-8FCD-C44A-BC19-6E4340894021}"/>
              </a:ext>
            </a:extLst>
          </p:cNvPr>
          <p:cNvSpPr/>
          <p:nvPr userDrawn="1"/>
        </p:nvSpPr>
        <p:spPr>
          <a:xfrm rot="10800000" flipH="1" flipV="1">
            <a:off x="4625687" y="-33740"/>
            <a:ext cx="4561944" cy="5224697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065" h="4974018">
                <a:moveTo>
                  <a:pt x="0" y="4966583"/>
                </a:moveTo>
                <a:lnTo>
                  <a:pt x="2647627" y="883"/>
                </a:lnTo>
                <a:lnTo>
                  <a:pt x="4343065" y="0"/>
                </a:lnTo>
                <a:cubicBezTo>
                  <a:pt x="4342890" y="1658006"/>
                  <a:pt x="4342714" y="3316012"/>
                  <a:pt x="4342539" y="4974018"/>
                </a:cubicBezTo>
                <a:lnTo>
                  <a:pt x="0" y="4966583"/>
                </a:lnTo>
                <a:close/>
              </a:path>
            </a:pathLst>
          </a:cu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53">
            <a:extLst>
              <a:ext uri="{FF2B5EF4-FFF2-40B4-BE49-F238E27FC236}">
                <a16:creationId xmlns:a16="http://schemas.microsoft.com/office/drawing/2014/main" id="{32A8089A-D851-8744-9AB8-67F8B98AC1AD}"/>
              </a:ext>
            </a:extLst>
          </p:cNvPr>
          <p:cNvSpPr/>
          <p:nvPr userDrawn="1"/>
        </p:nvSpPr>
        <p:spPr>
          <a:xfrm rot="10800000">
            <a:off x="-29276" y="-12755"/>
            <a:ext cx="3650693" cy="5190654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301085"/>
              <a:gd name="connsiteY0" fmla="*/ 6610370 h 6617805"/>
              <a:gd name="connsiteX1" fmla="*/ 3108096 w 4301085"/>
              <a:gd name="connsiteY1" fmla="*/ 784062 h 6617805"/>
              <a:gd name="connsiteX2" fmla="*/ 4228795 w 4301085"/>
              <a:gd name="connsiteY2" fmla="*/ 0 h 6617805"/>
              <a:gd name="connsiteX3" fmla="*/ 4301085 w 4301085"/>
              <a:gd name="connsiteY3" fmla="*/ 6617805 h 6617805"/>
              <a:gd name="connsiteX4" fmla="*/ 0 w 4301085"/>
              <a:gd name="connsiteY4" fmla="*/ 6610370 h 6617805"/>
              <a:gd name="connsiteX0" fmla="*/ 0 w 4301085"/>
              <a:gd name="connsiteY0" fmla="*/ 5826308 h 5833743"/>
              <a:gd name="connsiteX1" fmla="*/ 3108096 w 4301085"/>
              <a:gd name="connsiteY1" fmla="*/ 0 h 5833743"/>
              <a:gd name="connsiteX2" fmla="*/ 4107696 w 4301085"/>
              <a:gd name="connsiteY2" fmla="*/ 64163 h 5833743"/>
              <a:gd name="connsiteX3" fmla="*/ 4301085 w 4301085"/>
              <a:gd name="connsiteY3" fmla="*/ 5833743 h 5833743"/>
              <a:gd name="connsiteX4" fmla="*/ 0 w 4301085"/>
              <a:gd name="connsiteY4" fmla="*/ 5826308 h 5833743"/>
              <a:gd name="connsiteX0" fmla="*/ 0 w 4301085"/>
              <a:gd name="connsiteY0" fmla="*/ 5854348 h 5861783"/>
              <a:gd name="connsiteX1" fmla="*/ 3125396 w 4301085"/>
              <a:gd name="connsiteY1" fmla="*/ 0 h 5861783"/>
              <a:gd name="connsiteX2" fmla="*/ 4107696 w 4301085"/>
              <a:gd name="connsiteY2" fmla="*/ 92203 h 5861783"/>
              <a:gd name="connsiteX3" fmla="*/ 4301085 w 4301085"/>
              <a:gd name="connsiteY3" fmla="*/ 5861783 h 5861783"/>
              <a:gd name="connsiteX4" fmla="*/ 0 w 4301085"/>
              <a:gd name="connsiteY4" fmla="*/ 5854348 h 5861783"/>
              <a:gd name="connsiteX0" fmla="*/ 0 w 4107696"/>
              <a:gd name="connsiteY0" fmla="*/ 5854348 h 5854348"/>
              <a:gd name="connsiteX1" fmla="*/ 3125396 w 4107696"/>
              <a:gd name="connsiteY1" fmla="*/ 0 h 5854348"/>
              <a:gd name="connsiteX2" fmla="*/ 4107696 w 4107696"/>
              <a:gd name="connsiteY2" fmla="*/ 92203 h 5854348"/>
              <a:gd name="connsiteX3" fmla="*/ 3678287 w 4107696"/>
              <a:gd name="connsiteY3" fmla="*/ 4522849 h 5854348"/>
              <a:gd name="connsiteX4" fmla="*/ 0 w 4107696"/>
              <a:gd name="connsiteY4" fmla="*/ 5854348 h 5854348"/>
              <a:gd name="connsiteX0" fmla="*/ 0 w 3519497"/>
              <a:gd name="connsiteY0" fmla="*/ 4767779 h 4767779"/>
              <a:gd name="connsiteX1" fmla="*/ 2537197 w 3519497"/>
              <a:gd name="connsiteY1" fmla="*/ 0 h 4767779"/>
              <a:gd name="connsiteX2" fmla="*/ 3519497 w 3519497"/>
              <a:gd name="connsiteY2" fmla="*/ 92203 h 4767779"/>
              <a:gd name="connsiteX3" fmla="*/ 3090088 w 3519497"/>
              <a:gd name="connsiteY3" fmla="*/ 4522849 h 4767779"/>
              <a:gd name="connsiteX4" fmla="*/ 0 w 3519497"/>
              <a:gd name="connsiteY4" fmla="*/ 4767779 h 4767779"/>
              <a:gd name="connsiteX0" fmla="*/ 0 w 3522587"/>
              <a:gd name="connsiteY0" fmla="*/ 4767779 h 4767779"/>
              <a:gd name="connsiteX1" fmla="*/ 2537197 w 3522587"/>
              <a:gd name="connsiteY1" fmla="*/ 0 h 4767779"/>
              <a:gd name="connsiteX2" fmla="*/ 3519497 w 3522587"/>
              <a:gd name="connsiteY2" fmla="*/ 92203 h 4767779"/>
              <a:gd name="connsiteX3" fmla="*/ 3522587 w 3522587"/>
              <a:gd name="connsiteY3" fmla="*/ 4677072 h 4767779"/>
              <a:gd name="connsiteX4" fmla="*/ 0 w 3522587"/>
              <a:gd name="connsiteY4" fmla="*/ 4767779 h 4767779"/>
              <a:gd name="connsiteX0" fmla="*/ 0 w 3657897"/>
              <a:gd name="connsiteY0" fmla="*/ 4767779 h 4767779"/>
              <a:gd name="connsiteX1" fmla="*/ 2537197 w 3657897"/>
              <a:gd name="connsiteY1" fmla="*/ 0 h 4767779"/>
              <a:gd name="connsiteX2" fmla="*/ 3657897 w 3657897"/>
              <a:gd name="connsiteY2" fmla="*/ 8082 h 4767779"/>
              <a:gd name="connsiteX3" fmla="*/ 3522587 w 3657897"/>
              <a:gd name="connsiteY3" fmla="*/ 4677072 h 4767779"/>
              <a:gd name="connsiteX4" fmla="*/ 0 w 3657897"/>
              <a:gd name="connsiteY4" fmla="*/ 4767779 h 4767779"/>
              <a:gd name="connsiteX0" fmla="*/ 0 w 3669637"/>
              <a:gd name="connsiteY0" fmla="*/ 4767779 h 4789234"/>
              <a:gd name="connsiteX1" fmla="*/ 2537197 w 3669637"/>
              <a:gd name="connsiteY1" fmla="*/ 0 h 4789234"/>
              <a:gd name="connsiteX2" fmla="*/ 3657897 w 3669637"/>
              <a:gd name="connsiteY2" fmla="*/ 8082 h 4789234"/>
              <a:gd name="connsiteX3" fmla="*/ 3669637 w 3669637"/>
              <a:gd name="connsiteY3" fmla="*/ 4789234 h 4789234"/>
              <a:gd name="connsiteX4" fmla="*/ 0 w 3669637"/>
              <a:gd name="connsiteY4" fmla="*/ 4767779 h 4789234"/>
              <a:gd name="connsiteX0" fmla="*/ 0 w 4318385"/>
              <a:gd name="connsiteY0" fmla="*/ 4767779 h 4775214"/>
              <a:gd name="connsiteX1" fmla="*/ 2537197 w 4318385"/>
              <a:gd name="connsiteY1" fmla="*/ 0 h 4775214"/>
              <a:gd name="connsiteX2" fmla="*/ 3657897 w 4318385"/>
              <a:gd name="connsiteY2" fmla="*/ 8082 h 4775214"/>
              <a:gd name="connsiteX3" fmla="*/ 4318385 w 4318385"/>
              <a:gd name="connsiteY3" fmla="*/ 4775214 h 4775214"/>
              <a:gd name="connsiteX4" fmla="*/ 0 w 4318385"/>
              <a:gd name="connsiteY4" fmla="*/ 4767779 h 4775214"/>
              <a:gd name="connsiteX0" fmla="*/ 0 w 4324670"/>
              <a:gd name="connsiteY0" fmla="*/ 4767779 h 4775214"/>
              <a:gd name="connsiteX1" fmla="*/ 2537197 w 4324670"/>
              <a:gd name="connsiteY1" fmla="*/ 0 h 4775214"/>
              <a:gd name="connsiteX2" fmla="*/ 4323945 w 4324670"/>
              <a:gd name="connsiteY2" fmla="*/ 8082 h 4775214"/>
              <a:gd name="connsiteX3" fmla="*/ 4318385 w 4324670"/>
              <a:gd name="connsiteY3" fmla="*/ 4775214 h 4775214"/>
              <a:gd name="connsiteX4" fmla="*/ 0 w 4324670"/>
              <a:gd name="connsiteY4" fmla="*/ 4767779 h 4775214"/>
              <a:gd name="connsiteX0" fmla="*/ 0 w 4323955"/>
              <a:gd name="connsiteY0" fmla="*/ 4767779 h 4767779"/>
              <a:gd name="connsiteX1" fmla="*/ 2537197 w 4323955"/>
              <a:gd name="connsiteY1" fmla="*/ 0 h 4767779"/>
              <a:gd name="connsiteX2" fmla="*/ 4323945 w 4323955"/>
              <a:gd name="connsiteY2" fmla="*/ 8082 h 4767779"/>
              <a:gd name="connsiteX3" fmla="*/ 3190127 w 4323955"/>
              <a:gd name="connsiteY3" fmla="*/ 4380209 h 4767779"/>
              <a:gd name="connsiteX4" fmla="*/ 0 w 4323955"/>
              <a:gd name="connsiteY4" fmla="*/ 4767779 h 4767779"/>
              <a:gd name="connsiteX0" fmla="*/ 0 w 3944865"/>
              <a:gd name="connsiteY0" fmla="*/ 4767779 h 4767779"/>
              <a:gd name="connsiteX1" fmla="*/ 2537197 w 3944865"/>
              <a:gd name="connsiteY1" fmla="*/ 0 h 4767779"/>
              <a:gd name="connsiteX2" fmla="*/ 3944850 w 3944865"/>
              <a:gd name="connsiteY2" fmla="*/ 183640 h 4767779"/>
              <a:gd name="connsiteX3" fmla="*/ 3190127 w 3944865"/>
              <a:gd name="connsiteY3" fmla="*/ 4380209 h 4767779"/>
              <a:gd name="connsiteX4" fmla="*/ 0 w 3944865"/>
              <a:gd name="connsiteY4" fmla="*/ 4767779 h 4767779"/>
              <a:gd name="connsiteX0" fmla="*/ 0 w 4137864"/>
              <a:gd name="connsiteY0" fmla="*/ 4767779 h 4775214"/>
              <a:gd name="connsiteX1" fmla="*/ 2537197 w 4137864"/>
              <a:gd name="connsiteY1" fmla="*/ 0 h 4775214"/>
              <a:gd name="connsiteX2" fmla="*/ 3944850 w 4137864"/>
              <a:gd name="connsiteY2" fmla="*/ 183640 h 4775214"/>
              <a:gd name="connsiteX3" fmla="*/ 4137864 w 4137864"/>
              <a:gd name="connsiteY3" fmla="*/ 4775214 h 4775214"/>
              <a:gd name="connsiteX4" fmla="*/ 0 w 4137864"/>
              <a:gd name="connsiteY4" fmla="*/ 4767779 h 4775214"/>
              <a:gd name="connsiteX0" fmla="*/ 0 w 4144149"/>
              <a:gd name="connsiteY0" fmla="*/ 4767779 h 4775214"/>
              <a:gd name="connsiteX1" fmla="*/ 2537197 w 4144149"/>
              <a:gd name="connsiteY1" fmla="*/ 0 h 4775214"/>
              <a:gd name="connsiteX2" fmla="*/ 4143424 w 4144149"/>
              <a:gd name="connsiteY2" fmla="*/ 768 h 4775214"/>
              <a:gd name="connsiteX3" fmla="*/ 4137864 w 4144149"/>
              <a:gd name="connsiteY3" fmla="*/ 4775214 h 4775214"/>
              <a:gd name="connsiteX4" fmla="*/ 0 w 4144149"/>
              <a:gd name="connsiteY4" fmla="*/ 4767779 h 47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4149" h="4775214">
                <a:moveTo>
                  <a:pt x="0" y="4767779"/>
                </a:moveTo>
                <a:lnTo>
                  <a:pt x="2537197" y="0"/>
                </a:lnTo>
                <a:lnTo>
                  <a:pt x="4143424" y="768"/>
                </a:lnTo>
                <a:cubicBezTo>
                  <a:pt x="4147337" y="1594485"/>
                  <a:pt x="4133951" y="3181497"/>
                  <a:pt x="4137864" y="4775214"/>
                </a:cubicBezTo>
                <a:lnTo>
                  <a:pt x="0" y="47677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8B7216CF-728B-874F-9E95-1465636A1AB7}"/>
              </a:ext>
            </a:extLst>
          </p:cNvPr>
          <p:cNvSpPr/>
          <p:nvPr userDrawn="1"/>
        </p:nvSpPr>
        <p:spPr>
          <a:xfrm rot="10800000" flipV="1">
            <a:off x="-53600" y="-49167"/>
            <a:ext cx="4813268" cy="5240798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040475"/>
              <a:gd name="connsiteY0" fmla="*/ 4362242 h 4973135"/>
              <a:gd name="connsiteX1" fmla="*/ 2317402 w 4040475"/>
              <a:gd name="connsiteY1" fmla="*/ 0 h 4973135"/>
              <a:gd name="connsiteX2" fmla="*/ 4040475 w 4040475"/>
              <a:gd name="connsiteY2" fmla="*/ 12935 h 4973135"/>
              <a:gd name="connsiteX3" fmla="*/ 3970860 w 4040475"/>
              <a:gd name="connsiteY3" fmla="*/ 4973135 h 4973135"/>
              <a:gd name="connsiteX4" fmla="*/ 0 w 4040475"/>
              <a:gd name="connsiteY4" fmla="*/ 4362242 h 4973135"/>
              <a:gd name="connsiteX0" fmla="*/ 0 w 4053425"/>
              <a:gd name="connsiteY0" fmla="*/ 4383232 h 4973135"/>
              <a:gd name="connsiteX1" fmla="*/ 2330352 w 4053425"/>
              <a:gd name="connsiteY1" fmla="*/ 0 h 4973135"/>
              <a:gd name="connsiteX2" fmla="*/ 4053425 w 4053425"/>
              <a:gd name="connsiteY2" fmla="*/ 12935 h 4973135"/>
              <a:gd name="connsiteX3" fmla="*/ 3983810 w 4053425"/>
              <a:gd name="connsiteY3" fmla="*/ 4973135 h 4973135"/>
              <a:gd name="connsiteX4" fmla="*/ 0 w 4053425"/>
              <a:gd name="connsiteY4" fmla="*/ 4383232 h 4973135"/>
              <a:gd name="connsiteX0" fmla="*/ 0 w 4053425"/>
              <a:gd name="connsiteY0" fmla="*/ 4383232 h 4383232"/>
              <a:gd name="connsiteX1" fmla="*/ 2330352 w 4053425"/>
              <a:gd name="connsiteY1" fmla="*/ 0 h 4383232"/>
              <a:gd name="connsiteX2" fmla="*/ 4053425 w 4053425"/>
              <a:gd name="connsiteY2" fmla="*/ 12935 h 4383232"/>
              <a:gd name="connsiteX3" fmla="*/ 3815461 w 4053425"/>
              <a:gd name="connsiteY3" fmla="*/ 4296212 h 4383232"/>
              <a:gd name="connsiteX4" fmla="*/ 0 w 4053425"/>
              <a:gd name="connsiteY4" fmla="*/ 4383232 h 4383232"/>
              <a:gd name="connsiteX0" fmla="*/ 0 w 4053425"/>
              <a:gd name="connsiteY0" fmla="*/ 4383232 h 4385419"/>
              <a:gd name="connsiteX1" fmla="*/ 2330352 w 4053425"/>
              <a:gd name="connsiteY1" fmla="*/ 0 h 4385419"/>
              <a:gd name="connsiteX2" fmla="*/ 4053425 w 4053425"/>
              <a:gd name="connsiteY2" fmla="*/ 12935 h 4385419"/>
              <a:gd name="connsiteX3" fmla="*/ 3996761 w 4053425"/>
              <a:gd name="connsiteY3" fmla="*/ 4385419 h 4385419"/>
              <a:gd name="connsiteX4" fmla="*/ 0 w 4053425"/>
              <a:gd name="connsiteY4" fmla="*/ 4383232 h 4385419"/>
              <a:gd name="connsiteX0" fmla="*/ 0 w 4053425"/>
              <a:gd name="connsiteY0" fmla="*/ 4370297 h 4372484"/>
              <a:gd name="connsiteX1" fmla="*/ 1909478 w 4053425"/>
              <a:gd name="connsiteY1" fmla="*/ 784680 h 4372484"/>
              <a:gd name="connsiteX2" fmla="*/ 4053425 w 4053425"/>
              <a:gd name="connsiteY2" fmla="*/ 0 h 4372484"/>
              <a:gd name="connsiteX3" fmla="*/ 3996761 w 4053425"/>
              <a:gd name="connsiteY3" fmla="*/ 4372484 h 4372484"/>
              <a:gd name="connsiteX4" fmla="*/ 0 w 4053425"/>
              <a:gd name="connsiteY4" fmla="*/ 4370297 h 4372484"/>
              <a:gd name="connsiteX0" fmla="*/ 0 w 3996761"/>
              <a:gd name="connsiteY0" fmla="*/ 3585617 h 3587804"/>
              <a:gd name="connsiteX1" fmla="*/ 1909478 w 3996761"/>
              <a:gd name="connsiteY1" fmla="*/ 0 h 3587804"/>
              <a:gd name="connsiteX2" fmla="*/ 3749100 w 3996761"/>
              <a:gd name="connsiteY2" fmla="*/ 207091 h 3587804"/>
              <a:gd name="connsiteX3" fmla="*/ 3996761 w 3996761"/>
              <a:gd name="connsiteY3" fmla="*/ 3587804 h 3587804"/>
              <a:gd name="connsiteX4" fmla="*/ 0 w 3996761"/>
              <a:gd name="connsiteY4" fmla="*/ 3585617 h 3587804"/>
              <a:gd name="connsiteX0" fmla="*/ 0 w 3750711"/>
              <a:gd name="connsiteY0" fmla="*/ 3585617 h 3585617"/>
              <a:gd name="connsiteX1" fmla="*/ 1909478 w 3750711"/>
              <a:gd name="connsiteY1" fmla="*/ 0 h 3585617"/>
              <a:gd name="connsiteX2" fmla="*/ 3749100 w 3750711"/>
              <a:gd name="connsiteY2" fmla="*/ 207091 h 3585617"/>
              <a:gd name="connsiteX3" fmla="*/ 3750711 w 3750711"/>
              <a:gd name="connsiteY3" fmla="*/ 3461865 h 3585617"/>
              <a:gd name="connsiteX4" fmla="*/ 0 w 3750711"/>
              <a:gd name="connsiteY4" fmla="*/ 3585617 h 3585617"/>
              <a:gd name="connsiteX0" fmla="*/ 0 w 4001625"/>
              <a:gd name="connsiteY0" fmla="*/ 3585617 h 3585617"/>
              <a:gd name="connsiteX1" fmla="*/ 1909478 w 4001625"/>
              <a:gd name="connsiteY1" fmla="*/ 0 h 3585617"/>
              <a:gd name="connsiteX2" fmla="*/ 4001625 w 4001625"/>
              <a:gd name="connsiteY2" fmla="*/ 2440 h 3585617"/>
              <a:gd name="connsiteX3" fmla="*/ 3750711 w 4001625"/>
              <a:gd name="connsiteY3" fmla="*/ 3461865 h 3585617"/>
              <a:gd name="connsiteX4" fmla="*/ 0 w 4001625"/>
              <a:gd name="connsiteY4" fmla="*/ 3585617 h 3585617"/>
              <a:gd name="connsiteX0" fmla="*/ 0 w 4001625"/>
              <a:gd name="connsiteY0" fmla="*/ 3585617 h 3598299"/>
              <a:gd name="connsiteX1" fmla="*/ 1909478 w 4001625"/>
              <a:gd name="connsiteY1" fmla="*/ 0 h 3598299"/>
              <a:gd name="connsiteX2" fmla="*/ 4001625 w 4001625"/>
              <a:gd name="connsiteY2" fmla="*/ 2440 h 3598299"/>
              <a:gd name="connsiteX3" fmla="*/ 3990286 w 4001625"/>
              <a:gd name="connsiteY3" fmla="*/ 3598299 h 3598299"/>
              <a:gd name="connsiteX4" fmla="*/ 0 w 4001625"/>
              <a:gd name="connsiteY4" fmla="*/ 3585617 h 3598299"/>
              <a:gd name="connsiteX0" fmla="*/ 0 w 4280050"/>
              <a:gd name="connsiteY0" fmla="*/ 3585617 h 3598299"/>
              <a:gd name="connsiteX1" fmla="*/ 1909478 w 4280050"/>
              <a:gd name="connsiteY1" fmla="*/ 0 h 3598299"/>
              <a:gd name="connsiteX2" fmla="*/ 4280050 w 4280050"/>
              <a:gd name="connsiteY2" fmla="*/ 12935 h 3598299"/>
              <a:gd name="connsiteX3" fmla="*/ 3990286 w 4280050"/>
              <a:gd name="connsiteY3" fmla="*/ 3598299 h 3598299"/>
              <a:gd name="connsiteX4" fmla="*/ 0 w 4280050"/>
              <a:gd name="connsiteY4" fmla="*/ 3585617 h 3598299"/>
              <a:gd name="connsiteX0" fmla="*/ 0 w 4282594"/>
              <a:gd name="connsiteY0" fmla="*/ 3585617 h 3614041"/>
              <a:gd name="connsiteX1" fmla="*/ 1909478 w 4282594"/>
              <a:gd name="connsiteY1" fmla="*/ 0 h 3614041"/>
              <a:gd name="connsiteX2" fmla="*/ 4280050 w 4282594"/>
              <a:gd name="connsiteY2" fmla="*/ 12935 h 3614041"/>
              <a:gd name="connsiteX3" fmla="*/ 4281661 w 4282594"/>
              <a:gd name="connsiteY3" fmla="*/ 3614041 h 3614041"/>
              <a:gd name="connsiteX4" fmla="*/ 0 w 4282594"/>
              <a:gd name="connsiteY4" fmla="*/ 3585617 h 3614041"/>
              <a:gd name="connsiteX0" fmla="*/ 0 w 4281685"/>
              <a:gd name="connsiteY0" fmla="*/ 3585617 h 3614041"/>
              <a:gd name="connsiteX1" fmla="*/ 1909478 w 4281685"/>
              <a:gd name="connsiteY1" fmla="*/ 0 h 3614041"/>
              <a:gd name="connsiteX2" fmla="*/ 3854390 w 4281685"/>
              <a:gd name="connsiteY2" fmla="*/ 188155 h 3614041"/>
              <a:gd name="connsiteX3" fmla="*/ 4281661 w 4281685"/>
              <a:gd name="connsiteY3" fmla="*/ 3614041 h 3614041"/>
              <a:gd name="connsiteX4" fmla="*/ 0 w 4281685"/>
              <a:gd name="connsiteY4" fmla="*/ 3585617 h 3614041"/>
              <a:gd name="connsiteX0" fmla="*/ 0 w 3964194"/>
              <a:gd name="connsiteY0" fmla="*/ 3585617 h 3585617"/>
              <a:gd name="connsiteX1" fmla="*/ 1909478 w 3964194"/>
              <a:gd name="connsiteY1" fmla="*/ 0 h 3585617"/>
              <a:gd name="connsiteX2" fmla="*/ 3854390 w 3964194"/>
              <a:gd name="connsiteY2" fmla="*/ 188155 h 3585617"/>
              <a:gd name="connsiteX3" fmla="*/ 3964105 w 3964194"/>
              <a:gd name="connsiteY3" fmla="*/ 3455248 h 3585617"/>
              <a:gd name="connsiteX4" fmla="*/ 0 w 3964194"/>
              <a:gd name="connsiteY4" fmla="*/ 3585617 h 3585617"/>
              <a:gd name="connsiteX0" fmla="*/ 0 w 4151676"/>
              <a:gd name="connsiteY0" fmla="*/ 3585617 h 3585617"/>
              <a:gd name="connsiteX1" fmla="*/ 1909478 w 4151676"/>
              <a:gd name="connsiteY1" fmla="*/ 0 h 3585617"/>
              <a:gd name="connsiteX2" fmla="*/ 4151676 w 4151676"/>
              <a:gd name="connsiteY2" fmla="*/ 7459 h 3585617"/>
              <a:gd name="connsiteX3" fmla="*/ 3964105 w 4151676"/>
              <a:gd name="connsiteY3" fmla="*/ 3455248 h 3585617"/>
              <a:gd name="connsiteX4" fmla="*/ 0 w 4151676"/>
              <a:gd name="connsiteY4" fmla="*/ 3585617 h 3585617"/>
              <a:gd name="connsiteX0" fmla="*/ 0 w 4173892"/>
              <a:gd name="connsiteY0" fmla="*/ 3585617 h 3614041"/>
              <a:gd name="connsiteX1" fmla="*/ 1909478 w 4173892"/>
              <a:gd name="connsiteY1" fmla="*/ 0 h 3614041"/>
              <a:gd name="connsiteX2" fmla="*/ 4151676 w 4173892"/>
              <a:gd name="connsiteY2" fmla="*/ 7459 h 3614041"/>
              <a:gd name="connsiteX3" fmla="*/ 4173557 w 4173892"/>
              <a:gd name="connsiteY3" fmla="*/ 3614041 h 3614041"/>
              <a:gd name="connsiteX4" fmla="*/ 0 w 4173892"/>
              <a:gd name="connsiteY4" fmla="*/ 3585617 h 3614041"/>
              <a:gd name="connsiteX0" fmla="*/ 0 w 4173639"/>
              <a:gd name="connsiteY0" fmla="*/ 3585617 h 3614041"/>
              <a:gd name="connsiteX1" fmla="*/ 1909478 w 4173639"/>
              <a:gd name="connsiteY1" fmla="*/ 0 h 3614041"/>
              <a:gd name="connsiteX2" fmla="*/ 4053009 w 4173639"/>
              <a:gd name="connsiteY2" fmla="*/ 2461 h 3614041"/>
              <a:gd name="connsiteX3" fmla="*/ 4173557 w 4173639"/>
              <a:gd name="connsiteY3" fmla="*/ 3614041 h 3614041"/>
              <a:gd name="connsiteX4" fmla="*/ 0 w 4173639"/>
              <a:gd name="connsiteY4" fmla="*/ 3585617 h 3614041"/>
              <a:gd name="connsiteX0" fmla="*/ 0 w 4053009"/>
              <a:gd name="connsiteY0" fmla="*/ 3585617 h 3585617"/>
              <a:gd name="connsiteX1" fmla="*/ 1909478 w 4053009"/>
              <a:gd name="connsiteY1" fmla="*/ 0 h 3585617"/>
              <a:gd name="connsiteX2" fmla="*/ 4053009 w 4053009"/>
              <a:gd name="connsiteY2" fmla="*/ 2461 h 3585617"/>
              <a:gd name="connsiteX3" fmla="*/ 3902225 w 4053009"/>
              <a:gd name="connsiteY3" fmla="*/ 3524085 h 3585617"/>
              <a:gd name="connsiteX4" fmla="*/ 0 w 4053009"/>
              <a:gd name="connsiteY4" fmla="*/ 3585617 h 3585617"/>
              <a:gd name="connsiteX0" fmla="*/ 0 w 4081339"/>
              <a:gd name="connsiteY0" fmla="*/ 3585617 h 3609045"/>
              <a:gd name="connsiteX1" fmla="*/ 1909478 w 4081339"/>
              <a:gd name="connsiteY1" fmla="*/ 0 h 3609045"/>
              <a:gd name="connsiteX2" fmla="*/ 4053009 w 4081339"/>
              <a:gd name="connsiteY2" fmla="*/ 2461 h 3609045"/>
              <a:gd name="connsiteX3" fmla="*/ 4081058 w 4081339"/>
              <a:gd name="connsiteY3" fmla="*/ 3609045 h 3609045"/>
              <a:gd name="connsiteX4" fmla="*/ 0 w 4081339"/>
              <a:gd name="connsiteY4" fmla="*/ 3585617 h 3609045"/>
              <a:gd name="connsiteX0" fmla="*/ 0 w 4081101"/>
              <a:gd name="connsiteY0" fmla="*/ 3585617 h 3609045"/>
              <a:gd name="connsiteX1" fmla="*/ 1909478 w 4081101"/>
              <a:gd name="connsiteY1" fmla="*/ 0 h 3609045"/>
              <a:gd name="connsiteX2" fmla="*/ 3843343 w 4081101"/>
              <a:gd name="connsiteY2" fmla="*/ 157386 h 3609045"/>
              <a:gd name="connsiteX3" fmla="*/ 4081058 w 4081101"/>
              <a:gd name="connsiteY3" fmla="*/ 3609045 h 3609045"/>
              <a:gd name="connsiteX4" fmla="*/ 0 w 4081101"/>
              <a:gd name="connsiteY4" fmla="*/ 3585617 h 3609045"/>
              <a:gd name="connsiteX0" fmla="*/ 0 w 4090010"/>
              <a:gd name="connsiteY0" fmla="*/ 3585617 h 3609045"/>
              <a:gd name="connsiteX1" fmla="*/ 1909478 w 4090010"/>
              <a:gd name="connsiteY1" fmla="*/ 0 h 3609045"/>
              <a:gd name="connsiteX2" fmla="*/ 4090010 w 4090010"/>
              <a:gd name="connsiteY2" fmla="*/ 12456 h 3609045"/>
              <a:gd name="connsiteX3" fmla="*/ 4081058 w 4090010"/>
              <a:gd name="connsiteY3" fmla="*/ 3609045 h 3609045"/>
              <a:gd name="connsiteX4" fmla="*/ 0 w 4090010"/>
              <a:gd name="connsiteY4" fmla="*/ 3585617 h 36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010" h="3609045">
                <a:moveTo>
                  <a:pt x="0" y="3585617"/>
                </a:moveTo>
                <a:lnTo>
                  <a:pt x="1909478" y="0"/>
                </a:lnTo>
                <a:lnTo>
                  <a:pt x="4090010" y="12456"/>
                </a:lnTo>
                <a:cubicBezTo>
                  <a:pt x="4086230" y="1211076"/>
                  <a:pt x="4084838" y="2410425"/>
                  <a:pt x="4081058" y="3609045"/>
                </a:cubicBezTo>
                <a:lnTo>
                  <a:pt x="0" y="3585617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92822" y="2678743"/>
            <a:ext cx="3019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Download the </a:t>
            </a:r>
            <a:r>
              <a:rPr lang="en-US" sz="1400" b="1" dirty="0" err="1">
                <a:solidFill>
                  <a:schemeClr val="tx1"/>
                </a:solidFill>
              </a:rPr>
              <a:t>GuideBook</a:t>
            </a:r>
            <a:r>
              <a:rPr lang="en-US" sz="1400" b="1" dirty="0">
                <a:solidFill>
                  <a:schemeClr val="tx1"/>
                </a:solidFill>
              </a:rPr>
              <a:t> App </a:t>
            </a:r>
            <a:r>
              <a:rPr lang="en-US" sz="1400" dirty="0">
                <a:solidFill>
                  <a:schemeClr val="tx1"/>
                </a:solidFill>
              </a:rPr>
              <a:t>and search: PASS Summit 2018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692822" y="3379306"/>
            <a:ext cx="38627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Follow the QR code link </a:t>
            </a:r>
            <a:r>
              <a:rPr lang="en-US" sz="1400" dirty="0">
                <a:solidFill>
                  <a:schemeClr val="tx1"/>
                </a:solidFill>
              </a:rPr>
              <a:t>displayed on session signage throughout the conference venue and in the program guide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A7E925-4825-6E47-AD25-FD742CB023B8}"/>
              </a:ext>
            </a:extLst>
          </p:cNvPr>
          <p:cNvGrpSpPr/>
          <p:nvPr userDrawn="1"/>
        </p:nvGrpSpPr>
        <p:grpSpPr>
          <a:xfrm>
            <a:off x="427863" y="1695119"/>
            <a:ext cx="2627572" cy="1816870"/>
            <a:chOff x="427863" y="1753641"/>
            <a:chExt cx="2627572" cy="1816870"/>
          </a:xfrm>
        </p:grpSpPr>
        <p:sp>
          <p:nvSpPr>
            <p:cNvPr id="16" name="Title 3">
              <a:extLst>
                <a:ext uri="{FF2B5EF4-FFF2-40B4-BE49-F238E27FC236}">
                  <a16:creationId xmlns:a16="http://schemas.microsoft.com/office/drawing/2014/main" id="{BC4B708F-5E57-EF4F-B838-B187FA1F3C9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7863" y="1753641"/>
              <a:ext cx="2627572" cy="12439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marR="0" indent="0" algn="l" defTabSz="457200" rtl="0" eaLnBrk="1" fontAlgn="auto" latinLnBrk="0" hangingPunct="1">
                <a:lnSpc>
                  <a:spcPts val="3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en-US" sz="3600" b="0" i="0" u="none" strike="noStrike" kern="1200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charset="0"/>
                  <a:ea typeface="Segoe UI Light" charset="0"/>
                  <a:cs typeface="Segoe UI Light" charset="0"/>
                </a:defRPr>
              </a:lvl1pPr>
            </a:lstStyle>
            <a:p>
              <a:pPr marL="0" indent="0" algn="l">
                <a:lnSpc>
                  <a:spcPct val="90000"/>
                </a:lnSpc>
                <a:tabLst>
                  <a:tab pos="4338638" algn="l"/>
                </a:tabLst>
              </a:pPr>
              <a:r>
                <a:rPr lang="en-US" sz="4000" dirty="0">
                  <a:solidFill>
                    <a:schemeClr val="bg2"/>
                  </a:solidFill>
                </a:rPr>
                <a:t>Session evaluations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27863" y="3108846"/>
              <a:ext cx="19734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kern="1200" spc="2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Your feedback is important and valuable. 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692823" y="2052738"/>
            <a:ext cx="2754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911253" y="1192316"/>
            <a:ext cx="3857173" cy="4677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</a:pPr>
            <a:r>
              <a:rPr lang="en-US" sz="2000" b="0" i="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 Ways to Access: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752758-76F5-184A-8EE1-EC3242319256}"/>
              </a:ext>
            </a:extLst>
          </p:cNvPr>
          <p:cNvSpPr/>
          <p:nvPr userDrawn="1"/>
        </p:nvSpPr>
        <p:spPr>
          <a:xfrm>
            <a:off x="3933410" y="342199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C3D44-54A3-C040-A113-95D60DF7873D}"/>
              </a:ext>
            </a:extLst>
          </p:cNvPr>
          <p:cNvSpPr/>
          <p:nvPr userDrawn="1"/>
        </p:nvSpPr>
        <p:spPr>
          <a:xfrm>
            <a:off x="3933410" y="266965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47C74B-A372-604B-8ECF-2065895E6DB5}"/>
              </a:ext>
            </a:extLst>
          </p:cNvPr>
          <p:cNvSpPr/>
          <p:nvPr userDrawn="1"/>
        </p:nvSpPr>
        <p:spPr>
          <a:xfrm>
            <a:off x="3933410" y="1933595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2683"/>
          <p:cNvSpPr/>
          <p:nvPr userDrawn="1"/>
        </p:nvSpPr>
        <p:spPr>
          <a:xfrm>
            <a:off x="4127945" y="2060689"/>
            <a:ext cx="235922" cy="326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077267" y="2820968"/>
            <a:ext cx="283471" cy="283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4138105" y="3552995"/>
            <a:ext cx="167157" cy="306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C0F7E-50A9-1647-9004-1F486225797C}"/>
              </a:ext>
            </a:extLst>
          </p:cNvPr>
          <p:cNvSpPr/>
          <p:nvPr userDrawn="1"/>
        </p:nvSpPr>
        <p:spPr>
          <a:xfrm>
            <a:off x="3933409" y="903480"/>
            <a:ext cx="4828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spc="2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Submit by 5pm Friday, November 16th to win prizes. </a:t>
            </a:r>
          </a:p>
        </p:txBody>
      </p:sp>
    </p:spTree>
    <p:extLst>
      <p:ext uri="{BB962C8B-B14F-4D97-AF65-F5344CB8AC3E}">
        <p14:creationId xmlns:p14="http://schemas.microsoft.com/office/powerpoint/2010/main" val="148591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01610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9BF7082-1CF5-284C-9086-C3BABDD2D3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14478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CC6BF34-E592-B849-B8B2-C232CF393F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7497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05218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D8C10DC-BED7-4E4A-8BE1-DCD5CC819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6563FC-EDE4-4849-93D6-1AFA8A78A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pport 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C23362-A7CF-411E-B295-6AF1828ABA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Support Our Sponsors</a:t>
            </a:r>
          </a:p>
        </p:txBody>
      </p:sp>
    </p:spTree>
    <p:extLst>
      <p:ext uri="{BB962C8B-B14F-4D97-AF65-F5344CB8AC3E}">
        <p14:creationId xmlns:p14="http://schemas.microsoft.com/office/powerpoint/2010/main" val="260626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09E8E2-FD73-F24F-81A5-259DCF85B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6393F9-62F9-304F-86B6-43508D1A1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1591" y="246244"/>
            <a:ext cx="4609170" cy="460917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4F1605F-690F-EA41-AE2F-529666508517}"/>
              </a:ext>
            </a:extLst>
          </p:cNvPr>
          <p:cNvSpPr/>
          <p:nvPr userDrawn="1"/>
        </p:nvSpPr>
        <p:spPr>
          <a:xfrm>
            <a:off x="827913" y="193182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28E6AF-1E38-A64B-BEC1-E37133328D25}"/>
              </a:ext>
            </a:extLst>
          </p:cNvPr>
          <p:cNvSpPr txBox="1">
            <a:spLocks/>
          </p:cNvSpPr>
          <p:nvPr userDrawn="1"/>
        </p:nvSpPr>
        <p:spPr>
          <a:xfrm>
            <a:off x="1964966" y="1868337"/>
            <a:ext cx="461425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108494" y="1963543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4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FFB-88AF-E64C-B4E0-EA641AB848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341" y="850398"/>
            <a:ext cx="1132061" cy="113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PASS.org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990EB-093A-1346-9FA2-EEBCBF0EB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28" y="1707265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9F4E3-9D43-ED46-87D3-2E91BA63C1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8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8" y="3484159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3" y="3868788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720C6-9EC5-5B49-BD0B-1B3A05E33222}"/>
              </a:ext>
            </a:extLst>
          </p:cNvPr>
          <p:cNvGrpSpPr/>
          <p:nvPr userDrawn="1"/>
        </p:nvGrpSpPr>
        <p:grpSpPr>
          <a:xfrm>
            <a:off x="-197851" y="4005943"/>
            <a:ext cx="1105586" cy="1123044"/>
            <a:chOff x="-304882" y="3583735"/>
            <a:chExt cx="1397665" cy="1419734"/>
          </a:xfrm>
        </p:grpSpPr>
        <p:sp>
          <p:nvSpPr>
            <p:cNvPr id="10" name="Parallelogram 3">
              <a:extLst>
                <a:ext uri="{FF2B5EF4-FFF2-40B4-BE49-F238E27FC236}">
                  <a16:creationId xmlns:a16="http://schemas.microsoft.com/office/drawing/2014/main" id="{1F4DF1DE-806D-CE4D-A08F-B90FEC93E896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3">
              <a:extLst>
                <a:ext uri="{FF2B5EF4-FFF2-40B4-BE49-F238E27FC236}">
                  <a16:creationId xmlns:a16="http://schemas.microsoft.com/office/drawing/2014/main" id="{BBB81A52-1DCC-8641-8DC8-9BF37FB7CE8E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id="{62ACCD8A-764D-7247-B2AF-F4D83EA3A4E3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939956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F789D-0EB1-3543-B743-434CD290F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83" r:id="rId5"/>
    <p:sldLayoutId id="2147483667" r:id="rId6"/>
    <p:sldLayoutId id="2147483666" r:id="rId7"/>
    <p:sldLayoutId id="2147483682" r:id="rId8"/>
    <p:sldLayoutId id="2147483659" r:id="rId9"/>
    <p:sldLayoutId id="2147483663" r:id="rId10"/>
    <p:sldLayoutId id="2147483678" r:id="rId11"/>
    <p:sldLayoutId id="2147483657" r:id="rId12"/>
    <p:sldLayoutId id="2147483679" r:id="rId13"/>
    <p:sldLayoutId id="2147483680" r:id="rId14"/>
    <p:sldLayoutId id="2147483684" r:id="rId15"/>
    <p:sldLayoutId id="2147483685" r:id="rId16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kills.com/blogs/paul/category/transaction-log/" TargetMode="External"/><Relationship Id="rId2" Type="http://schemas.openxmlformats.org/officeDocument/2006/relationships/hyperlink" Target="https://docs.microsoft.com/en-us/sql/relational-databases/sql-server-transaction-log-architecture-and-management-guide" TargetMode="Externa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18" Type="http://schemas.openxmlformats.org/officeDocument/2006/relationships/image" Target="../media/image3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17" Type="http://schemas.openxmlformats.org/officeDocument/2006/relationships/image" Target="../media/image29.jpe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Relationship Id="rId1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Frank Gill, Concurrency, Inc.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Transaction Log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transaction?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/>
            <a:r>
              <a:rPr lang="en-US" dirty="0"/>
              <a:t>A unit of work in the database</a:t>
            </a:r>
          </a:p>
          <a:p>
            <a:pPr lvl="0"/>
            <a:r>
              <a:rPr lang="en-US" dirty="0"/>
              <a:t>SQL Server performs all changes to data and schema in transactions</a:t>
            </a:r>
          </a:p>
          <a:p>
            <a:pPr lvl="0"/>
            <a:r>
              <a:rPr lang="en-US" dirty="0"/>
              <a:t>All transactions begin</a:t>
            </a:r>
          </a:p>
          <a:p>
            <a:pPr lvl="0"/>
            <a:r>
              <a:rPr lang="en-US"/>
              <a:t>Transactions can commit or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Two Types of Transactions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</a:p>
          <a:p>
            <a:pPr lvl="2"/>
            <a:r>
              <a:rPr lang="en-US" dirty="0"/>
              <a:t>BEGIN TRANSACTION…COMMIT TRANSACTION explicitly coded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Implicit</a:t>
            </a:r>
          </a:p>
          <a:p>
            <a:pPr lvl="2"/>
            <a:r>
              <a:rPr lang="en-US" dirty="0"/>
              <a:t>BEGIN TRANSACTION…COMMIT TRANSACTION inserted by SQL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Two Types of Rollbacks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  <a:endParaRPr lang="en-US" dirty="0"/>
          </a:p>
          <a:p>
            <a:pPr lvl="2"/>
            <a:r>
              <a:rPr lang="en-US" dirty="0"/>
              <a:t>ROLLBACK TRANSACTION explicitly coded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Implicit</a:t>
            </a:r>
          </a:p>
          <a:p>
            <a:pPr lvl="2"/>
            <a:r>
              <a:rPr lang="en-US" dirty="0"/>
              <a:t>Rollback caused by KILL or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4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ACID Properties	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Atomicity</a:t>
            </a:r>
          </a:p>
          <a:p>
            <a:pPr marL="0" lvl="1" indent="0">
              <a:buNone/>
            </a:pPr>
            <a:r>
              <a:rPr lang="en-CA" dirty="0"/>
              <a:t>Transactions are all-or-nothing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Consistency</a:t>
            </a:r>
          </a:p>
          <a:p>
            <a:pPr marL="0" lvl="1" indent="0">
              <a:buNone/>
            </a:pPr>
            <a:r>
              <a:rPr lang="en-CA" dirty="0"/>
              <a:t>Transactions must leave the database in a consistent state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Isolation</a:t>
            </a:r>
          </a:p>
          <a:p>
            <a:pPr marL="0" lvl="1" indent="0">
              <a:buNone/>
            </a:pPr>
            <a:r>
              <a:rPr lang="en-CA" dirty="0"/>
              <a:t>Transaction cannot conflict with one another 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Durability</a:t>
            </a:r>
          </a:p>
          <a:p>
            <a:pPr marL="0" lvl="1" indent="0">
              <a:buNone/>
            </a:pPr>
            <a:r>
              <a:rPr lang="en-CA" dirty="0"/>
              <a:t>A committed transaction must be persisted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0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Physical transaction log file allocated on disk (.ldf)</a:t>
            </a:r>
          </a:p>
          <a:p>
            <a:r>
              <a:rPr lang="en-US" dirty="0"/>
              <a:t>Physical file divided into virtual log files (VLF)</a:t>
            </a:r>
          </a:p>
          <a:p>
            <a:r>
              <a:rPr lang="en-US" dirty="0"/>
              <a:t>VLFs are designed to be reused</a:t>
            </a:r>
          </a:p>
          <a:p>
            <a:r>
              <a:rPr lang="en-US" dirty="0"/>
              <a:t>Transaction log is designed to be a circular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Can be free or active</a:t>
            </a:r>
          </a:p>
          <a:p>
            <a:r>
              <a:rPr lang="en-US" dirty="0"/>
              <a:t>A free VLF can be reused</a:t>
            </a:r>
          </a:p>
          <a:p>
            <a:r>
              <a:rPr lang="en-US" dirty="0"/>
              <a:t>Active VLFs contain log records SQL Server requires</a:t>
            </a:r>
          </a:p>
          <a:p>
            <a:r>
              <a:rPr lang="en-US" dirty="0"/>
              <a:t>VLFs required for log backups, high availability, roll back/roll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56D5F8-1118-49A1-BB07-41BA3F649DE5}"/>
              </a:ext>
            </a:extLst>
          </p:cNvPr>
          <p:cNvGrpSpPr/>
          <p:nvPr/>
        </p:nvGrpSpPr>
        <p:grpSpPr>
          <a:xfrm>
            <a:off x="477621" y="1869621"/>
            <a:ext cx="7931114" cy="1404257"/>
            <a:chOff x="1681843" y="3396342"/>
            <a:chExt cx="7931114" cy="1404257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6B25CD6F-B869-4B95-9774-EF54AD5CAB45}"/>
                </a:ext>
              </a:extLst>
            </p:cNvPr>
            <p:cNvSpPr/>
            <p:nvPr/>
          </p:nvSpPr>
          <p:spPr>
            <a:xfrm>
              <a:off x="1681843" y="3396342"/>
              <a:ext cx="1877786" cy="1404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B4FB47-64F2-462C-89DF-B22126699A57}"/>
                </a:ext>
              </a:extLst>
            </p:cNvPr>
            <p:cNvSpPr txBox="1"/>
            <p:nvPr/>
          </p:nvSpPr>
          <p:spPr>
            <a:xfrm>
              <a:off x="1930854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VLF1</a:t>
              </a: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54CA0044-6F2A-4977-BFE2-FE398EFFAE77}"/>
                </a:ext>
              </a:extLst>
            </p:cNvPr>
            <p:cNvSpPr/>
            <p:nvPr/>
          </p:nvSpPr>
          <p:spPr>
            <a:xfrm>
              <a:off x="3699619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D0C3BF-D5FE-470A-9BCC-E162DA941319}"/>
                </a:ext>
              </a:extLst>
            </p:cNvPr>
            <p:cNvSpPr txBox="1"/>
            <p:nvPr/>
          </p:nvSpPr>
          <p:spPr>
            <a:xfrm>
              <a:off x="3948630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15B82AC-2969-48C3-BC74-298527335EAA}"/>
                </a:ext>
              </a:extLst>
            </p:cNvPr>
            <p:cNvSpPr/>
            <p:nvPr/>
          </p:nvSpPr>
          <p:spPr>
            <a:xfrm>
              <a:off x="5717395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C626E7-E898-4252-836D-A1631832D97D}"/>
                </a:ext>
              </a:extLst>
            </p:cNvPr>
            <p:cNvSpPr txBox="1"/>
            <p:nvPr/>
          </p:nvSpPr>
          <p:spPr>
            <a:xfrm>
              <a:off x="5966406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VLF3</a:t>
              </a:r>
            </a:p>
          </p:txBody>
        </p:sp>
        <p:sp>
          <p:nvSpPr>
            <p:cNvPr id="12" name="Rounded Rectangle 12">
              <a:extLst>
                <a:ext uri="{FF2B5EF4-FFF2-40B4-BE49-F238E27FC236}">
                  <a16:creationId xmlns:a16="http://schemas.microsoft.com/office/drawing/2014/main" id="{BA5F593A-E94D-46C9-A553-B093B0894F2A}"/>
                </a:ext>
              </a:extLst>
            </p:cNvPr>
            <p:cNvSpPr/>
            <p:nvPr/>
          </p:nvSpPr>
          <p:spPr>
            <a:xfrm>
              <a:off x="7735171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4C1BA3-1BDB-406B-B563-CB5F987B23C3}"/>
                </a:ext>
              </a:extLst>
            </p:cNvPr>
            <p:cNvSpPr txBox="1"/>
            <p:nvPr/>
          </p:nvSpPr>
          <p:spPr>
            <a:xfrm>
              <a:off x="7984182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BCD09B-3033-43B5-9195-71CE6B83DB9F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1FC907-29F3-460E-B87D-710B9E0F282B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9084F-1647-4763-8A6C-9B6FF567A91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2C3516-DDB9-4D57-9788-8E6B028A93BF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A614EE-1CA9-4DE9-9D23-A95F9B8CD5E9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41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B41D814B-EEB7-4136-9CD0-8111F42E79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55A4FC12-9DEA-4853-B6E9-F4FF06B3D35A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979D9-2FE1-4610-8243-E7895CBA7359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A4E1C229-548B-404E-A164-4366EB6B7970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7A3F6F-92DB-43C0-AB70-AE0F88EE0FD1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DCB6ED28-7FA9-4DA8-940F-1DFE818409A3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19268-B433-440F-885B-E24F3FD3C9B9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4A9DA67F-3D6C-4184-BFFB-CE009E0975C2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86534-383F-49CD-8F42-292643215DF4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051237-0EE9-4CE5-840E-23D44392DD80}"/>
              </a:ext>
            </a:extLst>
          </p:cNvPr>
          <p:cNvSpPr/>
          <p:nvPr/>
        </p:nvSpPr>
        <p:spPr>
          <a:xfrm>
            <a:off x="477621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41DFD-A2BA-4F74-9B3A-9DF82C4E2DCD}"/>
              </a:ext>
            </a:extLst>
          </p:cNvPr>
          <p:cNvSpPr txBox="1"/>
          <p:nvPr/>
        </p:nvSpPr>
        <p:spPr>
          <a:xfrm flipH="1">
            <a:off x="871589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7A717-1BC5-4945-8813-BC669C89EB72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D93841-174C-430F-8D8E-FB67C29FA060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056E0D-B145-44C3-940D-7F37AB8BDEFA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706957-C630-48FF-802C-3E922F8837B4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D55FEC-088E-4184-B252-F394C9B57455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24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67574598-5174-4D97-AAA3-3CE70CE986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7CA21F89-BF9F-4E65-919E-1A224A575BBF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3C07E0-A13A-4822-A402-C1B1E6C30B66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C6C3437B-36A5-447D-AE29-22DB914C2B36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53700A-B2D4-4866-83B0-D599D940854D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F47A9437-B8D2-448C-87E0-4570CFC04948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2BC85-FD8F-4C29-B460-12002F4E66FC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E4C71960-0CEB-4CCF-8C0F-3E176CA7A425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D49687-8723-43A4-AADB-ED8A7237E488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D59B17-474D-4658-96E4-016BB24A530A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08B13B-2D64-4602-8B3B-982BAB707B6D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830D2E-099A-491B-BA39-4A731151BA0E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2F20C4-7DD7-47B4-86C9-A274009DE716}"/>
              </a:ext>
            </a:extLst>
          </p:cNvPr>
          <p:cNvGrpSpPr/>
          <p:nvPr/>
        </p:nvGrpSpPr>
        <p:grpSpPr>
          <a:xfrm>
            <a:off x="3234079" y="1239156"/>
            <a:ext cx="2675842" cy="558028"/>
            <a:chOff x="477621" y="1239156"/>
            <a:chExt cx="2675842" cy="5580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FA20F26-2695-463F-84D0-1DD50AD8FD64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58ED-5E03-493C-9A30-A3D44C31B189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01DCD3-35C9-45E1-BF38-57581EBF3663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7E125E-CF4B-4B93-A483-A1071CFF2965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F536D7-49C4-4FF6-A1E1-6D10C018B51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95F14E-4BD6-4EE2-A6CA-095650683F63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F0DED7-94D7-45BF-97D7-0390493A5AF1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28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BDE86ED6-8C63-436C-B2B7-664CEDE780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7FBC1A5F-5C42-4763-910C-6E5E5AF40C9E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39E7F1-A10B-4839-B953-72C5666DE66E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84D8083E-C524-462D-BD84-6F1583A44B0E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FD6E0-1B5A-44FA-ABBE-9745B7BBF477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791579D1-6990-4E8A-B785-E3AB6C7903C0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2B797-1174-48A9-A4D3-8A24D29A27BB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30" name="Rounded Rectangle 12">
            <a:extLst>
              <a:ext uri="{FF2B5EF4-FFF2-40B4-BE49-F238E27FC236}">
                <a16:creationId xmlns:a16="http://schemas.microsoft.com/office/drawing/2014/main" id="{95B67EEA-2617-4327-9820-05F978B2AE77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E10E8-0626-4A3C-8851-40D80FE58F6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BB7135-903C-40E8-85D7-9203E41D4F04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90487E-41C7-4BEB-9976-6D669E99058B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0A0512-77AF-49E2-885B-6F2ADAE67425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6772D8E-4F05-49D8-B2B1-4D462284AC0B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44C343-9039-498D-9412-E19DCBA9BB03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3EFB46B-4EAE-4F1A-94D7-F01C31ACFE70}"/>
              </a:ext>
            </a:extLst>
          </p:cNvPr>
          <p:cNvSpPr/>
          <p:nvPr/>
        </p:nvSpPr>
        <p:spPr>
          <a:xfrm>
            <a:off x="5990537" y="941376"/>
            <a:ext cx="2281874" cy="1153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906E73-4D90-4C47-A27B-03F1AD03E2DC}"/>
              </a:ext>
            </a:extLst>
          </p:cNvPr>
          <p:cNvSpPr txBox="1"/>
          <p:nvPr/>
        </p:nvSpPr>
        <p:spPr>
          <a:xfrm flipH="1">
            <a:off x="6096749" y="133350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3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DB030A-E856-43B3-BDA4-38B1381481D0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D8BD05-3CB8-4F4A-995C-1ACAC886B910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69F987-A233-46B5-ACF3-70DB2E554FA4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9CF91F-1715-4753-9001-0CD2A5255193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7FD47-67EC-43F5-A79F-033A9309A6DB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24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Backup</a:t>
            </a: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3207F4F6-CBB1-4969-AB55-16B96D669827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D7F96-5842-444C-A421-DB32F7A7E80C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4415AFE4-7C9E-46FA-933A-6CE299938571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EADAAF-7C21-4AD5-A576-391DDA7FD44D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84E7A255-96DB-4ED0-95A5-7BBADC34D15A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CC5F5-F16D-42AC-9EDA-C02CB5341650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2" name="Rounded Rectangle 12">
            <a:extLst>
              <a:ext uri="{FF2B5EF4-FFF2-40B4-BE49-F238E27FC236}">
                <a16:creationId xmlns:a16="http://schemas.microsoft.com/office/drawing/2014/main" id="{2C5178EA-BEE9-4ACC-B9A0-D0A5FB2C5210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7708A-4624-4294-94F4-9A947D5F0976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7963F9F-A753-4C8F-91B4-19FFBFF34601}"/>
              </a:ext>
            </a:extLst>
          </p:cNvPr>
          <p:cNvSpPr/>
          <p:nvPr/>
        </p:nvSpPr>
        <p:spPr>
          <a:xfrm>
            <a:off x="5990537" y="941376"/>
            <a:ext cx="2281874" cy="1153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8C3048-8FC1-44B9-9AC3-1AE5C3DD662A}"/>
              </a:ext>
            </a:extLst>
          </p:cNvPr>
          <p:cNvSpPr txBox="1"/>
          <p:nvPr/>
        </p:nvSpPr>
        <p:spPr>
          <a:xfrm flipH="1">
            <a:off x="6096749" y="133350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0695D0-8388-4796-93DB-A0CF12748859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8995FF-A74A-4C9E-A3DB-0BE52899DCB2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3E92DE-7D8D-4415-9582-8CF37C4F70B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01B880-6779-4610-ABCE-0A79C31240B7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D75E5C-85A6-43C7-8C2B-583EE94F98CA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88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continues after log backup</a:t>
            </a:r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766D1FBF-D578-4BCC-A5D0-DD8A5F737182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2746F-7F5E-4B7C-9DB4-65F81ACC4D78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2C274353-7947-49FF-8DD2-DA3D735DCDA2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10BF8-45B4-4F73-AA02-3C44CF7005EB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6147A071-972F-4344-83C7-03E4793949C2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1B8A8-D3E2-4A61-A936-40A9DD2E5DFA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8BE80FA8-DC99-4C52-A5F8-3105AAAEDF82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35EB16-A9D9-48AA-8D69-F7B12AF17CF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73E357-AAF6-445A-B538-1077F82C5E14}"/>
              </a:ext>
            </a:extLst>
          </p:cNvPr>
          <p:cNvGrpSpPr/>
          <p:nvPr/>
        </p:nvGrpSpPr>
        <p:grpSpPr>
          <a:xfrm>
            <a:off x="5990537" y="941376"/>
            <a:ext cx="2388566" cy="1153587"/>
            <a:chOff x="5990537" y="941376"/>
            <a:chExt cx="2388566" cy="1153587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7B3975D-72AF-4620-9A1F-3A0E6A38F20F}"/>
                </a:ext>
              </a:extLst>
            </p:cNvPr>
            <p:cNvSpPr/>
            <p:nvPr/>
          </p:nvSpPr>
          <p:spPr>
            <a:xfrm>
              <a:off x="5990537" y="941376"/>
              <a:ext cx="2388566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E9E9A-22B2-4953-B3BF-D6B9BF933C76}"/>
                </a:ext>
              </a:extLst>
            </p:cNvPr>
            <p:cNvSpPr txBox="1"/>
            <p:nvPr/>
          </p:nvSpPr>
          <p:spPr>
            <a:xfrm flipH="1">
              <a:off x="6096748" y="1333503"/>
              <a:ext cx="197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A8CFB8-365B-4FA5-B11D-9E3FBDB8C5AA}"/>
              </a:ext>
            </a:extLst>
          </p:cNvPr>
          <p:cNvGrpSpPr/>
          <p:nvPr/>
        </p:nvGrpSpPr>
        <p:grpSpPr>
          <a:xfrm>
            <a:off x="938453" y="3344466"/>
            <a:ext cx="7009450" cy="369332"/>
            <a:chOff x="938453" y="3347943"/>
            <a:chExt cx="7009450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8276D8-40A3-4901-B15D-B5A78036C5A8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ACF813-D552-4A63-9C32-F71D235E83A6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46200-3803-4E6E-8C83-013EDE5AB3D7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6FEDA2-47CC-4A8F-B31E-1B1E76B85A4F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E06ECA-E95E-45E1-9CDC-1F503B7F8DF3}"/>
              </a:ext>
            </a:extLst>
          </p:cNvPr>
          <p:cNvGrpSpPr/>
          <p:nvPr/>
        </p:nvGrpSpPr>
        <p:grpSpPr>
          <a:xfrm>
            <a:off x="484636" y="938248"/>
            <a:ext cx="1855168" cy="1153587"/>
            <a:chOff x="5990537" y="941376"/>
            <a:chExt cx="2388566" cy="1153587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4892805E-51E9-489F-B756-3C828EF5E33F}"/>
                </a:ext>
              </a:extLst>
            </p:cNvPr>
            <p:cNvSpPr/>
            <p:nvPr/>
          </p:nvSpPr>
          <p:spPr>
            <a:xfrm>
              <a:off x="5990537" y="941376"/>
              <a:ext cx="2388566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AE99C5-8548-4EF0-9CF4-A65F491AB5E4}"/>
                </a:ext>
              </a:extLst>
            </p:cNvPr>
            <p:cNvSpPr txBox="1"/>
            <p:nvPr/>
          </p:nvSpPr>
          <p:spPr>
            <a:xfrm flipH="1">
              <a:off x="6096748" y="1333503"/>
              <a:ext cx="197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sp>
        <p:nvSpPr>
          <p:cNvPr id="53" name="Content Placeholder 1">
            <a:extLst>
              <a:ext uri="{FF2B5EF4-FFF2-40B4-BE49-F238E27FC236}">
                <a16:creationId xmlns:a16="http://schemas.microsoft.com/office/drawing/2014/main" id="{410BDC72-2DCB-40A8-8C48-E1AC586D05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1CD3EF-04C5-42CA-9BE5-EE21CC67C300}"/>
              </a:ext>
            </a:extLst>
          </p:cNvPr>
          <p:cNvSpPr txBox="1"/>
          <p:nvPr/>
        </p:nvSpPr>
        <p:spPr>
          <a:xfrm>
            <a:off x="420164" y="3344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245391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continues without log backup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93CF8412-677D-4157-A007-3902615AF3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CF6FE99A-D5A4-4714-87E9-24059EFBBF80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D0CDC-727E-4C8B-BEE1-E333D7FADF56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DE006903-5878-4CC1-BD42-49D2769F37C0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042760-C176-405E-90AF-8DB2D7506E0E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B2E74E9D-47F9-499B-A8B3-E1B71F99D220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EF3AF5-046F-439D-8BDC-FD0E75136175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F4B5A2ED-417E-4D1E-A2C6-7B4FF8EEF66D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41254C-8A4D-4016-9F68-9CB8C3F16ED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1BDB17-57FB-45BD-9D81-0072BEA7AC20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7B02E0-81B8-4A5A-BFF6-43D5DFB6D253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847CB6-7DEF-49BE-A92A-38629955109D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8CD52F7-FEAA-4140-BE64-66BC3AADF410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351F64-AE2E-49E8-A369-361AE08ACD20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78903E-020B-4D7C-AECD-CE3150993945}"/>
              </a:ext>
            </a:extLst>
          </p:cNvPr>
          <p:cNvGrpSpPr/>
          <p:nvPr/>
        </p:nvGrpSpPr>
        <p:grpSpPr>
          <a:xfrm>
            <a:off x="5990537" y="941376"/>
            <a:ext cx="2418198" cy="1153587"/>
            <a:chOff x="5990537" y="941376"/>
            <a:chExt cx="2281874" cy="1153587"/>
          </a:xfrm>
        </p:grpSpPr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BEF7F192-8A69-4559-9C98-B2FF650629EC}"/>
                </a:ext>
              </a:extLst>
            </p:cNvPr>
            <p:cNvSpPr/>
            <p:nvPr/>
          </p:nvSpPr>
          <p:spPr>
            <a:xfrm>
              <a:off x="5990537" y="941376"/>
              <a:ext cx="2281874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A6A207-4C09-4E56-B23A-D9B3B1A77866}"/>
                </a:ext>
              </a:extLst>
            </p:cNvPr>
            <p:cNvSpPr txBox="1"/>
            <p:nvPr/>
          </p:nvSpPr>
          <p:spPr>
            <a:xfrm flipH="1">
              <a:off x="6096749" y="133350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9C66F1-164A-4CDE-9D7D-9CF75720CB11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E769D4-B98F-4E49-89B2-367EE60E96F2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14E989-615D-4230-AF4F-C8120CC29574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B932A7-62E6-45CA-A5BB-463E5FA4C219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699C28-422E-4428-B2F5-49778F5337B8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06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Autogrowth Occurs</a:t>
            </a:r>
            <a:endParaRPr lang="en-US" dirty="0"/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48C6A5C3-52E4-4F6A-83A9-DA442286214B}"/>
              </a:ext>
            </a:extLst>
          </p:cNvPr>
          <p:cNvSpPr/>
          <p:nvPr/>
        </p:nvSpPr>
        <p:spPr>
          <a:xfrm>
            <a:off x="463820" y="1934715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025FCC0-B1A1-4959-B08B-3443F3E35E6C}"/>
              </a:ext>
            </a:extLst>
          </p:cNvPr>
          <p:cNvSpPr txBox="1"/>
          <p:nvPr/>
        </p:nvSpPr>
        <p:spPr>
          <a:xfrm>
            <a:off x="166401" y="2425669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C3E90A-6750-4E7B-B3B2-0C44E252D9D2}"/>
              </a:ext>
            </a:extLst>
          </p:cNvPr>
          <p:cNvSpPr txBox="1"/>
          <p:nvPr/>
        </p:nvSpPr>
        <p:spPr>
          <a:xfrm>
            <a:off x="166400" y="3425465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1C57D64-D8B5-4327-B8A0-BDAF498188CF}"/>
              </a:ext>
            </a:extLst>
          </p:cNvPr>
          <p:cNvSpPr/>
          <p:nvPr/>
        </p:nvSpPr>
        <p:spPr>
          <a:xfrm>
            <a:off x="463820" y="1149812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9BE41C2-E4CE-4F62-A3F6-FB1535A54B0F}"/>
              </a:ext>
            </a:extLst>
          </p:cNvPr>
          <p:cNvSpPr txBox="1"/>
          <p:nvPr/>
        </p:nvSpPr>
        <p:spPr>
          <a:xfrm>
            <a:off x="712831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051A0EE-9C9A-4F90-AFE3-1A252D86DD23}"/>
              </a:ext>
            </a:extLst>
          </p:cNvPr>
          <p:cNvSpPr/>
          <p:nvPr/>
        </p:nvSpPr>
        <p:spPr>
          <a:xfrm>
            <a:off x="2920235" y="1149812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4FB210-03AF-46C1-AA1C-002B7DC39CDC}"/>
              </a:ext>
            </a:extLst>
          </p:cNvPr>
          <p:cNvSpPr txBox="1"/>
          <p:nvPr/>
        </p:nvSpPr>
        <p:spPr>
          <a:xfrm>
            <a:off x="3169246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160" name="Rounded Rectangle 40">
            <a:extLst>
              <a:ext uri="{FF2B5EF4-FFF2-40B4-BE49-F238E27FC236}">
                <a16:creationId xmlns:a16="http://schemas.microsoft.com/office/drawing/2014/main" id="{D3197B9F-6560-4AF3-9AD8-2E0F69D7A66E}"/>
              </a:ext>
            </a:extLst>
          </p:cNvPr>
          <p:cNvSpPr/>
          <p:nvPr/>
        </p:nvSpPr>
        <p:spPr>
          <a:xfrm>
            <a:off x="2199184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21D8F50-7A65-4B59-93C3-8F3BA73DD28C}"/>
              </a:ext>
            </a:extLst>
          </p:cNvPr>
          <p:cNvSpPr txBox="1"/>
          <p:nvPr/>
        </p:nvSpPr>
        <p:spPr>
          <a:xfrm>
            <a:off x="1901765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355AAA-318B-4FBC-B924-5CD725F91748}"/>
              </a:ext>
            </a:extLst>
          </p:cNvPr>
          <p:cNvSpPr txBox="1"/>
          <p:nvPr/>
        </p:nvSpPr>
        <p:spPr>
          <a:xfrm>
            <a:off x="1901764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3" name="Rounded Rectangle 43">
            <a:extLst>
              <a:ext uri="{FF2B5EF4-FFF2-40B4-BE49-F238E27FC236}">
                <a16:creationId xmlns:a16="http://schemas.microsoft.com/office/drawing/2014/main" id="{35A90C3C-4AC3-45F0-BEF0-18C7EAA40976}"/>
              </a:ext>
            </a:extLst>
          </p:cNvPr>
          <p:cNvSpPr/>
          <p:nvPr/>
        </p:nvSpPr>
        <p:spPr>
          <a:xfrm>
            <a:off x="3934545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5E5CBA3-8745-44F2-AEBC-4A365CF46F39}"/>
              </a:ext>
            </a:extLst>
          </p:cNvPr>
          <p:cNvSpPr txBox="1"/>
          <p:nvPr/>
        </p:nvSpPr>
        <p:spPr>
          <a:xfrm>
            <a:off x="3637126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C65B8FC-D60C-46AD-92F3-7CFC7493E816}"/>
              </a:ext>
            </a:extLst>
          </p:cNvPr>
          <p:cNvSpPr txBox="1"/>
          <p:nvPr/>
        </p:nvSpPr>
        <p:spPr>
          <a:xfrm>
            <a:off x="3637125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6" name="Rounded Rectangle 46">
            <a:extLst>
              <a:ext uri="{FF2B5EF4-FFF2-40B4-BE49-F238E27FC236}">
                <a16:creationId xmlns:a16="http://schemas.microsoft.com/office/drawing/2014/main" id="{651A1DC9-6914-40D3-B151-FAF4E306C512}"/>
              </a:ext>
            </a:extLst>
          </p:cNvPr>
          <p:cNvSpPr/>
          <p:nvPr/>
        </p:nvSpPr>
        <p:spPr>
          <a:xfrm>
            <a:off x="5669903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167688E-75D0-498A-AD57-325AFC23A5C3}"/>
              </a:ext>
            </a:extLst>
          </p:cNvPr>
          <p:cNvSpPr txBox="1"/>
          <p:nvPr/>
        </p:nvSpPr>
        <p:spPr>
          <a:xfrm>
            <a:off x="5372484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5355BF-AB15-4902-8DE7-D04AED462EEA}"/>
              </a:ext>
            </a:extLst>
          </p:cNvPr>
          <p:cNvSpPr txBox="1"/>
          <p:nvPr/>
        </p:nvSpPr>
        <p:spPr>
          <a:xfrm>
            <a:off x="5372483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9" name="Rounded Rectangle 49">
            <a:extLst>
              <a:ext uri="{FF2B5EF4-FFF2-40B4-BE49-F238E27FC236}">
                <a16:creationId xmlns:a16="http://schemas.microsoft.com/office/drawing/2014/main" id="{6805F971-E67C-4DD1-8C1C-7E9F5007B5B9}"/>
              </a:ext>
            </a:extLst>
          </p:cNvPr>
          <p:cNvSpPr/>
          <p:nvPr/>
        </p:nvSpPr>
        <p:spPr>
          <a:xfrm>
            <a:off x="7405261" y="1962147"/>
            <a:ext cx="162011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E904D4-B590-45F9-8F3C-1223B03BB58A}"/>
              </a:ext>
            </a:extLst>
          </p:cNvPr>
          <p:cNvSpPr txBox="1"/>
          <p:nvPr/>
        </p:nvSpPr>
        <p:spPr>
          <a:xfrm>
            <a:off x="6565722" y="2425669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709165-97E9-41D5-9860-9DE68F23E0B8}"/>
              </a:ext>
            </a:extLst>
          </p:cNvPr>
          <p:cNvSpPr txBox="1"/>
          <p:nvPr/>
        </p:nvSpPr>
        <p:spPr>
          <a:xfrm>
            <a:off x="6565721" y="3447350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72" name="Right Arrow 19">
            <a:extLst>
              <a:ext uri="{FF2B5EF4-FFF2-40B4-BE49-F238E27FC236}">
                <a16:creationId xmlns:a16="http://schemas.microsoft.com/office/drawing/2014/main" id="{A8A9EC4B-A841-4A75-AB75-5E822B4287E3}"/>
              </a:ext>
            </a:extLst>
          </p:cNvPr>
          <p:cNvSpPr/>
          <p:nvPr/>
        </p:nvSpPr>
        <p:spPr>
          <a:xfrm>
            <a:off x="5257236" y="815555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B6D274-8293-4203-A1FF-C659A3488070}"/>
              </a:ext>
            </a:extLst>
          </p:cNvPr>
          <p:cNvSpPr txBox="1"/>
          <p:nvPr/>
        </p:nvSpPr>
        <p:spPr>
          <a:xfrm>
            <a:off x="5617281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29140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 3 continues without autogrowth</a:t>
            </a:r>
          </a:p>
        </p:txBody>
      </p:sp>
      <p:sp>
        <p:nvSpPr>
          <p:cNvPr id="75" name="Content Placeholder 1">
            <a:extLst>
              <a:ext uri="{FF2B5EF4-FFF2-40B4-BE49-F238E27FC236}">
                <a16:creationId xmlns:a16="http://schemas.microsoft.com/office/drawing/2014/main" id="{19DE00B6-AD38-4255-9C06-8E9E47E8AD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ounded Rectangle 3">
            <a:extLst>
              <a:ext uri="{FF2B5EF4-FFF2-40B4-BE49-F238E27FC236}">
                <a16:creationId xmlns:a16="http://schemas.microsoft.com/office/drawing/2014/main" id="{24296893-D89C-4CFD-8663-779863244487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528BE5-D10D-495C-9068-723293EB4378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1C0FFD39-91A0-47A9-9BD7-6C2551CFA858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B9359C-00BD-4E1E-AB8A-B2BD0E8E98F8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CA2EE412-39AA-4CB9-9B52-D9B2BA7412FA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B82799-E718-4DA5-91F6-66A302109151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82" name="Rounded Rectangle 12">
            <a:extLst>
              <a:ext uri="{FF2B5EF4-FFF2-40B4-BE49-F238E27FC236}">
                <a16:creationId xmlns:a16="http://schemas.microsoft.com/office/drawing/2014/main" id="{28837716-A4FC-498B-9A96-33C6583623F7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99B273-FF82-4C21-8DB4-527F549E3E92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DB2BBF0-CF1E-45EB-BA0B-6B58D40CD036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8BFBD7-B14E-4B1F-B0F9-51138A5A50A3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C443C6-1F33-4ECA-A910-81C44F34B8B5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77C24A4-121E-4753-9B19-068BAD53B922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4DBEE8-79D9-4254-A5A7-5AC5D315C1E4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46B204-A10E-4EB7-8696-ADE22AE69F4A}"/>
              </a:ext>
            </a:extLst>
          </p:cNvPr>
          <p:cNvGrpSpPr/>
          <p:nvPr/>
        </p:nvGrpSpPr>
        <p:grpSpPr>
          <a:xfrm>
            <a:off x="5990537" y="941376"/>
            <a:ext cx="2418198" cy="1153587"/>
            <a:chOff x="5990537" y="941376"/>
            <a:chExt cx="2281874" cy="1153587"/>
          </a:xfrm>
        </p:grpSpPr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BF7A3ADD-B420-4B68-99DB-D9B3545D78BA}"/>
                </a:ext>
              </a:extLst>
            </p:cNvPr>
            <p:cNvSpPr/>
            <p:nvPr/>
          </p:nvSpPr>
          <p:spPr>
            <a:xfrm>
              <a:off x="5990537" y="941376"/>
              <a:ext cx="2281874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3D151A-D346-4995-8BDA-476E00491487}"/>
                </a:ext>
              </a:extLst>
            </p:cNvPr>
            <p:cNvSpPr txBox="1"/>
            <p:nvPr/>
          </p:nvSpPr>
          <p:spPr>
            <a:xfrm flipH="1">
              <a:off x="6096749" y="133350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A5F4FC-26C0-4D6A-8C30-AA922BCEEC21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F8FC2B-0CA8-4E27-9CD2-B66E237F424C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4654F51-E1C8-43D7-AA88-7A3D96CE1375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89AFB47-E534-4199-BCCB-144D98C5CC3F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2258AE-270B-4DC8-A7F8-906E722045C7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336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DB26F3-0089-4100-9554-2659DD59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B12FDA4D-10FE-40F7-8976-26E68975F8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51" y="985838"/>
            <a:ext cx="6878524" cy="291782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F3FB42-19CE-4CD1-A704-36171EE6336B}"/>
              </a:ext>
            </a:extLst>
          </p:cNvPr>
          <p:cNvSpPr txBox="1"/>
          <p:nvPr/>
        </p:nvSpPr>
        <p:spPr>
          <a:xfrm>
            <a:off x="1" y="3903663"/>
            <a:ext cx="909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https://georgeoshea.wordpress.com/2015/02/20/computer-malfunction/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33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1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53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r>
              <a:rPr lang="en-US" dirty="0"/>
              <a:t>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3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 with fixed 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707D49-9D3A-4D6E-AA40-5192A2CF4B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7701" y="985838"/>
            <a:ext cx="4251423" cy="2917825"/>
          </a:xfrm>
        </p:spPr>
      </p:pic>
    </p:spTree>
    <p:extLst>
      <p:ext uri="{BB962C8B-B14F-4D97-AF65-F5344CB8AC3E}">
        <p14:creationId xmlns:p14="http://schemas.microsoft.com/office/powerpoint/2010/main" val="153363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r>
              <a:rPr lang="en-US" dirty="0"/>
              <a:t>Not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1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 with percent 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79AF-6958-4BED-AF72-A438959930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FC57019-655C-4998-86BC-7A76EB9C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01" y="985838"/>
            <a:ext cx="4251423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3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0056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Two databases</a:t>
            </a:r>
          </a:p>
          <a:p>
            <a:pPr lvl="1" indent="0">
              <a:buNone/>
            </a:pPr>
            <a:r>
              <a:rPr lang="en-US" dirty="0" err="1"/>
              <a:t>BigLog</a:t>
            </a:r>
            <a:r>
              <a:rPr lang="en-US" dirty="0"/>
              <a:t> – 1GB log file 1GB filegrowth</a:t>
            </a:r>
          </a:p>
          <a:p>
            <a:pPr lvl="1" indent="0">
              <a:buNone/>
            </a:pPr>
            <a:r>
              <a:rPr lang="en-US" dirty="0" err="1"/>
              <a:t>SmallLog</a:t>
            </a:r>
            <a:r>
              <a:rPr lang="en-US" dirty="0"/>
              <a:t> – 8MB log file 1MB filegrowth</a:t>
            </a:r>
          </a:p>
          <a:p>
            <a:r>
              <a:rPr lang="en-US" dirty="0"/>
              <a:t>Same table in each database</a:t>
            </a:r>
          </a:p>
          <a:p>
            <a:r>
              <a:rPr lang="en-US" dirty="0"/>
              <a:t>Insert 100,000 rows into each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85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Results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293EB-61F6-4A19-9AED-EFDFF7EA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2" y="1031070"/>
            <a:ext cx="2009790" cy="30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1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Results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EF2BB-30B6-4502-BA0E-0923ABEA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3" y="1798305"/>
            <a:ext cx="7539093" cy="10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The log grew for a reason</a:t>
            </a:r>
          </a:p>
          <a:p>
            <a:r>
              <a:rPr lang="en-US" dirty="0"/>
              <a:t>The log will grow again</a:t>
            </a:r>
          </a:p>
          <a:p>
            <a:r>
              <a:rPr lang="en-US" dirty="0"/>
              <a:t>Log growth is extremely expensive</a:t>
            </a:r>
          </a:p>
          <a:p>
            <a:r>
              <a:rPr lang="en-US" dirty="0"/>
              <a:t>Space must be zeroed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96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file initialization – for data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9454565-5213-47CC-B214-C716D02BEB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55943" y="985838"/>
            <a:ext cx="5374940" cy="2917825"/>
          </a:xfrm>
        </p:spPr>
      </p:pic>
    </p:spTree>
    <p:extLst>
      <p:ext uri="{BB962C8B-B14F-4D97-AF65-F5344CB8AC3E}">
        <p14:creationId xmlns:p14="http://schemas.microsoft.com/office/powerpoint/2010/main" val="4082549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The log grew for a reason</a:t>
            </a:r>
          </a:p>
          <a:p>
            <a:r>
              <a:rPr lang="en-US" dirty="0"/>
              <a:t>The log will grow again</a:t>
            </a:r>
          </a:p>
          <a:p>
            <a:r>
              <a:rPr lang="en-US" b="1" dirty="0"/>
              <a:t>Log growth is extremely expensive</a:t>
            </a:r>
          </a:p>
          <a:p>
            <a:r>
              <a:rPr lang="en-US" b="1" dirty="0"/>
              <a:t>Space must be zeroed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54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Transactions are all or nothing</a:t>
            </a:r>
          </a:p>
          <a:p>
            <a:r>
              <a:rPr lang="en-US" dirty="0"/>
              <a:t>SQL Server reserves log space for rollback</a:t>
            </a:r>
          </a:p>
          <a:p>
            <a:r>
              <a:rPr lang="en-US" dirty="0"/>
              <a:t>Reserved space is release on commit</a:t>
            </a:r>
          </a:p>
          <a:p>
            <a:r>
              <a:rPr lang="en-US" dirty="0"/>
              <a:t>Batch your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 in action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Application processes orders</a:t>
            </a:r>
          </a:p>
          <a:p>
            <a:r>
              <a:rPr lang="en-US" dirty="0"/>
              <a:t>Historically, the business has retained two years of data</a:t>
            </a:r>
          </a:p>
          <a:p>
            <a:r>
              <a:rPr lang="en-US" dirty="0"/>
              <a:t>The business has decided to retain two months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0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A388F-5200-436C-BEAC-1D711287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67" y="470118"/>
            <a:ext cx="8480066" cy="61295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OregonSQL User Group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0AD97B3-AB04-4587-9C72-27A0B4BC9177}"/>
              </a:ext>
            </a:extLst>
          </p:cNvPr>
          <p:cNvSpPr txBox="1">
            <a:spLocks/>
          </p:cNvSpPr>
          <p:nvPr/>
        </p:nvSpPr>
        <p:spPr>
          <a:xfrm>
            <a:off x="1164525" y="2413076"/>
            <a:ext cx="7703995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sz="2400" dirty="0"/>
              <a:t>Meetings Every 2</a:t>
            </a:r>
            <a:r>
              <a:rPr lang="en-US" sz="2400" baseline="30000" dirty="0"/>
              <a:t>nd</a:t>
            </a:r>
            <a:r>
              <a:rPr lang="en-US" sz="2400" dirty="0"/>
              <a:t> Wednesday, 6:00PM – 9:00PM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63A02CF-C164-4F99-8C9E-E5327AE2E1DF}"/>
              </a:ext>
            </a:extLst>
          </p:cNvPr>
          <p:cNvSpPr txBox="1">
            <a:spLocks/>
          </p:cNvSpPr>
          <p:nvPr/>
        </p:nvSpPr>
        <p:spPr>
          <a:xfrm>
            <a:off x="1164524" y="1860856"/>
            <a:ext cx="7694057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sz="2400" dirty="0"/>
              <a:t>www.OregonSQL.org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8629AD8-914C-4606-AF26-5781DFCCD282}"/>
              </a:ext>
            </a:extLst>
          </p:cNvPr>
          <p:cNvSpPr txBox="1">
            <a:spLocks/>
          </p:cNvSpPr>
          <p:nvPr/>
        </p:nvSpPr>
        <p:spPr>
          <a:xfrm>
            <a:off x="1164525" y="2942453"/>
            <a:ext cx="770399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sz="2400" dirty="0"/>
              <a:t>1515 SW 5</a:t>
            </a:r>
            <a:r>
              <a:rPr lang="en-US" sz="2400" baseline="30000" dirty="0"/>
              <a:t>th</a:t>
            </a:r>
            <a:r>
              <a:rPr lang="en-US" sz="2400" dirty="0"/>
              <a:t> Ave, Suite 900, Portland</a:t>
            </a:r>
          </a:p>
        </p:txBody>
      </p:sp>
    </p:spTree>
    <p:extLst>
      <p:ext uri="{BB962C8B-B14F-4D97-AF65-F5344CB8AC3E}">
        <p14:creationId xmlns:p14="http://schemas.microsoft.com/office/powerpoint/2010/main" val="3753527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 in action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A768F-2E4F-4DBC-AD90-986EBBB3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3" y="1114414"/>
            <a:ext cx="6753274" cy="29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8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5" y="1003738"/>
            <a:ext cx="7020901" cy="706657"/>
          </a:xfrm>
        </p:spPr>
        <p:txBody>
          <a:bodyPr/>
          <a:lstStyle/>
          <a:p>
            <a:r>
              <a:rPr lang="en-US" dirty="0"/>
              <a:t>Log Space Reservation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4612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SQL Server reserves space for rollback</a:t>
            </a:r>
          </a:p>
          <a:p>
            <a:r>
              <a:rPr lang="en-US" dirty="0"/>
              <a:t>On rollback, an anti operation is generated</a:t>
            </a:r>
          </a:p>
          <a:p>
            <a:r>
              <a:rPr lang="en-US" dirty="0"/>
              <a:t>For insert, delete</a:t>
            </a:r>
          </a:p>
          <a:p>
            <a:r>
              <a:rPr lang="en-US" dirty="0"/>
              <a:t>For delete, insert</a:t>
            </a:r>
          </a:p>
          <a:p>
            <a:r>
              <a:rPr lang="en-US" dirty="0"/>
              <a:t>For update,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56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5" y="1003738"/>
            <a:ext cx="7020901" cy="706657"/>
          </a:xfrm>
        </p:spPr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85936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Transaction Log Architecture - </a:t>
            </a:r>
            <a:r>
              <a:rPr lang="en-US" dirty="0">
                <a:hlinkClick r:id="rId2"/>
              </a:rPr>
              <a:t>https://docs.microsoft.com/en-us/sql/relational-databases/sql-server-transaction-log-architecture-and-management-guide</a:t>
            </a:r>
            <a:endParaRPr lang="en-US" dirty="0"/>
          </a:p>
          <a:p>
            <a:r>
              <a:rPr lang="en-US" dirty="0"/>
              <a:t>Paul Randal on the Transaction Log - </a:t>
            </a:r>
            <a:r>
              <a:rPr lang="en-US" dirty="0">
                <a:hlinkClick r:id="rId3"/>
              </a:rPr>
              <a:t>https://www.sqlskills.com/blogs/paul/category/transaction-log/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4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Palette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7607" y="1300634"/>
            <a:ext cx="5096502" cy="1556323"/>
            <a:chOff x="479382" y="1505228"/>
            <a:chExt cx="5096502" cy="1556323"/>
          </a:xfrm>
        </p:grpSpPr>
        <p:sp>
          <p:nvSpPr>
            <p:cNvPr id="23" name="TextBox 22"/>
            <p:cNvSpPr txBox="1"/>
            <p:nvPr/>
          </p:nvSpPr>
          <p:spPr>
            <a:xfrm>
              <a:off x="479382" y="1505228"/>
              <a:ext cx="13324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"/>
                </a:rPr>
                <a:t>PRIMARY PALETTE</a:t>
              </a:r>
            </a:p>
          </p:txBody>
        </p:sp>
        <p:sp>
          <p:nvSpPr>
            <p:cNvPr id="31" name="Teardrop 30"/>
            <p:cNvSpPr/>
            <p:nvPr/>
          </p:nvSpPr>
          <p:spPr>
            <a:xfrm rot="16200000" flipH="1">
              <a:off x="479382" y="1976634"/>
              <a:ext cx="1084917" cy="1084917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ardrop 31"/>
            <p:cNvSpPr/>
            <p:nvPr/>
          </p:nvSpPr>
          <p:spPr>
            <a:xfrm rot="16200000" flipH="1">
              <a:off x="1816577" y="1976634"/>
              <a:ext cx="1084917" cy="108491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36E21"/>
                </a:solidFill>
              </a:endParaRPr>
            </a:p>
          </p:txBody>
        </p:sp>
        <p:sp>
          <p:nvSpPr>
            <p:cNvPr id="33" name="Teardrop 32"/>
            <p:cNvSpPr/>
            <p:nvPr/>
          </p:nvSpPr>
          <p:spPr>
            <a:xfrm rot="16200000" flipH="1">
              <a:off x="3153772" y="1976634"/>
              <a:ext cx="1084917" cy="1084917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ardrop 12"/>
            <p:cNvSpPr/>
            <p:nvPr/>
          </p:nvSpPr>
          <p:spPr>
            <a:xfrm rot="16200000" flipH="1">
              <a:off x="4490967" y="1976634"/>
              <a:ext cx="1084917" cy="1084917"/>
            </a:xfrm>
            <a:prstGeom prst="teardrop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9516A-5FB4-A545-A9DF-9CA95D9BF7FB}"/>
              </a:ext>
            </a:extLst>
          </p:cNvPr>
          <p:cNvGrpSpPr/>
          <p:nvPr/>
        </p:nvGrpSpPr>
        <p:grpSpPr>
          <a:xfrm>
            <a:off x="527607" y="3344119"/>
            <a:ext cx="2943431" cy="1043335"/>
            <a:chOff x="479382" y="1505228"/>
            <a:chExt cx="2943431" cy="10433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26EF8C-E132-7E44-9284-58DC6762CF5E}"/>
                </a:ext>
              </a:extLst>
            </p:cNvPr>
            <p:cNvSpPr txBox="1"/>
            <p:nvPr/>
          </p:nvSpPr>
          <p:spPr>
            <a:xfrm>
              <a:off x="479382" y="1505228"/>
              <a:ext cx="21162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"/>
                </a:rPr>
                <a:t>SECONDARY PALETTE PALETTE</a:t>
              </a:r>
            </a:p>
          </p:txBody>
        </p:sp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E04F692B-19C4-694C-AA6B-C34EDB6AEB84}"/>
                </a:ext>
              </a:extLst>
            </p:cNvPr>
            <p:cNvSpPr/>
            <p:nvPr/>
          </p:nvSpPr>
          <p:spPr>
            <a:xfrm rot="16200000" flipH="1">
              <a:off x="479383" y="1925923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5C109F8F-709F-5648-A3EA-2408D7E93B18}"/>
                </a:ext>
              </a:extLst>
            </p:cNvPr>
            <p:cNvSpPr/>
            <p:nvPr/>
          </p:nvSpPr>
          <p:spPr>
            <a:xfrm rot="16200000" flipH="1">
              <a:off x="1252979" y="1925923"/>
              <a:ext cx="622640" cy="62264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5E8CCF60-B739-8540-9082-E9BF5D3D976B}"/>
                </a:ext>
              </a:extLst>
            </p:cNvPr>
            <p:cNvSpPr/>
            <p:nvPr/>
          </p:nvSpPr>
          <p:spPr>
            <a:xfrm rot="16200000" flipH="1">
              <a:off x="2026576" y="1925923"/>
              <a:ext cx="622640" cy="622640"/>
            </a:xfrm>
            <a:prstGeom prst="teardrop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F5048A9C-8E10-AD4D-97DD-64DDC2A3038E}"/>
                </a:ext>
              </a:extLst>
            </p:cNvPr>
            <p:cNvSpPr/>
            <p:nvPr/>
          </p:nvSpPr>
          <p:spPr>
            <a:xfrm rot="16200000" flipH="1">
              <a:off x="2800173" y="1925923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646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42AA-D029-42AF-BCFD-F5843E61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C90A-1608-476B-BA9E-923DCA8F40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67B4A-D0E6-4EB8-B570-84831CA068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AD1B3C-F8A7-441D-AF1F-1E9CE805DE2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C064B-E683-4EA8-BDAB-5088C8ABF6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47C430-8F38-499C-A185-F6FAD62400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A9D3E6-B80D-4677-A0E9-D199678B132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61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layout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Aliquam porttitor felis at justo convallis, ut pretium felis posuere. Vestibulum ante ipsum primis in faucibus orci luctus et ultrices posuere cubilia </a:t>
            </a:r>
            <a:r>
              <a:rPr lang="en-US" dirty="0" err="1"/>
              <a:t>Curae</a:t>
            </a:r>
            <a:r>
              <a:rPr lang="en-US" dirty="0"/>
              <a:t>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Aliquam porttitor felis at justo convallis, ut pretium felis posuere. Vestibulum ante ipsum primis in faucibus orci luctus et ultrices posuere cubilia </a:t>
            </a:r>
            <a:r>
              <a:rPr lang="en-US" dirty="0" err="1"/>
              <a:t>Curae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348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layout with icons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Aliquam porttitor felis at justo convallis, ut pretium felis posuere. Vestibulum ante ipsum primis in faucibus orci luctus et ultrices posuere cubilia </a:t>
            </a:r>
            <a:r>
              <a:rPr lang="en-US" dirty="0" err="1"/>
              <a:t>Curae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Aliquam porttitor felis at justo convallis, ut pretium felis posuere. Vestibulum ante ipsum primis in faucibus orci luctus et ultrices posuere cubilia </a:t>
            </a:r>
            <a:r>
              <a:rPr lang="en-US" dirty="0" err="1"/>
              <a:t>Curae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9" name="Shape 2645"/>
          <p:cNvSpPr/>
          <p:nvPr/>
        </p:nvSpPr>
        <p:spPr>
          <a:xfrm>
            <a:off x="565165" y="1687744"/>
            <a:ext cx="333960" cy="24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/>
          </a:p>
        </p:txBody>
      </p:sp>
      <p:sp>
        <p:nvSpPr>
          <p:cNvPr id="30" name="Shape 2617"/>
          <p:cNvSpPr/>
          <p:nvPr/>
        </p:nvSpPr>
        <p:spPr>
          <a:xfrm>
            <a:off x="5102345" y="1665720"/>
            <a:ext cx="339372" cy="277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97951" y="2103488"/>
            <a:ext cx="370115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52761" y="2103488"/>
            <a:ext cx="370115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002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Style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17552"/>
              </p:ext>
            </p:extLst>
          </p:nvPr>
        </p:nvGraphicFramePr>
        <p:xfrm>
          <a:off x="406401" y="1721797"/>
          <a:ext cx="8395695" cy="18582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7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9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4500-40BB-4DE5-9164-7DFD21A6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Our Sponsors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152BE-CCEF-41E7-8381-807CEE395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8" y="1150962"/>
            <a:ext cx="1167535" cy="612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6B396-8205-4C1A-AA45-0CC20108B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69" y="1320164"/>
            <a:ext cx="1291384" cy="258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032B3-06C2-47C9-B928-2CCC0595AC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1" y="2144591"/>
            <a:ext cx="1561181" cy="397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BDC7E0-093C-4AD5-88E5-42F4852F33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42" y="2177770"/>
            <a:ext cx="1410310" cy="232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8DAEB-CD15-410E-8933-668851F65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45" y="3022015"/>
            <a:ext cx="1428750" cy="247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39C9AC-B4AD-4B98-B983-0C064D6D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60" y="3992538"/>
            <a:ext cx="1428750" cy="2941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2E3E19-2158-4A25-B4CC-D4E4DE6433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44" y="2915499"/>
            <a:ext cx="1053254" cy="368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F2471C-59EA-4805-B2B4-704806177F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41" y="1320164"/>
            <a:ext cx="1238965" cy="2205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B92A97-E136-4B1E-BD57-9B220AF2FF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94" y="1320164"/>
            <a:ext cx="1350737" cy="1409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E1C439-57EB-4127-A21A-F27A9EA6EE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85" y="2990537"/>
            <a:ext cx="1009830" cy="4375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6EE40D-9D14-4032-AFEA-869A8869DD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43" y="3894563"/>
            <a:ext cx="1634639" cy="490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B88088-BD5A-481B-BD7A-64295417D96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92" y="2994476"/>
            <a:ext cx="1269067" cy="30272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14272E8-97B2-48BF-AF25-2A0C764E09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1168" y="2047870"/>
            <a:ext cx="1316019" cy="4901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CB3A995-003E-443A-A944-FBF76FE0A1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6" y="3022015"/>
            <a:ext cx="1142083" cy="307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660E6-E43A-4C48-A4BD-9057F93364D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63" y="1073466"/>
            <a:ext cx="1248136" cy="704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415D9C-877C-4D90-BAA9-560548CB56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75" y="3857835"/>
            <a:ext cx="1747875" cy="482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7F82A9-DBD6-4295-96A5-63B2C401958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38" y="2078761"/>
            <a:ext cx="1614164" cy="4035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E5FEEA-5B9F-4FCC-9D77-A17BC9914CF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97" y="3996597"/>
            <a:ext cx="1537086" cy="4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96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this layout to show software code</a:t>
            </a:r>
          </a:p>
          <a:p>
            <a:pPr lvl="1"/>
            <a:r>
              <a:rPr lang="en-US" dirty="0"/>
              <a:t>The font is Consolas, a monospace font</a:t>
            </a:r>
          </a:p>
          <a:p>
            <a:pPr lvl="1"/>
            <a:r>
              <a:rPr lang="en-US" dirty="0"/>
              <a:t>The slide doesn’t use bullets but levels can be indented using the “Increase List Level” icon on the Home menu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Developer’s Software Code</a:t>
            </a:r>
          </a:p>
        </p:txBody>
      </p:sp>
    </p:spTree>
    <p:extLst>
      <p:ext uri="{BB962C8B-B14F-4D97-AF65-F5344CB8AC3E}">
        <p14:creationId xmlns:p14="http://schemas.microsoft.com/office/powerpoint/2010/main" val="574922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33306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Name, Title</a:t>
            </a:r>
          </a:p>
        </p:txBody>
      </p:sp>
    </p:spTree>
    <p:extLst>
      <p:ext uri="{BB962C8B-B14F-4D97-AF65-F5344CB8AC3E}">
        <p14:creationId xmlns:p14="http://schemas.microsoft.com/office/powerpoint/2010/main" val="44504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6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 Gill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Software Engineer</a:t>
            </a:r>
          </a:p>
          <a:p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Professional Since 1999</a:t>
            </a:r>
          </a:p>
        </p:txBody>
      </p: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501B2231-25EC-F244-B170-9086B472C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Frank began his IT career as a mainframe programmer, which sparked his interest in internals.  He has worked with SQL Server since 2007.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Devoted PASS Member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Frank has been a PASS member since 2008.  Former co-president of the Chicago SQL Server User Group, he has presented at numerous User Groups and SQL Saturdays since 2012.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Active Volunteer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When not working with SQL Server, Frank volunteers at the Art Institute of Chicago and with PAWS Animal Shelter in Chicago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7" y="3484159"/>
            <a:ext cx="964415" cy="261938"/>
          </a:xfrm>
        </p:spPr>
        <p:txBody>
          <a:bodyPr/>
          <a:lstStyle/>
          <a:p>
            <a:r>
              <a:rPr lang="en-US" dirty="0"/>
              <a:t>/skreebydba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6" name="Picture Placeholder 99">
            <a:extLst>
              <a:ext uri="{FF2B5EF4-FFF2-40B4-BE49-F238E27FC236}">
                <a16:creationId xmlns:a16="http://schemas.microsoft.com/office/drawing/2014/main" id="{2FD698E1-DA79-4051-94AA-4973D1ED9E82}"/>
              </a:ext>
            </a:extLst>
          </p:cNvPr>
          <p:cNvSpPr txBox="1">
            <a:spLocks/>
          </p:cNvSpPr>
          <p:nvPr/>
        </p:nvSpPr>
        <p:spPr>
          <a:xfrm>
            <a:off x="498394" y="65743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sp>
      <p:pic>
        <p:nvPicPr>
          <p:cNvPr id="27" name="Picture Placeholder 2">
            <a:extLst>
              <a:ext uri="{FF2B5EF4-FFF2-40B4-BE49-F238E27FC236}">
                <a16:creationId xmlns:a16="http://schemas.microsoft.com/office/drawing/2014/main" id="{723B9D7E-B764-42F1-8273-3907102B6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394" y="63210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Learn more from Frank Gill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fgill@concurrency.com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145450" y="3478423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2208632" y="3558606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0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6723" y="1022025"/>
            <a:ext cx="8242300" cy="196438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What is a transaction?</a:t>
            </a:r>
          </a:p>
          <a:p>
            <a:pPr marL="0" lvl="0" indent="0">
              <a:buNone/>
            </a:pPr>
            <a:r>
              <a:rPr lang="en-US" dirty="0"/>
              <a:t>ACID Properties</a:t>
            </a:r>
          </a:p>
          <a:p>
            <a:pPr marL="0" lvl="0" indent="0">
              <a:buNone/>
            </a:pPr>
            <a:r>
              <a:rPr lang="en-US" dirty="0"/>
              <a:t>Transaction log architecture</a:t>
            </a:r>
          </a:p>
          <a:p>
            <a:pPr marL="0" lvl="0" indent="0">
              <a:buNone/>
            </a:pPr>
            <a:r>
              <a:rPr lang="en-US" dirty="0"/>
              <a:t>Virtual log files </a:t>
            </a:r>
          </a:p>
          <a:p>
            <a:pPr marL="0" lvl="0" indent="0">
              <a:buNone/>
            </a:pPr>
            <a:r>
              <a:rPr lang="en-US" dirty="0"/>
              <a:t>Log space reservation</a:t>
            </a:r>
          </a:p>
          <a:p>
            <a:pPr marL="0" lvl="0" indent="0">
              <a:buNone/>
            </a:pPr>
            <a:r>
              <a:rPr lang="en-US" dirty="0"/>
              <a:t>Batching transactions</a:t>
            </a:r>
          </a:p>
          <a:p>
            <a:pPr marL="0" lvl="0" indent="0">
              <a:buNone/>
            </a:pPr>
            <a:r>
              <a:rPr lang="en-US" dirty="0"/>
              <a:t>Rollback activity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7440753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2890</TotalTime>
  <Words>1063</Words>
  <Application>Microsoft Office PowerPoint</Application>
  <PresentationFormat>On-screen Show (16:9)</PresentationFormat>
  <Paragraphs>274</Paragraphs>
  <Slides>52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Calibri</vt:lpstr>
      <vt:lpstr>Century Gothic</vt:lpstr>
      <vt:lpstr>Consolas</vt:lpstr>
      <vt:lpstr>Gill Sans</vt:lpstr>
      <vt:lpstr>Gotham Light</vt:lpstr>
      <vt:lpstr>Open Sans</vt:lpstr>
      <vt:lpstr>Segoe</vt:lpstr>
      <vt:lpstr>Segoe UI</vt:lpstr>
      <vt:lpstr>Segoe UI Light</vt:lpstr>
      <vt:lpstr>Segoe UI Semibold</vt:lpstr>
      <vt:lpstr>Segoe UI Semilight</vt:lpstr>
      <vt:lpstr>PASS 2013_SpeakerTemplate_16x9</vt:lpstr>
      <vt:lpstr>PowerPoint Presentation</vt:lpstr>
      <vt:lpstr>PowerPoint Presentation</vt:lpstr>
      <vt:lpstr>PowerPoint Presentation</vt:lpstr>
      <vt:lpstr>OregonSQL User Group</vt:lpstr>
      <vt:lpstr>Support Our Sponsors</vt:lpstr>
      <vt:lpstr>PowerPoint Presentation</vt:lpstr>
      <vt:lpstr>Frank Gill</vt:lpstr>
      <vt:lpstr>PowerPoint Presentation</vt:lpstr>
      <vt:lpstr>Agenda</vt:lpstr>
      <vt:lpstr>What is a transaction?</vt:lpstr>
      <vt:lpstr>Transactions</vt:lpstr>
      <vt:lpstr>ACID Properties </vt:lpstr>
      <vt:lpstr>Transaction Log Architecture</vt:lpstr>
      <vt:lpstr>Virtual Log Files</vt:lpstr>
      <vt:lpstr>Virtual Log Files</vt:lpstr>
      <vt:lpstr>Virtual Log Files</vt:lpstr>
      <vt:lpstr>Virtual Log Files</vt:lpstr>
      <vt:lpstr>Virtual Log Files</vt:lpstr>
      <vt:lpstr>Transaction Log Backup</vt:lpstr>
      <vt:lpstr>Transaction 3 continues after log backup</vt:lpstr>
      <vt:lpstr>Transaction 3 continues without log backup</vt:lpstr>
      <vt:lpstr>Autogrowth Occurs</vt:lpstr>
      <vt:lpstr>Tran 3 continues without autogrowth</vt:lpstr>
      <vt:lpstr>PowerPoint Presentation</vt:lpstr>
      <vt:lpstr>Autogrowth</vt:lpstr>
      <vt:lpstr>Autogrowth</vt:lpstr>
      <vt:lpstr>Autogrowth</vt:lpstr>
      <vt:lpstr>Autogrowth with fixed growth</vt:lpstr>
      <vt:lpstr>Autogrowth</vt:lpstr>
      <vt:lpstr>Autogrowth with percent growth</vt:lpstr>
      <vt:lpstr>Autogrowth</vt:lpstr>
      <vt:lpstr>Demo Environment</vt:lpstr>
      <vt:lpstr>Demo Results</vt:lpstr>
      <vt:lpstr>Demo Results</vt:lpstr>
      <vt:lpstr>Why not to shrink your log</vt:lpstr>
      <vt:lpstr>Instant file initialization – for data files</vt:lpstr>
      <vt:lpstr>Why not to shrink your log</vt:lpstr>
      <vt:lpstr>Log space reservation</vt:lpstr>
      <vt:lpstr>Log space reservation in action</vt:lpstr>
      <vt:lpstr>Log space reservation in action</vt:lpstr>
      <vt:lpstr>Log Space Reservation</vt:lpstr>
      <vt:lpstr>Rollback</vt:lpstr>
      <vt:lpstr>Rollback</vt:lpstr>
      <vt:lpstr>Resources</vt:lpstr>
      <vt:lpstr>Palette</vt:lpstr>
      <vt:lpstr>What is a transaction?</vt:lpstr>
      <vt:lpstr>Two column layout</vt:lpstr>
      <vt:lpstr>Two column layout with icons</vt:lpstr>
      <vt:lpstr>Table Style</vt:lpstr>
      <vt:lpstr>Slide for Developer’s Software Code</vt:lpstr>
      <vt:lpstr>Video Title</vt:lpstr>
      <vt:lpstr>Customer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Frank Gill</cp:lastModifiedBy>
  <cp:revision>617</cp:revision>
  <dcterms:created xsi:type="dcterms:W3CDTF">2013-07-12T18:23:55Z</dcterms:created>
  <dcterms:modified xsi:type="dcterms:W3CDTF">2018-11-03T16:45:08Z</dcterms:modified>
</cp:coreProperties>
</file>