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  <p:sldMasterId id="2147483852" r:id="rId2"/>
  </p:sldMasterIdLst>
  <p:sldIdLst>
    <p:sldId id="256" r:id="rId3"/>
    <p:sldId id="288" r:id="rId4"/>
    <p:sldId id="289" r:id="rId5"/>
    <p:sldId id="290" r:id="rId6"/>
    <p:sldId id="291" r:id="rId7"/>
    <p:sldId id="292" r:id="rId8"/>
    <p:sldId id="293" r:id="rId9"/>
    <p:sldId id="257" r:id="rId10"/>
    <p:sldId id="258" r:id="rId11"/>
    <p:sldId id="260" r:id="rId12"/>
    <p:sldId id="259" r:id="rId13"/>
    <p:sldId id="264" r:id="rId14"/>
    <p:sldId id="261" r:id="rId15"/>
    <p:sldId id="263" r:id="rId16"/>
    <p:sldId id="262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6" r:id="rId26"/>
    <p:sldId id="275" r:id="rId27"/>
    <p:sldId id="274" r:id="rId28"/>
    <p:sldId id="282" r:id="rId29"/>
    <p:sldId id="294" r:id="rId30"/>
    <p:sldId id="280" r:id="rId31"/>
    <p:sldId id="295" r:id="rId32"/>
    <p:sldId id="297" r:id="rId33"/>
    <p:sldId id="298" r:id="rId34"/>
    <p:sldId id="299" r:id="rId35"/>
    <p:sldId id="300" r:id="rId36"/>
    <p:sldId id="281" r:id="rId37"/>
    <p:sldId id="296" r:id="rId38"/>
    <p:sldId id="283" r:id="rId39"/>
    <p:sldId id="301" r:id="rId40"/>
    <p:sldId id="285" r:id="rId41"/>
    <p:sldId id="284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" y="6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7547"/>
            <a:ext cx="12191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212" y="516686"/>
            <a:ext cx="10937537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211" y="1907341"/>
            <a:ext cx="10567132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99" y="6197615"/>
            <a:ext cx="1030772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1129" y="6197615"/>
            <a:ext cx="38608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090" y="5675582"/>
            <a:ext cx="2550573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42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41773" y="628690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4/7/2018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0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715435" y="1299672"/>
            <a:ext cx="115824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741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941773" y="628690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4/7/2018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0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73808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941773" y="628690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4/7/2018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0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715435" y="1299672"/>
            <a:ext cx="115824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465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941773" y="628690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4/7/2018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3485" y="628690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15435" y="1299672"/>
            <a:ext cx="115824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601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1773" y="628690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4/7/2018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0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5435" y="1299672"/>
            <a:ext cx="115824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554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1773" y="628690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4/7/2018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0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914181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941773" y="628690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4/7/2018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0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54953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941773" y="628690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4/7/2018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0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29609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941773" y="628690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z="1100" smtClean="0"/>
              <a:pPr/>
              <a:t>4/7/2018</a:t>
            </a:fld>
            <a:r>
              <a:rPr lang="en-US" sz="1100"/>
              <a:t>  |</a:t>
            </a:r>
            <a:endParaRPr lang="en-US" sz="1100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0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15435" y="1299672"/>
            <a:ext cx="115824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2979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1773" y="628690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4/7/2018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0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8567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4/7/2018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6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303" y="6072791"/>
            <a:ext cx="12191993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773" y="628690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4/7/2018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0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680059" y="12203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116" y="5911457"/>
            <a:ext cx="2550573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0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skills.com/blogs/paul/category/transaction-log/" TargetMode="External"/><Relationship Id="rId2" Type="http://schemas.openxmlformats.org/officeDocument/2006/relationships/hyperlink" Target="https://docs.microsoft.com/en-us/sql/relational-databases/sql-server-transaction-log-architecture-and-management-guid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mailto:skreebydba@g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dpass.org/" TargetMode="External"/><Relationship Id="rId2" Type="http://schemas.openxmlformats.org/officeDocument/2006/relationships/hyperlink" Target="http://fox.sqlpass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isconsin.pass.org/" TargetMode="External"/><Relationship Id="rId5" Type="http://schemas.openxmlformats.org/officeDocument/2006/relationships/hyperlink" Target="http://wausau.pass.org/" TargetMode="External"/><Relationship Id="rId4" Type="http://schemas.openxmlformats.org/officeDocument/2006/relationships/hyperlink" Target="http://westwisc.sqlpass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skreebydba@gmail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SQL Server Transaction Log for Developers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SQL Saturday Madison</a:t>
            </a:r>
          </a:p>
          <a:p>
            <a:r>
              <a:rPr lang="en-US" dirty="0"/>
              <a:t>April 7, 2018</a:t>
            </a:r>
          </a:p>
        </p:txBody>
      </p:sp>
    </p:spTree>
    <p:extLst>
      <p:ext uri="{BB962C8B-B14F-4D97-AF65-F5344CB8AC3E}">
        <p14:creationId xmlns:p14="http://schemas.microsoft.com/office/powerpoint/2010/main" val="2839761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Atomicity – Transactions are all or nothing</a:t>
            </a:r>
          </a:p>
          <a:p>
            <a:r>
              <a:rPr lang="en-US" dirty="0"/>
              <a:t>Consistency – Transactions must leave the database in a consistent state</a:t>
            </a:r>
          </a:p>
          <a:p>
            <a:r>
              <a:rPr lang="en-US" dirty="0"/>
              <a:t>Isolation – Transactions cannot interfere with one another</a:t>
            </a:r>
          </a:p>
          <a:p>
            <a:r>
              <a:rPr lang="en-US" dirty="0"/>
              <a:t>Durability – A committed transaction must be persisted</a:t>
            </a:r>
          </a:p>
        </p:txBody>
      </p:sp>
    </p:spTree>
    <p:extLst>
      <p:ext uri="{BB962C8B-B14F-4D97-AF65-F5344CB8AC3E}">
        <p14:creationId xmlns:p14="http://schemas.microsoft.com/office/powerpoint/2010/main" val="1739022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at least two files created with a SQL Server database</a:t>
            </a:r>
          </a:p>
          <a:p>
            <a:r>
              <a:rPr lang="en-US" dirty="0"/>
              <a:t>Sequential file</a:t>
            </a:r>
          </a:p>
          <a:p>
            <a:r>
              <a:rPr lang="en-US" dirty="0"/>
              <a:t>Tracks all activity in the database</a:t>
            </a:r>
          </a:p>
          <a:p>
            <a:r>
              <a:rPr lang="en-US" dirty="0"/>
              <a:t>Database activity is run in transactions</a:t>
            </a:r>
          </a:p>
          <a:p>
            <a:r>
              <a:rPr lang="en-US" dirty="0"/>
              <a:t>The database stops if SQL Server cannot write to the log</a:t>
            </a:r>
          </a:p>
        </p:txBody>
      </p:sp>
    </p:spTree>
    <p:extLst>
      <p:ext uri="{BB962C8B-B14F-4D97-AF65-F5344CB8AC3E}">
        <p14:creationId xmlns:p14="http://schemas.microsoft.com/office/powerpoint/2010/main" val="892381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SQL Server activity takes place in a transaction</a:t>
            </a:r>
          </a:p>
          <a:p>
            <a:r>
              <a:rPr lang="en-US" dirty="0"/>
              <a:t>BEGIN TRANSACTION…COMMIT TRANSACTION</a:t>
            </a:r>
          </a:p>
          <a:p>
            <a:r>
              <a:rPr lang="en-US" dirty="0"/>
              <a:t>A transaction with BEGIN…COMMIT coded is explicit</a:t>
            </a:r>
          </a:p>
          <a:p>
            <a:r>
              <a:rPr lang="en-US" dirty="0"/>
              <a:t>A transaction without BEGIN…COMMIT is implicit</a:t>
            </a:r>
          </a:p>
          <a:p>
            <a:r>
              <a:rPr lang="en-US" dirty="0"/>
              <a:t>SQL Server wraps implicit transaction in BEGIN…COMMIT</a:t>
            </a:r>
          </a:p>
          <a:p>
            <a:r>
              <a:rPr lang="en-US" dirty="0"/>
              <a:t>Default behavior is AUTOCOMMIT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68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Log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transaction log file allocated on disk (.</a:t>
            </a:r>
            <a:r>
              <a:rPr lang="en-US" dirty="0" err="1"/>
              <a:t>ldf</a:t>
            </a:r>
            <a:r>
              <a:rPr lang="en-US" dirty="0"/>
              <a:t>)</a:t>
            </a:r>
          </a:p>
          <a:p>
            <a:r>
              <a:rPr lang="en-US" dirty="0"/>
              <a:t>Physical file is divided into virtual log files (VLFs)</a:t>
            </a:r>
          </a:p>
          <a:p>
            <a:r>
              <a:rPr lang="en-US" dirty="0"/>
              <a:t>VLFs can be reused</a:t>
            </a:r>
          </a:p>
          <a:p>
            <a:r>
              <a:rPr lang="en-US" dirty="0"/>
              <a:t>Transaction log is designed to be a circular file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251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free or active</a:t>
            </a:r>
          </a:p>
          <a:p>
            <a:r>
              <a:rPr lang="en-US" dirty="0"/>
              <a:t>Free VLF can be reused</a:t>
            </a:r>
          </a:p>
          <a:p>
            <a:r>
              <a:rPr lang="en-US" dirty="0"/>
              <a:t>Active VLFs contain log records SQL Server requires</a:t>
            </a:r>
          </a:p>
          <a:p>
            <a:r>
              <a:rPr lang="en-US" dirty="0"/>
              <a:t>Log records required for</a:t>
            </a:r>
          </a:p>
          <a:p>
            <a:pPr lvl="1"/>
            <a:r>
              <a:rPr lang="en-US" dirty="0"/>
              <a:t>Log backups</a:t>
            </a:r>
          </a:p>
          <a:p>
            <a:pPr lvl="1"/>
            <a:r>
              <a:rPr lang="en-US" dirty="0"/>
              <a:t>High availability</a:t>
            </a:r>
          </a:p>
          <a:p>
            <a:pPr lvl="1"/>
            <a:r>
              <a:rPr lang="en-US" dirty="0"/>
              <a:t>Rollback/</a:t>
            </a:r>
            <a:r>
              <a:rPr lang="en-US" dirty="0" err="1"/>
              <a:t>rollforward</a:t>
            </a:r>
            <a:r>
              <a:rPr lang="en-US" dirty="0"/>
              <a:t> activity</a:t>
            </a:r>
          </a:p>
        </p:txBody>
      </p:sp>
    </p:spTree>
    <p:extLst>
      <p:ext uri="{BB962C8B-B14F-4D97-AF65-F5344CB8AC3E}">
        <p14:creationId xmlns:p14="http://schemas.microsoft.com/office/powerpoint/2010/main" val="2257980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2270072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1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81843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3085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Tran1</a:t>
            </a:r>
          </a:p>
        </p:txBody>
      </p:sp>
    </p:spTree>
    <p:extLst>
      <p:ext uri="{BB962C8B-B14F-4D97-AF65-F5344CB8AC3E}">
        <p14:creationId xmlns:p14="http://schemas.microsoft.com/office/powerpoint/2010/main" val="21755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2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81843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3085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38258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387269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Tran2</a:t>
            </a:r>
          </a:p>
        </p:txBody>
      </p:sp>
    </p:spTree>
    <p:extLst>
      <p:ext uri="{BB962C8B-B14F-4D97-AF65-F5344CB8AC3E}">
        <p14:creationId xmlns:p14="http://schemas.microsoft.com/office/powerpoint/2010/main" val="1484353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3 Begins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81843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3085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38258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387269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Tran2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6475259" y="2277182"/>
            <a:ext cx="2888687" cy="1313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3530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Tran3</a:t>
            </a:r>
          </a:p>
        </p:txBody>
      </p:sp>
    </p:spTree>
    <p:extLst>
      <p:ext uri="{BB962C8B-B14F-4D97-AF65-F5344CB8AC3E}">
        <p14:creationId xmlns:p14="http://schemas.microsoft.com/office/powerpoint/2010/main" val="3357884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Backup or 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6475259" y="2277182"/>
            <a:ext cx="2888687" cy="1313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3530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Tran3</a:t>
            </a:r>
          </a:p>
        </p:txBody>
      </p:sp>
    </p:spTree>
    <p:extLst>
      <p:ext uri="{BB962C8B-B14F-4D97-AF65-F5344CB8AC3E}">
        <p14:creationId xmlns:p14="http://schemas.microsoft.com/office/powerpoint/2010/main" val="129844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Saturday Madison: Silver Sponsors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105" y="1647082"/>
            <a:ext cx="5268479" cy="16291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231" y="3699144"/>
            <a:ext cx="6552381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82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Log Backup or 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65190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4424" y="3887296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4423" y="4887092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81843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3085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38258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387269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Tran2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3417207" y="3423774"/>
            <a:ext cx="165190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119788" y="3914728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119787" y="4914524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152568" y="3423774"/>
            <a:ext cx="165190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855149" y="3914728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855148" y="4914524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6887926" y="3423774"/>
            <a:ext cx="165190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590507" y="3914728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90506" y="4914524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8623284" y="3423774"/>
            <a:ext cx="242571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325865" y="3914728"/>
            <a:ext cx="329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325864" y="4914524"/>
            <a:ext cx="329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6475259" y="2277182"/>
            <a:ext cx="2888687" cy="1313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3530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Tran3</a:t>
            </a:r>
          </a:p>
        </p:txBody>
      </p:sp>
    </p:spTree>
    <p:extLst>
      <p:ext uri="{BB962C8B-B14F-4D97-AF65-F5344CB8AC3E}">
        <p14:creationId xmlns:p14="http://schemas.microsoft.com/office/powerpoint/2010/main" val="4019144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want it on</a:t>
            </a:r>
          </a:p>
          <a:p>
            <a:r>
              <a:rPr lang="en-US" dirty="0"/>
              <a:t>Don’t work without a net</a:t>
            </a:r>
          </a:p>
        </p:txBody>
      </p:sp>
    </p:spTree>
    <p:extLst>
      <p:ext uri="{BB962C8B-B14F-4D97-AF65-F5344CB8AC3E}">
        <p14:creationId xmlns:p14="http://schemas.microsoft.com/office/powerpoint/2010/main" val="171300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Autogrowth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7606" y="2120900"/>
            <a:ext cx="3263138" cy="4051300"/>
          </a:xfrm>
        </p:spPr>
      </p:pic>
      <p:sp>
        <p:nvSpPr>
          <p:cNvPr id="6" name="TextBox 5"/>
          <p:cNvSpPr txBox="1"/>
          <p:nvPr/>
        </p:nvSpPr>
        <p:spPr>
          <a:xfrm>
            <a:off x="3654287" y="6326189"/>
            <a:ext cx="658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http://pic.humor.li/p/humor-li-picture-14069.jpg</a:t>
            </a:r>
          </a:p>
        </p:txBody>
      </p:sp>
    </p:spTree>
    <p:extLst>
      <p:ext uri="{BB962C8B-B14F-4D97-AF65-F5344CB8AC3E}">
        <p14:creationId xmlns:p14="http://schemas.microsoft.com/office/powerpoint/2010/main" val="3740084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want it on</a:t>
            </a:r>
          </a:p>
          <a:p>
            <a:r>
              <a:rPr lang="en-US" dirty="0"/>
              <a:t>Don’t work without a net</a:t>
            </a:r>
          </a:p>
          <a:p>
            <a:r>
              <a:rPr lang="en-US" dirty="0"/>
              <a:t>Do set </a:t>
            </a:r>
            <a:r>
              <a:rPr lang="en-US" dirty="0" err="1"/>
              <a:t>filegrowth</a:t>
            </a:r>
            <a:r>
              <a:rPr lang="en-US" dirty="0"/>
              <a:t> to a fixed amount</a:t>
            </a:r>
          </a:p>
          <a:p>
            <a:r>
              <a:rPr lang="en-US" dirty="0"/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3247780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Autogrowth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7697" y="2120900"/>
            <a:ext cx="5902955" cy="4051300"/>
          </a:xfrm>
        </p:spPr>
      </p:pic>
    </p:spTree>
    <p:extLst>
      <p:ext uri="{BB962C8B-B14F-4D97-AF65-F5344CB8AC3E}">
        <p14:creationId xmlns:p14="http://schemas.microsoft.com/office/powerpoint/2010/main" val="4130736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want it on</a:t>
            </a:r>
          </a:p>
          <a:p>
            <a:r>
              <a:rPr lang="en-US" dirty="0"/>
              <a:t>Don’t work without a net</a:t>
            </a:r>
          </a:p>
          <a:p>
            <a:r>
              <a:rPr lang="en-US" dirty="0"/>
              <a:t>Do set </a:t>
            </a:r>
            <a:r>
              <a:rPr lang="en-US" dirty="0" err="1"/>
              <a:t>filegrowth</a:t>
            </a:r>
            <a:r>
              <a:rPr lang="en-US" dirty="0"/>
              <a:t> to a fixed amount</a:t>
            </a:r>
          </a:p>
          <a:p>
            <a:r>
              <a:rPr lang="en-US" dirty="0"/>
              <a:t>Not this</a:t>
            </a:r>
          </a:p>
        </p:txBody>
      </p:sp>
    </p:spTree>
    <p:extLst>
      <p:ext uri="{BB962C8B-B14F-4D97-AF65-F5344CB8AC3E}">
        <p14:creationId xmlns:p14="http://schemas.microsoft.com/office/powerpoint/2010/main" val="2730904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Autogrowth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7697" y="2120900"/>
            <a:ext cx="5902955" cy="4051300"/>
          </a:xfrm>
        </p:spPr>
      </p:pic>
    </p:spTree>
    <p:extLst>
      <p:ext uri="{BB962C8B-B14F-4D97-AF65-F5344CB8AC3E}">
        <p14:creationId xmlns:p14="http://schemas.microsoft.com/office/powerpoint/2010/main" val="3663388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87764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E1A1A-F2A8-4349-95EC-0507DFE6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to Shrink Your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0CFCE-1DFD-4F4E-9A97-227D9BBA8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log grew for a reason</a:t>
            </a:r>
          </a:p>
          <a:p>
            <a:r>
              <a:rPr lang="en-US" dirty="0"/>
              <a:t>The log will grow again</a:t>
            </a:r>
          </a:p>
          <a:p>
            <a:r>
              <a:rPr lang="en-US" dirty="0"/>
              <a:t>Log growth is extremely expensive</a:t>
            </a:r>
          </a:p>
          <a:p>
            <a:r>
              <a:rPr lang="en-US" dirty="0"/>
              <a:t>Space must be zeroed out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18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File Shrink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5024" y="2137768"/>
            <a:ext cx="7108047" cy="3858654"/>
          </a:xfrm>
        </p:spPr>
      </p:pic>
    </p:spTree>
    <p:extLst>
      <p:ext uri="{BB962C8B-B14F-4D97-AF65-F5344CB8AC3E}">
        <p14:creationId xmlns:p14="http://schemas.microsoft.com/office/powerpoint/2010/main" val="187538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Saturday Madison: Gold Sponsor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748" y="1688874"/>
            <a:ext cx="5846523" cy="349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49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E1A1A-F2A8-4349-95EC-0507DFE6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to Shrink Your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0CFCE-1DFD-4F4E-9A97-227D9BBA8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log grew for a reason</a:t>
            </a:r>
          </a:p>
          <a:p>
            <a:r>
              <a:rPr lang="en-US" b="1" dirty="0"/>
              <a:t>The log will grow again</a:t>
            </a:r>
          </a:p>
          <a:p>
            <a:r>
              <a:rPr lang="en-US" dirty="0"/>
              <a:t>Log growth is extremely expensive</a:t>
            </a:r>
          </a:p>
          <a:p>
            <a:r>
              <a:rPr lang="en-US" dirty="0"/>
              <a:t>Space must be zeroed out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93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8CA5-65EE-44DF-92D9-7078586D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Log v. Big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48B8E-358B-425B-B07E-4053D68EA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databases</a:t>
            </a:r>
          </a:p>
          <a:p>
            <a:r>
              <a:rPr lang="en-US" dirty="0" err="1"/>
              <a:t>BigLog</a:t>
            </a:r>
            <a:r>
              <a:rPr lang="en-US" dirty="0"/>
              <a:t> – 8GB Log with 1GB Growth</a:t>
            </a:r>
          </a:p>
          <a:p>
            <a:r>
              <a:rPr lang="en-US" dirty="0" err="1"/>
              <a:t>SmallLog</a:t>
            </a:r>
            <a:r>
              <a:rPr lang="en-US" dirty="0"/>
              <a:t> – 8MB Log with 1MB Growth</a:t>
            </a:r>
          </a:p>
          <a:p>
            <a:r>
              <a:rPr lang="en-US" dirty="0"/>
              <a:t>Insert 100000 rows into both databases</a:t>
            </a:r>
          </a:p>
        </p:txBody>
      </p:sp>
    </p:spTree>
    <p:extLst>
      <p:ext uri="{BB962C8B-B14F-4D97-AF65-F5344CB8AC3E}">
        <p14:creationId xmlns:p14="http://schemas.microsoft.com/office/powerpoint/2010/main" val="2961870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8CA5-65EE-44DF-92D9-7078586D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Log v. Big Log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629A98-5111-42D4-84E1-A57755B75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182" y="1949697"/>
            <a:ext cx="3389244" cy="3958927"/>
          </a:xfrm>
        </p:spPr>
      </p:pic>
    </p:spTree>
    <p:extLst>
      <p:ext uri="{BB962C8B-B14F-4D97-AF65-F5344CB8AC3E}">
        <p14:creationId xmlns:p14="http://schemas.microsoft.com/office/powerpoint/2010/main" val="2595424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8CA5-65EE-44DF-92D9-7078586D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Log v. Big Log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C14786F-416B-453D-A0F6-0E1EDDEB5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312" y="2882105"/>
            <a:ext cx="10834052" cy="1093790"/>
          </a:xfrm>
        </p:spPr>
      </p:pic>
    </p:spTree>
    <p:extLst>
      <p:ext uri="{BB962C8B-B14F-4D97-AF65-F5344CB8AC3E}">
        <p14:creationId xmlns:p14="http://schemas.microsoft.com/office/powerpoint/2010/main" val="573213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8CA5-65EE-44DF-92D9-7078586D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Log v. Big Log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12EBD-C078-47FC-B4BE-A7D4CE90D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log has more VLFs</a:t>
            </a:r>
          </a:p>
          <a:p>
            <a:r>
              <a:rPr lang="en-US" dirty="0"/>
              <a:t>More VLFs make SQL Server work harder</a:t>
            </a:r>
          </a:p>
          <a:p>
            <a:r>
              <a:rPr lang="en-US" dirty="0"/>
              <a:t>Log growth makes SQL Server work harder</a:t>
            </a:r>
          </a:p>
          <a:p>
            <a:r>
              <a:rPr lang="en-US" dirty="0"/>
              <a:t>Let SQL Server work smarter</a:t>
            </a:r>
          </a:p>
        </p:txBody>
      </p:sp>
    </p:spTree>
    <p:extLst>
      <p:ext uri="{BB962C8B-B14F-4D97-AF65-F5344CB8AC3E}">
        <p14:creationId xmlns:p14="http://schemas.microsoft.com/office/powerpoint/2010/main" val="733537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File Reservation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Transactions are all or nothing</a:t>
            </a:r>
          </a:p>
          <a:p>
            <a:r>
              <a:rPr lang="en-US" dirty="0"/>
              <a:t>SQL Server reserves space for roll back</a:t>
            </a:r>
          </a:p>
          <a:p>
            <a:r>
              <a:rPr lang="en-US" dirty="0"/>
              <a:t>Reserved space is released on commit</a:t>
            </a:r>
          </a:p>
          <a:p>
            <a:r>
              <a:rPr lang="en-US" dirty="0"/>
              <a:t>Batch your transactions</a:t>
            </a:r>
          </a:p>
        </p:txBody>
      </p:sp>
    </p:spTree>
    <p:extLst>
      <p:ext uri="{BB962C8B-B14F-4D97-AF65-F5344CB8AC3E}">
        <p14:creationId xmlns:p14="http://schemas.microsoft.com/office/powerpoint/2010/main" val="2221699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File Reservation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writes orders</a:t>
            </a:r>
          </a:p>
          <a:p>
            <a:r>
              <a:rPr lang="en-US" dirty="0"/>
              <a:t>The business has retained two years of archived orders</a:t>
            </a:r>
          </a:p>
          <a:p>
            <a:r>
              <a:rPr lang="en-US" dirty="0"/>
              <a:t>The business has decided to only retain two month of archived orders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DE8BD2-9258-47E9-9DFB-801BDBF7E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646" y="3558405"/>
            <a:ext cx="7558143" cy="232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763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File Reservation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828686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reserves space for rollback</a:t>
            </a:r>
          </a:p>
          <a:p>
            <a:r>
              <a:rPr lang="en-US" dirty="0"/>
              <a:t>On rollback, an anti-operation is generated for every operation</a:t>
            </a:r>
          </a:p>
          <a:p>
            <a:r>
              <a:rPr lang="en-US" dirty="0"/>
              <a:t>For inserts, delete</a:t>
            </a:r>
          </a:p>
          <a:p>
            <a:r>
              <a:rPr lang="en-US" dirty="0"/>
              <a:t>For deletes, insert</a:t>
            </a:r>
          </a:p>
          <a:p>
            <a:r>
              <a:rPr lang="en-US" dirty="0"/>
              <a:t>For updates</a:t>
            </a:r>
            <a:r>
              <a:rPr lang="en-US"/>
              <a:t>,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50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 Log Architecture - </a:t>
            </a:r>
            <a:r>
              <a:rPr lang="en-US" dirty="0">
                <a:hlinkClick r:id="rId2"/>
              </a:rPr>
              <a:t>https://docs.microsoft.com/en-us/sql/relational-databases/sql-server-transaction-log-architecture-and-management-guide</a:t>
            </a:r>
            <a:endParaRPr lang="en-US" dirty="0"/>
          </a:p>
          <a:p>
            <a:r>
              <a:rPr lang="en-US" dirty="0"/>
              <a:t>Paul Randal on the Transaction Log - </a:t>
            </a:r>
            <a:r>
              <a:rPr lang="en-US" dirty="0">
                <a:hlinkClick r:id="rId3"/>
              </a:rPr>
              <a:t>https://www.sqlskills.com/blogs/paul/category/transaction-log/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Saturday Madison: Gold Sponsor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202" y="2447139"/>
            <a:ext cx="8244038" cy="189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807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Gill</a:t>
            </a:r>
          </a:p>
          <a:p>
            <a:r>
              <a:rPr lang="en-US" dirty="0"/>
              <a:t>Senior Systems Engineer at Concurrency</a:t>
            </a:r>
          </a:p>
          <a:p>
            <a:r>
              <a:rPr lang="en-US" dirty="0"/>
              <a:t>18 years in IT, 10 as a SQL Server guy</a:t>
            </a:r>
          </a:p>
          <a:p>
            <a:r>
              <a:rPr lang="en-US" dirty="0"/>
              <a:t>Started my career as a COBOL programmer</a:t>
            </a:r>
          </a:p>
          <a:p>
            <a:r>
              <a:rPr lang="en-US" dirty="0"/>
              <a:t>Interested in all things internal</a:t>
            </a:r>
          </a:p>
          <a:p>
            <a:r>
              <a:rPr lang="en-US" dirty="0"/>
              <a:t>Former co-president of the Chicago SQL Server User Group</a:t>
            </a:r>
          </a:p>
          <a:p>
            <a:r>
              <a:rPr lang="en-US" dirty="0"/>
              <a:t>Volunteer at the Art Institute of Chicago</a:t>
            </a:r>
          </a:p>
          <a:p>
            <a:r>
              <a:rPr lang="en-US" dirty="0"/>
              <a:t>Email – </a:t>
            </a:r>
            <a:r>
              <a:rPr lang="en-US" dirty="0">
                <a:hlinkClick r:id="rId2"/>
              </a:rPr>
              <a:t>skreebydba@gmail.com</a:t>
            </a:r>
            <a:endParaRPr lang="en-US" dirty="0"/>
          </a:p>
          <a:p>
            <a:r>
              <a:rPr lang="en-US" dirty="0"/>
              <a:t>Twitter - @skreebydba</a:t>
            </a:r>
          </a:p>
          <a:p>
            <a:r>
              <a:rPr lang="en-US" dirty="0"/>
              <a:t>Blog – skreebydba.com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6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Saturday Madison After Party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 us @6:30pm for some networking and fun.  Appetizers provided.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Madison’s </a:t>
            </a:r>
          </a:p>
          <a:p>
            <a:pPr marL="0" indent="0">
              <a:buNone/>
            </a:pPr>
            <a:r>
              <a:rPr lang="en-US" dirty="0"/>
              <a:t>119 King Street</a:t>
            </a:r>
          </a:p>
          <a:p>
            <a:pPr marL="0" indent="0">
              <a:buNone/>
            </a:pPr>
            <a:r>
              <a:rPr lang="en-US" dirty="0"/>
              <a:t>Madison, WI 53703</a:t>
            </a:r>
          </a:p>
        </p:txBody>
      </p:sp>
    </p:spTree>
    <p:extLst>
      <p:ext uri="{BB962C8B-B14F-4D97-AF65-F5344CB8AC3E}">
        <p14:creationId xmlns:p14="http://schemas.microsoft.com/office/powerpoint/2010/main" val="206851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your local WI Chapter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 err="1">
                <a:hlinkClick r:id="rId2"/>
              </a:rPr>
              <a:t>FoxPASS</a:t>
            </a:r>
            <a:r>
              <a:rPr lang="en-US" dirty="0"/>
              <a:t> - Appleton, WI</a:t>
            </a:r>
            <a:br>
              <a:rPr lang="en-US" dirty="0"/>
            </a:br>
            <a:r>
              <a:rPr lang="en-US" dirty="0">
                <a:hlinkClick r:id="rId3"/>
              </a:rPr>
              <a:t>MADPASS</a:t>
            </a:r>
            <a:r>
              <a:rPr lang="en-US" dirty="0"/>
              <a:t> - Madison, WI</a:t>
            </a:r>
            <a:br>
              <a:rPr lang="en-US" dirty="0"/>
            </a:br>
            <a:r>
              <a:rPr lang="en-US" dirty="0">
                <a:hlinkClick r:id="rId4"/>
              </a:rPr>
              <a:t>Western Wisconsin PASS</a:t>
            </a:r>
            <a:r>
              <a:rPr lang="en-US" dirty="0"/>
              <a:t> - Eau Claire, WI</a:t>
            </a:r>
          </a:p>
          <a:p>
            <a:pPr marL="0" indent="0">
              <a:buNone/>
            </a:pPr>
            <a:r>
              <a:rPr lang="en-US" dirty="0" err="1">
                <a:hlinkClick r:id="rId5"/>
              </a:rPr>
              <a:t>WausauPASS</a:t>
            </a:r>
            <a:r>
              <a:rPr lang="en-US" dirty="0"/>
              <a:t> - Wausau, WI</a:t>
            </a:r>
            <a:br>
              <a:rPr lang="en-US" dirty="0"/>
            </a:br>
            <a:r>
              <a:rPr lang="en-US" dirty="0" err="1">
                <a:hlinkClick r:id="rId6"/>
              </a:rPr>
              <a:t>WI</a:t>
            </a:r>
            <a:r>
              <a:rPr lang="en-US" dirty="0">
                <a:hlinkClick r:id="rId6"/>
              </a:rPr>
              <a:t> SSUG</a:t>
            </a:r>
            <a:r>
              <a:rPr lang="en-US" dirty="0"/>
              <a:t> - Waukesha, WI</a:t>
            </a:r>
          </a:p>
        </p:txBody>
      </p:sp>
    </p:spTree>
    <p:extLst>
      <p:ext uri="{BB962C8B-B14F-4D97-AF65-F5344CB8AC3E}">
        <p14:creationId xmlns:p14="http://schemas.microsoft.com/office/powerpoint/2010/main" val="862723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Save $$$ on your PASS Summit 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Summit is the largest conference for technical professionals who leverage the Microsoft Data Platform.</a:t>
            </a:r>
          </a:p>
          <a:p>
            <a:r>
              <a:rPr lang="en-US" dirty="0"/>
              <a:t>November 6</a:t>
            </a:r>
            <a:r>
              <a:rPr lang="en-US" baseline="30000" dirty="0"/>
              <a:t>th</a:t>
            </a:r>
            <a:r>
              <a:rPr lang="en-US" dirty="0"/>
              <a:t> – 9</a:t>
            </a:r>
            <a:r>
              <a:rPr lang="en-US" baseline="30000" dirty="0"/>
              <a:t>th</a:t>
            </a:r>
            <a:r>
              <a:rPr lang="en-US" dirty="0"/>
              <a:t> Seattle, WA</a:t>
            </a:r>
          </a:p>
          <a:p>
            <a:r>
              <a:rPr lang="en-US" dirty="0"/>
              <a:t>Use this code to save $150 off your registration: SSDISHN1C</a:t>
            </a:r>
          </a:p>
          <a:p>
            <a:r>
              <a:rPr lang="en-US" dirty="0"/>
              <a:t>Use this code to get access to all 2017 </a:t>
            </a:r>
            <a:r>
              <a:rPr lang="en-US"/>
              <a:t>Summit sessions: SQLSTRHN1C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88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Frank Gill</a:t>
            </a:r>
          </a:p>
          <a:p>
            <a:r>
              <a:rPr lang="en-US" dirty="0"/>
              <a:t>Senior Systems Engineer at Concurrency</a:t>
            </a:r>
          </a:p>
          <a:p>
            <a:r>
              <a:rPr lang="en-US" dirty="0"/>
              <a:t>19 years in IT, 11 as a SQL Server guy</a:t>
            </a:r>
          </a:p>
          <a:p>
            <a:r>
              <a:rPr lang="en-US" dirty="0"/>
              <a:t>Started my career as a COBOL programmer</a:t>
            </a:r>
          </a:p>
          <a:p>
            <a:r>
              <a:rPr lang="en-US" dirty="0"/>
              <a:t>Interested in all things internal</a:t>
            </a:r>
          </a:p>
          <a:p>
            <a:r>
              <a:rPr lang="en-US" dirty="0"/>
              <a:t>Volunteer at the Art Institute of Chicago</a:t>
            </a:r>
          </a:p>
          <a:p>
            <a:r>
              <a:rPr lang="en-US" dirty="0"/>
              <a:t>Email – </a:t>
            </a:r>
            <a:r>
              <a:rPr lang="en-US" dirty="0">
                <a:hlinkClick r:id="rId2"/>
              </a:rPr>
              <a:t>skreebydba@gmail.com</a:t>
            </a:r>
            <a:endParaRPr lang="en-US" dirty="0"/>
          </a:p>
          <a:p>
            <a:r>
              <a:rPr lang="en-US" dirty="0"/>
              <a:t>Twitter - @</a:t>
            </a:r>
            <a:r>
              <a:rPr lang="en-US" dirty="0" err="1"/>
              <a:t>skreebydba</a:t>
            </a:r>
            <a:endParaRPr lang="en-US" dirty="0"/>
          </a:p>
          <a:p>
            <a:r>
              <a:rPr lang="en-US" dirty="0"/>
              <a:t>Blog – skreebydba.com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92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ACID properties</a:t>
            </a:r>
          </a:p>
          <a:p>
            <a:r>
              <a:rPr lang="en-US" dirty="0"/>
              <a:t>What is the transaction log?</a:t>
            </a:r>
          </a:p>
          <a:p>
            <a:r>
              <a:rPr lang="en-US" dirty="0"/>
              <a:t>Transactions</a:t>
            </a:r>
          </a:p>
          <a:p>
            <a:r>
              <a:rPr lang="en-US" dirty="0"/>
              <a:t>Transaction log architecture</a:t>
            </a:r>
          </a:p>
          <a:p>
            <a:r>
              <a:rPr lang="en-US" dirty="0"/>
              <a:t>Virtual Log Files (VLFs)</a:t>
            </a:r>
          </a:p>
          <a:p>
            <a:r>
              <a:rPr lang="en-US" dirty="0"/>
              <a:t>Log growth</a:t>
            </a:r>
          </a:p>
          <a:p>
            <a:r>
              <a:rPr lang="en-US" dirty="0"/>
              <a:t>Log space reservation</a:t>
            </a:r>
          </a:p>
          <a:p>
            <a:r>
              <a:rPr lang="en-US" dirty="0"/>
              <a:t>Batching transactions</a:t>
            </a:r>
          </a:p>
          <a:p>
            <a:r>
              <a:rPr lang="en-US" dirty="0"/>
              <a:t>Rollback activity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30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550</TotalTime>
  <Words>862</Words>
  <Application>Microsoft Office PowerPoint</Application>
  <PresentationFormat>Widescreen</PresentationFormat>
  <Paragraphs>211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Arial Black</vt:lpstr>
      <vt:lpstr>Wingdings</vt:lpstr>
      <vt:lpstr>Wood Type</vt:lpstr>
      <vt:lpstr>Office Theme</vt:lpstr>
      <vt:lpstr>The SQL Server Transaction Log for Developers</vt:lpstr>
      <vt:lpstr>SQL Saturday Madison: Silver Sponsors</vt:lpstr>
      <vt:lpstr>SQL Saturday Madison: Gold Sponsor</vt:lpstr>
      <vt:lpstr>SQL Saturday Madison: Gold Sponsor</vt:lpstr>
      <vt:lpstr>SQL Saturday Madison After Party</vt:lpstr>
      <vt:lpstr>Join your local WI Chapter</vt:lpstr>
      <vt:lpstr>Save $$$ on your PASS Summit Registration</vt:lpstr>
      <vt:lpstr>About Me</vt:lpstr>
      <vt:lpstr>What We Will Cover</vt:lpstr>
      <vt:lpstr>ACID Properties</vt:lpstr>
      <vt:lpstr>What is the Transaction Log</vt:lpstr>
      <vt:lpstr>Transactions</vt:lpstr>
      <vt:lpstr>Transaction Log Architecture</vt:lpstr>
      <vt:lpstr>Virtual Log Files</vt:lpstr>
      <vt:lpstr>Virtual Log Files</vt:lpstr>
      <vt:lpstr>Transaction 1 Commits</vt:lpstr>
      <vt:lpstr>Transaction 2 Commits</vt:lpstr>
      <vt:lpstr>Transaction 3 Begins</vt:lpstr>
      <vt:lpstr>Log Backup or Checkpoint</vt:lpstr>
      <vt:lpstr>No Log Backup or Checkpoint</vt:lpstr>
      <vt:lpstr>Autogrowth</vt:lpstr>
      <vt:lpstr>Autogrowth</vt:lpstr>
      <vt:lpstr>Autogrowth</vt:lpstr>
      <vt:lpstr>Autogrowth</vt:lpstr>
      <vt:lpstr>Autogrowth</vt:lpstr>
      <vt:lpstr>Autogrowth</vt:lpstr>
      <vt:lpstr>Autogrowth</vt:lpstr>
      <vt:lpstr>Why Not to Shrink Your Log</vt:lpstr>
      <vt:lpstr>Log File Shrink</vt:lpstr>
      <vt:lpstr>Why Not to Shrink Your Log</vt:lpstr>
      <vt:lpstr>Small Log v. Big Log</vt:lpstr>
      <vt:lpstr>Small Log v. Big Log</vt:lpstr>
      <vt:lpstr>Small Log v. Big Log</vt:lpstr>
      <vt:lpstr>Small Log v. Big Log</vt:lpstr>
      <vt:lpstr>Log File Reservation</vt:lpstr>
      <vt:lpstr>Log File Reservation</vt:lpstr>
      <vt:lpstr>Log File Reservation</vt:lpstr>
      <vt:lpstr>Rollback</vt:lpstr>
      <vt:lpstr>Resources</vt:lpstr>
      <vt:lpstr>About Me</vt:lpstr>
    </vt:vector>
  </TitlesOfParts>
  <Company>Insight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SQL Server Transaction Log for Developers</dc:title>
  <dc:creator>Gill, Frank</dc:creator>
  <cp:lastModifiedBy>Frank Gill</cp:lastModifiedBy>
  <cp:revision>38</cp:revision>
  <dcterms:created xsi:type="dcterms:W3CDTF">2017-02-14T17:46:08Z</dcterms:created>
  <dcterms:modified xsi:type="dcterms:W3CDTF">2018-04-07T19:12:15Z</dcterms:modified>
</cp:coreProperties>
</file>