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1" r:id="rId2"/>
    <p:sldId id="286" r:id="rId3"/>
    <p:sldId id="318" r:id="rId4"/>
    <p:sldId id="315" r:id="rId5"/>
    <p:sldId id="310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5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60" r:id="rId31"/>
    <p:sldId id="361" r:id="rId32"/>
    <p:sldId id="359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24" r:id="rId43"/>
    <p:sldId id="362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21"/>
            <p14:sldId id="286"/>
            <p14:sldId id="318"/>
            <p14:sldId id="315"/>
            <p14:sldId id="31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5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0"/>
            <p14:sldId id="361"/>
            <p14:sldId id="35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2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5" autoAdjust="0"/>
    <p:restoredTop sz="97586" autoAdjust="0"/>
  </p:normalViewPr>
  <p:slideViewPr>
    <p:cSldViewPr snapToGrid="0">
      <p:cViewPr varScale="1">
        <p:scale>
          <a:sx n="135" d="100"/>
          <a:sy n="135" d="100"/>
        </p:scale>
        <p:origin x="75" y="20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53">
            <a:extLst>
              <a:ext uri="{FF2B5EF4-FFF2-40B4-BE49-F238E27FC236}">
                <a16:creationId xmlns:a16="http://schemas.microsoft.com/office/drawing/2014/main" id="{32A8089A-D851-8744-9AB8-67F8B98AC1AD}"/>
              </a:ext>
            </a:extLst>
          </p:cNvPr>
          <p:cNvSpPr/>
          <p:nvPr userDrawn="1"/>
        </p:nvSpPr>
        <p:spPr>
          <a:xfrm rot="10800000">
            <a:off x="-29276" y="-12755"/>
            <a:ext cx="3650693" cy="5190654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301085"/>
              <a:gd name="connsiteY0" fmla="*/ 6610370 h 6617805"/>
              <a:gd name="connsiteX1" fmla="*/ 3108096 w 4301085"/>
              <a:gd name="connsiteY1" fmla="*/ 784062 h 6617805"/>
              <a:gd name="connsiteX2" fmla="*/ 4228795 w 4301085"/>
              <a:gd name="connsiteY2" fmla="*/ 0 h 6617805"/>
              <a:gd name="connsiteX3" fmla="*/ 4301085 w 4301085"/>
              <a:gd name="connsiteY3" fmla="*/ 6617805 h 6617805"/>
              <a:gd name="connsiteX4" fmla="*/ 0 w 4301085"/>
              <a:gd name="connsiteY4" fmla="*/ 6610370 h 6617805"/>
              <a:gd name="connsiteX0" fmla="*/ 0 w 4301085"/>
              <a:gd name="connsiteY0" fmla="*/ 5826308 h 5833743"/>
              <a:gd name="connsiteX1" fmla="*/ 3108096 w 4301085"/>
              <a:gd name="connsiteY1" fmla="*/ 0 h 5833743"/>
              <a:gd name="connsiteX2" fmla="*/ 4107696 w 4301085"/>
              <a:gd name="connsiteY2" fmla="*/ 64163 h 5833743"/>
              <a:gd name="connsiteX3" fmla="*/ 4301085 w 4301085"/>
              <a:gd name="connsiteY3" fmla="*/ 5833743 h 5833743"/>
              <a:gd name="connsiteX4" fmla="*/ 0 w 4301085"/>
              <a:gd name="connsiteY4" fmla="*/ 5826308 h 5833743"/>
              <a:gd name="connsiteX0" fmla="*/ 0 w 4301085"/>
              <a:gd name="connsiteY0" fmla="*/ 5854348 h 5861783"/>
              <a:gd name="connsiteX1" fmla="*/ 3125396 w 4301085"/>
              <a:gd name="connsiteY1" fmla="*/ 0 h 5861783"/>
              <a:gd name="connsiteX2" fmla="*/ 4107696 w 4301085"/>
              <a:gd name="connsiteY2" fmla="*/ 92203 h 5861783"/>
              <a:gd name="connsiteX3" fmla="*/ 4301085 w 4301085"/>
              <a:gd name="connsiteY3" fmla="*/ 5861783 h 5861783"/>
              <a:gd name="connsiteX4" fmla="*/ 0 w 4301085"/>
              <a:gd name="connsiteY4" fmla="*/ 5854348 h 5861783"/>
              <a:gd name="connsiteX0" fmla="*/ 0 w 4107696"/>
              <a:gd name="connsiteY0" fmla="*/ 5854348 h 5854348"/>
              <a:gd name="connsiteX1" fmla="*/ 3125396 w 4107696"/>
              <a:gd name="connsiteY1" fmla="*/ 0 h 5854348"/>
              <a:gd name="connsiteX2" fmla="*/ 4107696 w 4107696"/>
              <a:gd name="connsiteY2" fmla="*/ 92203 h 5854348"/>
              <a:gd name="connsiteX3" fmla="*/ 3678287 w 4107696"/>
              <a:gd name="connsiteY3" fmla="*/ 4522849 h 5854348"/>
              <a:gd name="connsiteX4" fmla="*/ 0 w 4107696"/>
              <a:gd name="connsiteY4" fmla="*/ 5854348 h 5854348"/>
              <a:gd name="connsiteX0" fmla="*/ 0 w 3519497"/>
              <a:gd name="connsiteY0" fmla="*/ 4767779 h 4767779"/>
              <a:gd name="connsiteX1" fmla="*/ 2537197 w 3519497"/>
              <a:gd name="connsiteY1" fmla="*/ 0 h 4767779"/>
              <a:gd name="connsiteX2" fmla="*/ 3519497 w 3519497"/>
              <a:gd name="connsiteY2" fmla="*/ 92203 h 4767779"/>
              <a:gd name="connsiteX3" fmla="*/ 3090088 w 3519497"/>
              <a:gd name="connsiteY3" fmla="*/ 4522849 h 4767779"/>
              <a:gd name="connsiteX4" fmla="*/ 0 w 3519497"/>
              <a:gd name="connsiteY4" fmla="*/ 4767779 h 4767779"/>
              <a:gd name="connsiteX0" fmla="*/ 0 w 3522587"/>
              <a:gd name="connsiteY0" fmla="*/ 4767779 h 4767779"/>
              <a:gd name="connsiteX1" fmla="*/ 2537197 w 3522587"/>
              <a:gd name="connsiteY1" fmla="*/ 0 h 4767779"/>
              <a:gd name="connsiteX2" fmla="*/ 3519497 w 3522587"/>
              <a:gd name="connsiteY2" fmla="*/ 92203 h 4767779"/>
              <a:gd name="connsiteX3" fmla="*/ 3522587 w 3522587"/>
              <a:gd name="connsiteY3" fmla="*/ 4677072 h 4767779"/>
              <a:gd name="connsiteX4" fmla="*/ 0 w 3522587"/>
              <a:gd name="connsiteY4" fmla="*/ 4767779 h 4767779"/>
              <a:gd name="connsiteX0" fmla="*/ 0 w 3657897"/>
              <a:gd name="connsiteY0" fmla="*/ 4767779 h 4767779"/>
              <a:gd name="connsiteX1" fmla="*/ 2537197 w 3657897"/>
              <a:gd name="connsiteY1" fmla="*/ 0 h 4767779"/>
              <a:gd name="connsiteX2" fmla="*/ 3657897 w 3657897"/>
              <a:gd name="connsiteY2" fmla="*/ 8082 h 4767779"/>
              <a:gd name="connsiteX3" fmla="*/ 3522587 w 3657897"/>
              <a:gd name="connsiteY3" fmla="*/ 4677072 h 4767779"/>
              <a:gd name="connsiteX4" fmla="*/ 0 w 3657897"/>
              <a:gd name="connsiteY4" fmla="*/ 4767779 h 4767779"/>
              <a:gd name="connsiteX0" fmla="*/ 0 w 3669637"/>
              <a:gd name="connsiteY0" fmla="*/ 4767779 h 4789234"/>
              <a:gd name="connsiteX1" fmla="*/ 2537197 w 3669637"/>
              <a:gd name="connsiteY1" fmla="*/ 0 h 4789234"/>
              <a:gd name="connsiteX2" fmla="*/ 3657897 w 3669637"/>
              <a:gd name="connsiteY2" fmla="*/ 8082 h 4789234"/>
              <a:gd name="connsiteX3" fmla="*/ 3669637 w 3669637"/>
              <a:gd name="connsiteY3" fmla="*/ 4789234 h 4789234"/>
              <a:gd name="connsiteX4" fmla="*/ 0 w 3669637"/>
              <a:gd name="connsiteY4" fmla="*/ 4767779 h 4789234"/>
              <a:gd name="connsiteX0" fmla="*/ 0 w 4318385"/>
              <a:gd name="connsiteY0" fmla="*/ 4767779 h 4775214"/>
              <a:gd name="connsiteX1" fmla="*/ 2537197 w 4318385"/>
              <a:gd name="connsiteY1" fmla="*/ 0 h 4775214"/>
              <a:gd name="connsiteX2" fmla="*/ 3657897 w 4318385"/>
              <a:gd name="connsiteY2" fmla="*/ 8082 h 4775214"/>
              <a:gd name="connsiteX3" fmla="*/ 4318385 w 4318385"/>
              <a:gd name="connsiteY3" fmla="*/ 4775214 h 4775214"/>
              <a:gd name="connsiteX4" fmla="*/ 0 w 4318385"/>
              <a:gd name="connsiteY4" fmla="*/ 4767779 h 4775214"/>
              <a:gd name="connsiteX0" fmla="*/ 0 w 4324670"/>
              <a:gd name="connsiteY0" fmla="*/ 4767779 h 4775214"/>
              <a:gd name="connsiteX1" fmla="*/ 2537197 w 4324670"/>
              <a:gd name="connsiteY1" fmla="*/ 0 h 4775214"/>
              <a:gd name="connsiteX2" fmla="*/ 4323945 w 4324670"/>
              <a:gd name="connsiteY2" fmla="*/ 8082 h 4775214"/>
              <a:gd name="connsiteX3" fmla="*/ 4318385 w 4324670"/>
              <a:gd name="connsiteY3" fmla="*/ 4775214 h 4775214"/>
              <a:gd name="connsiteX4" fmla="*/ 0 w 4324670"/>
              <a:gd name="connsiteY4" fmla="*/ 4767779 h 4775214"/>
              <a:gd name="connsiteX0" fmla="*/ 0 w 4323955"/>
              <a:gd name="connsiteY0" fmla="*/ 4767779 h 4767779"/>
              <a:gd name="connsiteX1" fmla="*/ 2537197 w 4323955"/>
              <a:gd name="connsiteY1" fmla="*/ 0 h 4767779"/>
              <a:gd name="connsiteX2" fmla="*/ 4323945 w 4323955"/>
              <a:gd name="connsiteY2" fmla="*/ 8082 h 4767779"/>
              <a:gd name="connsiteX3" fmla="*/ 3190127 w 4323955"/>
              <a:gd name="connsiteY3" fmla="*/ 4380209 h 4767779"/>
              <a:gd name="connsiteX4" fmla="*/ 0 w 4323955"/>
              <a:gd name="connsiteY4" fmla="*/ 4767779 h 4767779"/>
              <a:gd name="connsiteX0" fmla="*/ 0 w 3944865"/>
              <a:gd name="connsiteY0" fmla="*/ 4767779 h 4767779"/>
              <a:gd name="connsiteX1" fmla="*/ 2537197 w 3944865"/>
              <a:gd name="connsiteY1" fmla="*/ 0 h 4767779"/>
              <a:gd name="connsiteX2" fmla="*/ 3944850 w 3944865"/>
              <a:gd name="connsiteY2" fmla="*/ 183640 h 4767779"/>
              <a:gd name="connsiteX3" fmla="*/ 3190127 w 3944865"/>
              <a:gd name="connsiteY3" fmla="*/ 4380209 h 4767779"/>
              <a:gd name="connsiteX4" fmla="*/ 0 w 3944865"/>
              <a:gd name="connsiteY4" fmla="*/ 4767779 h 4767779"/>
              <a:gd name="connsiteX0" fmla="*/ 0 w 4137864"/>
              <a:gd name="connsiteY0" fmla="*/ 4767779 h 4775214"/>
              <a:gd name="connsiteX1" fmla="*/ 2537197 w 4137864"/>
              <a:gd name="connsiteY1" fmla="*/ 0 h 4775214"/>
              <a:gd name="connsiteX2" fmla="*/ 3944850 w 4137864"/>
              <a:gd name="connsiteY2" fmla="*/ 183640 h 4775214"/>
              <a:gd name="connsiteX3" fmla="*/ 4137864 w 4137864"/>
              <a:gd name="connsiteY3" fmla="*/ 4775214 h 4775214"/>
              <a:gd name="connsiteX4" fmla="*/ 0 w 4137864"/>
              <a:gd name="connsiteY4" fmla="*/ 4767779 h 4775214"/>
              <a:gd name="connsiteX0" fmla="*/ 0 w 4144149"/>
              <a:gd name="connsiteY0" fmla="*/ 4767779 h 4775214"/>
              <a:gd name="connsiteX1" fmla="*/ 2537197 w 4144149"/>
              <a:gd name="connsiteY1" fmla="*/ 0 h 4775214"/>
              <a:gd name="connsiteX2" fmla="*/ 4143424 w 4144149"/>
              <a:gd name="connsiteY2" fmla="*/ 768 h 4775214"/>
              <a:gd name="connsiteX3" fmla="*/ 4137864 w 4144149"/>
              <a:gd name="connsiteY3" fmla="*/ 4775214 h 4775214"/>
              <a:gd name="connsiteX4" fmla="*/ 0 w 4144149"/>
              <a:gd name="connsiteY4" fmla="*/ 4767779 h 47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149" h="4775214">
                <a:moveTo>
                  <a:pt x="0" y="4767779"/>
                </a:moveTo>
                <a:lnTo>
                  <a:pt x="2537197" y="0"/>
                </a:lnTo>
                <a:lnTo>
                  <a:pt x="4143424" y="768"/>
                </a:lnTo>
                <a:cubicBezTo>
                  <a:pt x="4147337" y="1594485"/>
                  <a:pt x="4133951" y="3181497"/>
                  <a:pt x="4137864" y="4775214"/>
                </a:cubicBezTo>
                <a:lnTo>
                  <a:pt x="0" y="47677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8B7216CF-728B-874F-9E95-1465636A1AB7}"/>
              </a:ext>
            </a:extLst>
          </p:cNvPr>
          <p:cNvSpPr/>
          <p:nvPr userDrawn="1"/>
        </p:nvSpPr>
        <p:spPr>
          <a:xfrm rot="10800000" flipV="1">
            <a:off x="-53600" y="-49167"/>
            <a:ext cx="4813268" cy="524079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040475"/>
              <a:gd name="connsiteY0" fmla="*/ 4362242 h 4973135"/>
              <a:gd name="connsiteX1" fmla="*/ 2317402 w 4040475"/>
              <a:gd name="connsiteY1" fmla="*/ 0 h 4973135"/>
              <a:gd name="connsiteX2" fmla="*/ 4040475 w 4040475"/>
              <a:gd name="connsiteY2" fmla="*/ 12935 h 4973135"/>
              <a:gd name="connsiteX3" fmla="*/ 3970860 w 4040475"/>
              <a:gd name="connsiteY3" fmla="*/ 4973135 h 4973135"/>
              <a:gd name="connsiteX4" fmla="*/ 0 w 4040475"/>
              <a:gd name="connsiteY4" fmla="*/ 4362242 h 4973135"/>
              <a:gd name="connsiteX0" fmla="*/ 0 w 4053425"/>
              <a:gd name="connsiteY0" fmla="*/ 4383232 h 4973135"/>
              <a:gd name="connsiteX1" fmla="*/ 2330352 w 4053425"/>
              <a:gd name="connsiteY1" fmla="*/ 0 h 4973135"/>
              <a:gd name="connsiteX2" fmla="*/ 4053425 w 4053425"/>
              <a:gd name="connsiteY2" fmla="*/ 12935 h 4973135"/>
              <a:gd name="connsiteX3" fmla="*/ 3983810 w 4053425"/>
              <a:gd name="connsiteY3" fmla="*/ 4973135 h 4973135"/>
              <a:gd name="connsiteX4" fmla="*/ 0 w 4053425"/>
              <a:gd name="connsiteY4" fmla="*/ 4383232 h 4973135"/>
              <a:gd name="connsiteX0" fmla="*/ 0 w 4053425"/>
              <a:gd name="connsiteY0" fmla="*/ 4383232 h 4383232"/>
              <a:gd name="connsiteX1" fmla="*/ 2330352 w 4053425"/>
              <a:gd name="connsiteY1" fmla="*/ 0 h 4383232"/>
              <a:gd name="connsiteX2" fmla="*/ 4053425 w 4053425"/>
              <a:gd name="connsiteY2" fmla="*/ 12935 h 4383232"/>
              <a:gd name="connsiteX3" fmla="*/ 3815461 w 4053425"/>
              <a:gd name="connsiteY3" fmla="*/ 4296212 h 4383232"/>
              <a:gd name="connsiteX4" fmla="*/ 0 w 4053425"/>
              <a:gd name="connsiteY4" fmla="*/ 4383232 h 4383232"/>
              <a:gd name="connsiteX0" fmla="*/ 0 w 4053425"/>
              <a:gd name="connsiteY0" fmla="*/ 4383232 h 4385419"/>
              <a:gd name="connsiteX1" fmla="*/ 2330352 w 4053425"/>
              <a:gd name="connsiteY1" fmla="*/ 0 h 4385419"/>
              <a:gd name="connsiteX2" fmla="*/ 4053425 w 4053425"/>
              <a:gd name="connsiteY2" fmla="*/ 12935 h 4385419"/>
              <a:gd name="connsiteX3" fmla="*/ 3996761 w 4053425"/>
              <a:gd name="connsiteY3" fmla="*/ 4385419 h 4385419"/>
              <a:gd name="connsiteX4" fmla="*/ 0 w 4053425"/>
              <a:gd name="connsiteY4" fmla="*/ 4383232 h 4385419"/>
              <a:gd name="connsiteX0" fmla="*/ 0 w 4053425"/>
              <a:gd name="connsiteY0" fmla="*/ 4370297 h 4372484"/>
              <a:gd name="connsiteX1" fmla="*/ 1909478 w 4053425"/>
              <a:gd name="connsiteY1" fmla="*/ 784680 h 4372484"/>
              <a:gd name="connsiteX2" fmla="*/ 4053425 w 4053425"/>
              <a:gd name="connsiteY2" fmla="*/ 0 h 4372484"/>
              <a:gd name="connsiteX3" fmla="*/ 3996761 w 4053425"/>
              <a:gd name="connsiteY3" fmla="*/ 4372484 h 4372484"/>
              <a:gd name="connsiteX4" fmla="*/ 0 w 4053425"/>
              <a:gd name="connsiteY4" fmla="*/ 4370297 h 4372484"/>
              <a:gd name="connsiteX0" fmla="*/ 0 w 3996761"/>
              <a:gd name="connsiteY0" fmla="*/ 3585617 h 3587804"/>
              <a:gd name="connsiteX1" fmla="*/ 1909478 w 3996761"/>
              <a:gd name="connsiteY1" fmla="*/ 0 h 3587804"/>
              <a:gd name="connsiteX2" fmla="*/ 3749100 w 3996761"/>
              <a:gd name="connsiteY2" fmla="*/ 207091 h 3587804"/>
              <a:gd name="connsiteX3" fmla="*/ 3996761 w 3996761"/>
              <a:gd name="connsiteY3" fmla="*/ 3587804 h 3587804"/>
              <a:gd name="connsiteX4" fmla="*/ 0 w 3996761"/>
              <a:gd name="connsiteY4" fmla="*/ 3585617 h 3587804"/>
              <a:gd name="connsiteX0" fmla="*/ 0 w 3750711"/>
              <a:gd name="connsiteY0" fmla="*/ 3585617 h 3585617"/>
              <a:gd name="connsiteX1" fmla="*/ 1909478 w 3750711"/>
              <a:gd name="connsiteY1" fmla="*/ 0 h 3585617"/>
              <a:gd name="connsiteX2" fmla="*/ 3749100 w 3750711"/>
              <a:gd name="connsiteY2" fmla="*/ 207091 h 3585617"/>
              <a:gd name="connsiteX3" fmla="*/ 3750711 w 3750711"/>
              <a:gd name="connsiteY3" fmla="*/ 3461865 h 3585617"/>
              <a:gd name="connsiteX4" fmla="*/ 0 w 3750711"/>
              <a:gd name="connsiteY4" fmla="*/ 3585617 h 3585617"/>
              <a:gd name="connsiteX0" fmla="*/ 0 w 4001625"/>
              <a:gd name="connsiteY0" fmla="*/ 3585617 h 3585617"/>
              <a:gd name="connsiteX1" fmla="*/ 1909478 w 4001625"/>
              <a:gd name="connsiteY1" fmla="*/ 0 h 3585617"/>
              <a:gd name="connsiteX2" fmla="*/ 4001625 w 4001625"/>
              <a:gd name="connsiteY2" fmla="*/ 2440 h 3585617"/>
              <a:gd name="connsiteX3" fmla="*/ 3750711 w 4001625"/>
              <a:gd name="connsiteY3" fmla="*/ 3461865 h 3585617"/>
              <a:gd name="connsiteX4" fmla="*/ 0 w 4001625"/>
              <a:gd name="connsiteY4" fmla="*/ 3585617 h 3585617"/>
              <a:gd name="connsiteX0" fmla="*/ 0 w 4001625"/>
              <a:gd name="connsiteY0" fmla="*/ 3585617 h 3598299"/>
              <a:gd name="connsiteX1" fmla="*/ 1909478 w 4001625"/>
              <a:gd name="connsiteY1" fmla="*/ 0 h 3598299"/>
              <a:gd name="connsiteX2" fmla="*/ 4001625 w 4001625"/>
              <a:gd name="connsiteY2" fmla="*/ 2440 h 3598299"/>
              <a:gd name="connsiteX3" fmla="*/ 3990286 w 4001625"/>
              <a:gd name="connsiteY3" fmla="*/ 3598299 h 3598299"/>
              <a:gd name="connsiteX4" fmla="*/ 0 w 4001625"/>
              <a:gd name="connsiteY4" fmla="*/ 3585617 h 3598299"/>
              <a:gd name="connsiteX0" fmla="*/ 0 w 4280050"/>
              <a:gd name="connsiteY0" fmla="*/ 3585617 h 3598299"/>
              <a:gd name="connsiteX1" fmla="*/ 1909478 w 4280050"/>
              <a:gd name="connsiteY1" fmla="*/ 0 h 3598299"/>
              <a:gd name="connsiteX2" fmla="*/ 4280050 w 4280050"/>
              <a:gd name="connsiteY2" fmla="*/ 12935 h 3598299"/>
              <a:gd name="connsiteX3" fmla="*/ 3990286 w 4280050"/>
              <a:gd name="connsiteY3" fmla="*/ 3598299 h 3598299"/>
              <a:gd name="connsiteX4" fmla="*/ 0 w 4280050"/>
              <a:gd name="connsiteY4" fmla="*/ 3585617 h 3598299"/>
              <a:gd name="connsiteX0" fmla="*/ 0 w 4282594"/>
              <a:gd name="connsiteY0" fmla="*/ 3585617 h 3614041"/>
              <a:gd name="connsiteX1" fmla="*/ 1909478 w 4282594"/>
              <a:gd name="connsiteY1" fmla="*/ 0 h 3614041"/>
              <a:gd name="connsiteX2" fmla="*/ 4280050 w 4282594"/>
              <a:gd name="connsiteY2" fmla="*/ 12935 h 3614041"/>
              <a:gd name="connsiteX3" fmla="*/ 4281661 w 4282594"/>
              <a:gd name="connsiteY3" fmla="*/ 3614041 h 3614041"/>
              <a:gd name="connsiteX4" fmla="*/ 0 w 4282594"/>
              <a:gd name="connsiteY4" fmla="*/ 3585617 h 3614041"/>
              <a:gd name="connsiteX0" fmla="*/ 0 w 4281685"/>
              <a:gd name="connsiteY0" fmla="*/ 3585617 h 3614041"/>
              <a:gd name="connsiteX1" fmla="*/ 1909478 w 4281685"/>
              <a:gd name="connsiteY1" fmla="*/ 0 h 3614041"/>
              <a:gd name="connsiteX2" fmla="*/ 3854390 w 4281685"/>
              <a:gd name="connsiteY2" fmla="*/ 188155 h 3614041"/>
              <a:gd name="connsiteX3" fmla="*/ 4281661 w 4281685"/>
              <a:gd name="connsiteY3" fmla="*/ 3614041 h 3614041"/>
              <a:gd name="connsiteX4" fmla="*/ 0 w 4281685"/>
              <a:gd name="connsiteY4" fmla="*/ 3585617 h 3614041"/>
              <a:gd name="connsiteX0" fmla="*/ 0 w 3964194"/>
              <a:gd name="connsiteY0" fmla="*/ 3585617 h 3585617"/>
              <a:gd name="connsiteX1" fmla="*/ 1909478 w 3964194"/>
              <a:gd name="connsiteY1" fmla="*/ 0 h 3585617"/>
              <a:gd name="connsiteX2" fmla="*/ 3854390 w 3964194"/>
              <a:gd name="connsiteY2" fmla="*/ 188155 h 3585617"/>
              <a:gd name="connsiteX3" fmla="*/ 3964105 w 3964194"/>
              <a:gd name="connsiteY3" fmla="*/ 3455248 h 3585617"/>
              <a:gd name="connsiteX4" fmla="*/ 0 w 3964194"/>
              <a:gd name="connsiteY4" fmla="*/ 3585617 h 3585617"/>
              <a:gd name="connsiteX0" fmla="*/ 0 w 4151676"/>
              <a:gd name="connsiteY0" fmla="*/ 3585617 h 3585617"/>
              <a:gd name="connsiteX1" fmla="*/ 1909478 w 4151676"/>
              <a:gd name="connsiteY1" fmla="*/ 0 h 3585617"/>
              <a:gd name="connsiteX2" fmla="*/ 4151676 w 4151676"/>
              <a:gd name="connsiteY2" fmla="*/ 7459 h 3585617"/>
              <a:gd name="connsiteX3" fmla="*/ 3964105 w 4151676"/>
              <a:gd name="connsiteY3" fmla="*/ 3455248 h 3585617"/>
              <a:gd name="connsiteX4" fmla="*/ 0 w 4151676"/>
              <a:gd name="connsiteY4" fmla="*/ 3585617 h 3585617"/>
              <a:gd name="connsiteX0" fmla="*/ 0 w 4173892"/>
              <a:gd name="connsiteY0" fmla="*/ 3585617 h 3614041"/>
              <a:gd name="connsiteX1" fmla="*/ 1909478 w 4173892"/>
              <a:gd name="connsiteY1" fmla="*/ 0 h 3614041"/>
              <a:gd name="connsiteX2" fmla="*/ 4151676 w 4173892"/>
              <a:gd name="connsiteY2" fmla="*/ 7459 h 3614041"/>
              <a:gd name="connsiteX3" fmla="*/ 4173557 w 4173892"/>
              <a:gd name="connsiteY3" fmla="*/ 3614041 h 3614041"/>
              <a:gd name="connsiteX4" fmla="*/ 0 w 4173892"/>
              <a:gd name="connsiteY4" fmla="*/ 3585617 h 3614041"/>
              <a:gd name="connsiteX0" fmla="*/ 0 w 4173639"/>
              <a:gd name="connsiteY0" fmla="*/ 3585617 h 3614041"/>
              <a:gd name="connsiteX1" fmla="*/ 1909478 w 4173639"/>
              <a:gd name="connsiteY1" fmla="*/ 0 h 3614041"/>
              <a:gd name="connsiteX2" fmla="*/ 4053009 w 4173639"/>
              <a:gd name="connsiteY2" fmla="*/ 2461 h 3614041"/>
              <a:gd name="connsiteX3" fmla="*/ 4173557 w 4173639"/>
              <a:gd name="connsiteY3" fmla="*/ 3614041 h 3614041"/>
              <a:gd name="connsiteX4" fmla="*/ 0 w 4173639"/>
              <a:gd name="connsiteY4" fmla="*/ 3585617 h 3614041"/>
              <a:gd name="connsiteX0" fmla="*/ 0 w 4053009"/>
              <a:gd name="connsiteY0" fmla="*/ 3585617 h 3585617"/>
              <a:gd name="connsiteX1" fmla="*/ 1909478 w 4053009"/>
              <a:gd name="connsiteY1" fmla="*/ 0 h 3585617"/>
              <a:gd name="connsiteX2" fmla="*/ 4053009 w 4053009"/>
              <a:gd name="connsiteY2" fmla="*/ 2461 h 3585617"/>
              <a:gd name="connsiteX3" fmla="*/ 3902225 w 4053009"/>
              <a:gd name="connsiteY3" fmla="*/ 3524085 h 3585617"/>
              <a:gd name="connsiteX4" fmla="*/ 0 w 4053009"/>
              <a:gd name="connsiteY4" fmla="*/ 3585617 h 3585617"/>
              <a:gd name="connsiteX0" fmla="*/ 0 w 4081339"/>
              <a:gd name="connsiteY0" fmla="*/ 3585617 h 3609045"/>
              <a:gd name="connsiteX1" fmla="*/ 1909478 w 4081339"/>
              <a:gd name="connsiteY1" fmla="*/ 0 h 3609045"/>
              <a:gd name="connsiteX2" fmla="*/ 4053009 w 4081339"/>
              <a:gd name="connsiteY2" fmla="*/ 2461 h 3609045"/>
              <a:gd name="connsiteX3" fmla="*/ 4081058 w 4081339"/>
              <a:gd name="connsiteY3" fmla="*/ 3609045 h 3609045"/>
              <a:gd name="connsiteX4" fmla="*/ 0 w 4081339"/>
              <a:gd name="connsiteY4" fmla="*/ 3585617 h 3609045"/>
              <a:gd name="connsiteX0" fmla="*/ 0 w 4081101"/>
              <a:gd name="connsiteY0" fmla="*/ 3585617 h 3609045"/>
              <a:gd name="connsiteX1" fmla="*/ 1909478 w 4081101"/>
              <a:gd name="connsiteY1" fmla="*/ 0 h 3609045"/>
              <a:gd name="connsiteX2" fmla="*/ 3843343 w 4081101"/>
              <a:gd name="connsiteY2" fmla="*/ 157386 h 3609045"/>
              <a:gd name="connsiteX3" fmla="*/ 4081058 w 4081101"/>
              <a:gd name="connsiteY3" fmla="*/ 3609045 h 3609045"/>
              <a:gd name="connsiteX4" fmla="*/ 0 w 4081101"/>
              <a:gd name="connsiteY4" fmla="*/ 3585617 h 3609045"/>
              <a:gd name="connsiteX0" fmla="*/ 0 w 4090010"/>
              <a:gd name="connsiteY0" fmla="*/ 3585617 h 3609045"/>
              <a:gd name="connsiteX1" fmla="*/ 1909478 w 4090010"/>
              <a:gd name="connsiteY1" fmla="*/ 0 h 3609045"/>
              <a:gd name="connsiteX2" fmla="*/ 4090010 w 4090010"/>
              <a:gd name="connsiteY2" fmla="*/ 12456 h 3609045"/>
              <a:gd name="connsiteX3" fmla="*/ 4081058 w 4090010"/>
              <a:gd name="connsiteY3" fmla="*/ 3609045 h 3609045"/>
              <a:gd name="connsiteX4" fmla="*/ 0 w 4090010"/>
              <a:gd name="connsiteY4" fmla="*/ 3585617 h 36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010" h="3609045">
                <a:moveTo>
                  <a:pt x="0" y="3585617"/>
                </a:moveTo>
                <a:lnTo>
                  <a:pt x="1909478" y="0"/>
                </a:lnTo>
                <a:lnTo>
                  <a:pt x="4090010" y="12456"/>
                </a:lnTo>
                <a:cubicBezTo>
                  <a:pt x="4086230" y="1211076"/>
                  <a:pt x="4084838" y="2410425"/>
                  <a:pt x="4081058" y="3609045"/>
                </a:cubicBezTo>
                <a:lnTo>
                  <a:pt x="0" y="3585617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92822" y="2678743"/>
            <a:ext cx="301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Download the </a:t>
            </a:r>
            <a:r>
              <a:rPr lang="en-US" sz="1400" b="1" dirty="0" err="1">
                <a:solidFill>
                  <a:schemeClr val="tx1"/>
                </a:solidFill>
              </a:rPr>
              <a:t>GuideBook</a:t>
            </a:r>
            <a:r>
              <a:rPr lang="en-US" sz="1400" b="1" dirty="0">
                <a:solidFill>
                  <a:schemeClr val="tx1"/>
                </a:solidFill>
              </a:rPr>
              <a:t> App </a:t>
            </a:r>
            <a:r>
              <a:rPr lang="en-US" sz="1400" dirty="0">
                <a:solidFill>
                  <a:schemeClr val="tx1"/>
                </a:solidFill>
              </a:rPr>
              <a:t>and search: PASS Summit 2018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692822" y="3379306"/>
            <a:ext cx="3862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Follow the QR code link </a:t>
            </a:r>
            <a:r>
              <a:rPr lang="en-US" sz="1400" dirty="0">
                <a:solidFill>
                  <a:schemeClr val="tx1"/>
                </a:solidFill>
              </a:rPr>
              <a:t>displayed on session signage throughout the conference venue and in the program guide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A7E925-4825-6E47-AD25-FD742CB023B8}"/>
              </a:ext>
            </a:extLst>
          </p:cNvPr>
          <p:cNvGrpSpPr/>
          <p:nvPr userDrawn="1"/>
        </p:nvGrpSpPr>
        <p:grpSpPr>
          <a:xfrm>
            <a:off x="427863" y="1695119"/>
            <a:ext cx="2627572" cy="1816870"/>
            <a:chOff x="427863" y="1753641"/>
            <a:chExt cx="2627572" cy="1816870"/>
          </a:xfrm>
        </p:grpSpPr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BC4B708F-5E57-EF4F-B838-B187FA1F3C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7863" y="1753641"/>
              <a:ext cx="2627572" cy="12439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marR="0" indent="0" algn="l" defTabSz="457200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charset="0"/>
                  <a:ea typeface="Segoe UI Light" charset="0"/>
                  <a:cs typeface="Segoe UI Light" charset="0"/>
                </a:defRPr>
              </a:lvl1pPr>
            </a:lstStyle>
            <a:p>
              <a:pPr marL="0" indent="0" algn="l">
                <a:lnSpc>
                  <a:spcPct val="90000"/>
                </a:lnSpc>
                <a:tabLst>
                  <a:tab pos="4338638" algn="l"/>
                </a:tabLst>
              </a:pPr>
              <a:r>
                <a:rPr lang="en-US" sz="4000" dirty="0">
                  <a:solidFill>
                    <a:schemeClr val="bg2"/>
                  </a:solidFill>
                </a:rPr>
                <a:t>Session evaluations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27863" y="3108846"/>
              <a:ext cx="19734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kern="1200" spc="2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Your feedback is important and valuable. 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692823" y="2052738"/>
            <a:ext cx="275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911253" y="1192316"/>
            <a:ext cx="3857173" cy="467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sz="2000" b="0" i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 Ways to Access: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752758-76F5-184A-8EE1-EC3242319256}"/>
              </a:ext>
            </a:extLst>
          </p:cNvPr>
          <p:cNvSpPr/>
          <p:nvPr userDrawn="1"/>
        </p:nvSpPr>
        <p:spPr>
          <a:xfrm>
            <a:off x="3933410" y="342199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C3D44-54A3-C040-A113-95D60DF7873D}"/>
              </a:ext>
            </a:extLst>
          </p:cNvPr>
          <p:cNvSpPr/>
          <p:nvPr userDrawn="1"/>
        </p:nvSpPr>
        <p:spPr>
          <a:xfrm>
            <a:off x="3933410" y="266965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7C74B-A372-604B-8ECF-2065895E6DB5}"/>
              </a:ext>
            </a:extLst>
          </p:cNvPr>
          <p:cNvSpPr/>
          <p:nvPr userDrawn="1"/>
        </p:nvSpPr>
        <p:spPr>
          <a:xfrm>
            <a:off x="3933410" y="1933595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2683"/>
          <p:cNvSpPr/>
          <p:nvPr userDrawn="1"/>
        </p:nvSpPr>
        <p:spPr>
          <a:xfrm>
            <a:off x="4127945" y="2060689"/>
            <a:ext cx="235922" cy="326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077267" y="2820968"/>
            <a:ext cx="283471" cy="28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4138105" y="3552995"/>
            <a:ext cx="167157" cy="30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C0F7E-50A9-1647-9004-1F486225797C}"/>
              </a:ext>
            </a:extLst>
          </p:cNvPr>
          <p:cNvSpPr/>
          <p:nvPr userDrawn="1"/>
        </p:nvSpPr>
        <p:spPr>
          <a:xfrm>
            <a:off x="3933409" y="903480"/>
            <a:ext cx="4828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spc="2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Submit by 5pm Friday, November 16th to win prizes. </a:t>
            </a:r>
          </a:p>
        </p:txBody>
      </p:sp>
    </p:spTree>
    <p:extLst>
      <p:ext uri="{BB962C8B-B14F-4D97-AF65-F5344CB8AC3E}">
        <p14:creationId xmlns:p14="http://schemas.microsoft.com/office/powerpoint/2010/main" val="14859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563FC-EDE4-4849-93D6-1AFA8A7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9E8E2-FD73-F24F-81A5-259DCF85B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393F9-62F9-304F-86B6-43508D1A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591" y="246244"/>
            <a:ext cx="4609170" cy="460917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4F1605F-690F-EA41-AE2F-529666508517}"/>
              </a:ext>
            </a:extLst>
          </p:cNvPr>
          <p:cNvSpPr/>
          <p:nvPr userDrawn="1"/>
        </p:nvSpPr>
        <p:spPr>
          <a:xfrm>
            <a:off x="827913" y="193182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8E6AF-1E38-A64B-BEC1-E37133328D25}"/>
              </a:ext>
            </a:extLst>
          </p:cNvPr>
          <p:cNvSpPr txBox="1">
            <a:spLocks/>
          </p:cNvSpPr>
          <p:nvPr userDrawn="1"/>
        </p:nvSpPr>
        <p:spPr>
          <a:xfrm>
            <a:off x="1964966" y="1868337"/>
            <a:ext cx="461425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341" y="850398"/>
            <a:ext cx="1132061" cy="11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PASS.org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83" r:id="rId5"/>
    <p:sldLayoutId id="2147483667" r:id="rId6"/>
    <p:sldLayoutId id="2147483666" r:id="rId7"/>
    <p:sldLayoutId id="2147483682" r:id="rId8"/>
    <p:sldLayoutId id="2147483659" r:id="rId9"/>
    <p:sldLayoutId id="2147483663" r:id="rId10"/>
    <p:sldLayoutId id="2147483678" r:id="rId11"/>
    <p:sldLayoutId id="2147483657" r:id="rId12"/>
    <p:sldLayoutId id="2147483679" r:id="rId13"/>
    <p:sldLayoutId id="2147483680" r:id="rId14"/>
    <p:sldLayoutId id="2147483684" r:id="rId15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category/transaction-log/" TargetMode="External"/><Relationship Id="rId2" Type="http://schemas.openxmlformats.org/officeDocument/2006/relationships/hyperlink" Target="https://docs.microsoft.com/en-us/sql/relational-databases/sql-server-transaction-log-architecture-and-management-guide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Frank Gill, Concurrency,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Transaction Log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Physical transaction log file allocated on disk (.ldf)</a:t>
            </a:r>
          </a:p>
          <a:p>
            <a:r>
              <a:rPr lang="en-US" dirty="0"/>
              <a:t>Physical file divided into virtual log files (VLF)</a:t>
            </a:r>
          </a:p>
          <a:p>
            <a:r>
              <a:rPr lang="en-US" dirty="0"/>
              <a:t>VLFs are designed to be reused</a:t>
            </a:r>
          </a:p>
          <a:p>
            <a:r>
              <a:rPr lang="en-US" dirty="0"/>
              <a:t>Transaction log is designed to be a circular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Can be free or active</a:t>
            </a:r>
          </a:p>
          <a:p>
            <a:r>
              <a:rPr lang="en-US" dirty="0"/>
              <a:t>A free VLF can be reused</a:t>
            </a:r>
          </a:p>
          <a:p>
            <a:r>
              <a:rPr lang="en-US" dirty="0"/>
              <a:t>Active VLFs contain log records SQL Server requires</a:t>
            </a:r>
          </a:p>
          <a:p>
            <a:r>
              <a:rPr lang="en-US" dirty="0"/>
              <a:t>VLFs required for log backups, high availability, roll back/roll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D5F8-1118-49A1-BB07-41BA3F649DE5}"/>
              </a:ext>
            </a:extLst>
          </p:cNvPr>
          <p:cNvGrpSpPr/>
          <p:nvPr/>
        </p:nvGrpSpPr>
        <p:grpSpPr>
          <a:xfrm>
            <a:off x="477621" y="1869621"/>
            <a:ext cx="7931114" cy="1404257"/>
            <a:chOff x="1681843" y="3396342"/>
            <a:chExt cx="7931114" cy="1404257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6B25CD6F-B869-4B95-9774-EF54AD5CAB45}"/>
                </a:ext>
              </a:extLst>
            </p:cNvPr>
            <p:cNvSpPr/>
            <p:nvPr/>
          </p:nvSpPr>
          <p:spPr>
            <a:xfrm>
              <a:off x="1681843" y="3396342"/>
              <a:ext cx="1877786" cy="1404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B4FB47-64F2-462C-89DF-B22126699A57}"/>
                </a:ext>
              </a:extLst>
            </p:cNvPr>
            <p:cNvSpPr txBox="1"/>
            <p:nvPr/>
          </p:nvSpPr>
          <p:spPr>
            <a:xfrm>
              <a:off x="1930854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VLF1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54CA0044-6F2A-4977-BFE2-FE398EFFAE77}"/>
                </a:ext>
              </a:extLst>
            </p:cNvPr>
            <p:cNvSpPr/>
            <p:nvPr/>
          </p:nvSpPr>
          <p:spPr>
            <a:xfrm>
              <a:off x="3699619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0C3BF-D5FE-470A-9BCC-E162DA941319}"/>
                </a:ext>
              </a:extLst>
            </p:cNvPr>
            <p:cNvSpPr txBox="1"/>
            <p:nvPr/>
          </p:nvSpPr>
          <p:spPr>
            <a:xfrm>
              <a:off x="3948630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5B82AC-2969-48C3-BC74-298527335EAA}"/>
                </a:ext>
              </a:extLst>
            </p:cNvPr>
            <p:cNvSpPr/>
            <p:nvPr/>
          </p:nvSpPr>
          <p:spPr>
            <a:xfrm>
              <a:off x="5717395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626E7-E898-4252-836D-A1631832D97D}"/>
                </a:ext>
              </a:extLst>
            </p:cNvPr>
            <p:cNvSpPr txBox="1"/>
            <p:nvPr/>
          </p:nvSpPr>
          <p:spPr>
            <a:xfrm>
              <a:off x="5966406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VLF3</a:t>
              </a:r>
            </a:p>
          </p:txBody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BA5F593A-E94D-46C9-A553-B093B0894F2A}"/>
                </a:ext>
              </a:extLst>
            </p:cNvPr>
            <p:cNvSpPr/>
            <p:nvPr/>
          </p:nvSpPr>
          <p:spPr>
            <a:xfrm>
              <a:off x="7735171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4C1BA3-1BDB-406B-B563-CB5F987B23C3}"/>
                </a:ext>
              </a:extLst>
            </p:cNvPr>
            <p:cNvSpPr txBox="1"/>
            <p:nvPr/>
          </p:nvSpPr>
          <p:spPr>
            <a:xfrm>
              <a:off x="7984182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BCD09B-3033-43B5-9195-71CE6B83DB9F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FC907-29F3-460E-B87D-710B9E0F282B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9084F-1647-4763-8A6C-9B6FF567A9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2C3516-DDB9-4D57-9788-8E6B028A93B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614EE-1CA9-4DE9-9D23-A95F9B8CD5E9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41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41D814B-EEB7-4136-9CD0-8111F42E7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55A4FC12-9DEA-4853-B6E9-F4FF06B3D35A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979D9-2FE1-4610-8243-E7895CBA7359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A4E1C229-548B-404E-A164-4366EB6B797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A3F6F-92DB-43C0-AB70-AE0F88EE0FD1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DCB6ED28-7FA9-4DA8-940F-1DFE818409A3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19268-B433-440F-885B-E24F3FD3C9B9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4A9DA67F-3D6C-4184-BFFB-CE009E0975C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86534-383F-49CD-8F42-292643215DF4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051237-0EE9-4CE5-840E-23D44392DD80}"/>
              </a:ext>
            </a:extLst>
          </p:cNvPr>
          <p:cNvSpPr/>
          <p:nvPr/>
        </p:nvSpPr>
        <p:spPr>
          <a:xfrm>
            <a:off x="477621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41DFD-A2BA-4F74-9B3A-9DF82C4E2DCD}"/>
              </a:ext>
            </a:extLst>
          </p:cNvPr>
          <p:cNvSpPr txBox="1"/>
          <p:nvPr/>
        </p:nvSpPr>
        <p:spPr>
          <a:xfrm flipH="1">
            <a:off x="871589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7A717-1BC5-4945-8813-BC669C89EB72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D93841-174C-430F-8D8E-FB67C29FA06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56E0D-B145-44C3-940D-7F37AB8BDEFA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06957-C630-48FF-802C-3E922F8837B4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D55FEC-088E-4184-B252-F394C9B57455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4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67574598-5174-4D97-AAA3-3CE70CE98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7CA21F89-BF9F-4E65-919E-1A224A575BBF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C07E0-A13A-4822-A402-C1B1E6C30B6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C6C3437B-36A5-447D-AE29-22DB914C2B36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3700A-B2D4-4866-83B0-D599D94085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47A9437-B8D2-448C-87E0-4570CFC04948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2BC85-FD8F-4C29-B460-12002F4E66FC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E4C71960-0CEB-4CCF-8C0F-3E176CA7A425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D49687-8723-43A4-AADB-ED8A7237E488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D59B17-474D-4658-96E4-016BB24A530A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08B13B-2D64-4602-8B3B-982BAB707B6D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30D2E-099A-491B-BA39-4A731151BA0E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2F20C4-7DD7-47B4-86C9-A274009DE716}"/>
              </a:ext>
            </a:extLst>
          </p:cNvPr>
          <p:cNvGrpSpPr/>
          <p:nvPr/>
        </p:nvGrpSpPr>
        <p:grpSpPr>
          <a:xfrm>
            <a:off x="3234079" y="1239156"/>
            <a:ext cx="2675842" cy="558028"/>
            <a:chOff x="477621" y="1239156"/>
            <a:chExt cx="2675842" cy="558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A20F26-2695-463F-84D0-1DD50AD8FD64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58ED-5E03-493C-9A30-A3D44C31B189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01DCD3-35C9-45E1-BF38-57581EBF3663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E125E-CF4B-4B93-A483-A1071CFF2965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F536D7-49C4-4FF6-A1E1-6D10C018B5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95F14E-4BD6-4EE2-A6CA-095650683F6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F0DED7-94D7-45BF-97D7-0390493A5AF1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8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DE86ED6-8C63-436C-B2B7-664CEDE780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7FBC1A5F-5C42-4763-910C-6E5E5AF40C9E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9E7F1-A10B-4839-B953-72C5666DE66E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84D8083E-C524-462D-BD84-6F1583A44B0E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FD6E0-1B5A-44FA-ABBE-9745B7BBF477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91579D1-6990-4E8A-B785-E3AB6C7903C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2B797-1174-48A9-A4D3-8A24D29A27BB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5B67EEA-2617-4327-9820-05F978B2AE7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E10E8-0626-4A3C-8851-40D80FE58F6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BB7135-903C-40E8-85D7-9203E41D4F04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90487E-41C7-4BEB-9976-6D669E99058B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0A0512-77AF-49E2-885B-6F2ADAE6742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6772D8E-4F05-49D8-B2B1-4D462284AC0B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4C343-9039-498D-9412-E19DCBA9BB03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EFB46B-4EAE-4F1A-94D7-F01C31ACFE70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06E73-4D90-4C47-A27B-03F1AD03E2DC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DB030A-E856-43B3-BDA4-38B1381481D0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8BD05-3CB8-4F4A-995C-1ACAC886B91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69F987-A233-46B5-ACF3-70DB2E554FA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9CF91F-1715-4753-9001-0CD2A525519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7FD47-67EC-43F5-A79F-033A9309A6DB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24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Backup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207F4F6-CBB1-4969-AB55-16B96D66982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D7F96-5842-444C-A421-DB32F7A7E80C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415AFE4-7C9E-46FA-933A-6CE299938571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ADAAF-7C21-4AD5-A576-391DDA7FD4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4E7A255-96DB-4ED0-95A5-7BBADC34D15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CC5F5-F16D-42AC-9EDA-C02CB5341650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2C5178EA-BEE9-4ACC-B9A0-D0A5FB2C5210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7708A-4624-4294-94F4-9A947D5F0976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7963F9F-A753-4C8F-91B4-19FFBFF34601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C3048-8FC1-44B9-9AC3-1AE5C3DD662A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0695D0-8388-4796-93DB-A0CF12748859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995FF-A74A-4C9E-A3DB-0BE52899DCB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3E92DE-7D8D-4415-9582-8CF37C4F70B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01B880-6779-4610-ABCE-0A79C31240B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75E5C-85A6-43C7-8C2B-583EE94F98CA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8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after log backup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766D1FBF-D578-4BCC-A5D0-DD8A5F737182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746F-7F5E-4B7C-9DB4-65F81ACC4D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2C274353-7947-49FF-8DD2-DA3D735DCDA2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10BF8-45B4-4F73-AA02-3C44CF7005EB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147A071-972F-4344-83C7-03E4793949C2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1B8A8-D3E2-4A61-A936-40A9DD2E5DFA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8BE80FA8-DC99-4C52-A5F8-3105AAAEDF8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5EB16-A9D9-48AA-8D69-F7B12AF17CF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3E357-AAF6-445A-B538-1077F82C5E14}"/>
              </a:ext>
            </a:extLst>
          </p:cNvPr>
          <p:cNvGrpSpPr/>
          <p:nvPr/>
        </p:nvGrpSpPr>
        <p:grpSpPr>
          <a:xfrm>
            <a:off x="5990537" y="941376"/>
            <a:ext cx="2388566" cy="1153587"/>
            <a:chOff x="5990537" y="941376"/>
            <a:chExt cx="2388566" cy="115358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7B3975D-72AF-4620-9A1F-3A0E6A38F20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E9E9A-22B2-4953-B3BF-D6B9BF933C76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A8CFB8-365B-4FA5-B11D-9E3FBDB8C5AA}"/>
              </a:ext>
            </a:extLst>
          </p:cNvPr>
          <p:cNvGrpSpPr/>
          <p:nvPr/>
        </p:nvGrpSpPr>
        <p:grpSpPr>
          <a:xfrm>
            <a:off x="938453" y="3344466"/>
            <a:ext cx="7009450" cy="369332"/>
            <a:chOff x="938453" y="3347943"/>
            <a:chExt cx="700945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8276D8-40A3-4901-B15D-B5A78036C5A8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CF813-D552-4A63-9C32-F71D235E83A6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46200-3803-4E6E-8C83-013EDE5AB3D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6FEDA2-47CC-4A8F-B31E-1B1E76B85A4F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E06ECA-E95E-45E1-9CDC-1F503B7F8DF3}"/>
              </a:ext>
            </a:extLst>
          </p:cNvPr>
          <p:cNvGrpSpPr/>
          <p:nvPr/>
        </p:nvGrpSpPr>
        <p:grpSpPr>
          <a:xfrm>
            <a:off x="484636" y="938248"/>
            <a:ext cx="1855168" cy="1153587"/>
            <a:chOff x="5990537" y="941376"/>
            <a:chExt cx="2388566" cy="115358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892805E-51E9-489F-B756-3C828EF5E33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AE99C5-8548-4EF0-9CF4-A65F491AB5E4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sp>
        <p:nvSpPr>
          <p:cNvPr id="53" name="Content Placeholder 1">
            <a:extLst>
              <a:ext uri="{FF2B5EF4-FFF2-40B4-BE49-F238E27FC236}">
                <a16:creationId xmlns:a16="http://schemas.microsoft.com/office/drawing/2014/main" id="{410BDC72-2DCB-40A8-8C48-E1AC586D05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CD3EF-04C5-42CA-9BE5-EE21CC67C300}"/>
              </a:ext>
            </a:extLst>
          </p:cNvPr>
          <p:cNvSpPr txBox="1"/>
          <p:nvPr/>
        </p:nvSpPr>
        <p:spPr>
          <a:xfrm>
            <a:off x="420164" y="3344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245391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without log backup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3CF8412-677D-4157-A007-3902615AF3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CF6FE99A-D5A4-4714-87E9-24059EFBBF80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D0CDC-727E-4C8B-BEE1-E333D7FADF5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DE006903-5878-4CC1-BD42-49D2769F37C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42760-C176-405E-90AF-8DB2D7506E0E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2E74E9D-47F9-499B-A8B3-E1B71F99D22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EF3AF5-046F-439D-8BDC-FD0E75136175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F4B5A2ED-417E-4D1E-A2C6-7B4FF8EEF66D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1254C-8A4D-4016-9F68-9CB8C3F16ED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1BDB17-57FB-45BD-9D81-0072BEA7AC20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7B02E0-81B8-4A5A-BFF6-43D5DFB6D25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847CB6-7DEF-49BE-A92A-38629955109D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8CD52F7-FEAA-4140-BE64-66BC3AADF410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351F64-AE2E-49E8-A369-361AE08ACD20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78903E-020B-4D7C-AECD-CE3150993945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BEF7F192-8A69-4559-9C98-B2FF650629EC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A6A207-4C09-4E56-B23A-D9B3B1A77866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9C66F1-164A-4CDE-9D7D-9CF75720CB1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E769D4-B98F-4E49-89B2-367EE60E96F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14E989-615D-4230-AF4F-C8120CC2957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B932A7-62E6-45CA-A5BB-463E5FA4C219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699C28-422E-4428-B2F5-49778F5337B8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6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Autogrowth Occurs</a:t>
            </a:r>
            <a:endParaRPr lang="en-US" dirty="0"/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48C6A5C3-52E4-4F6A-83A9-DA442286214B}"/>
              </a:ext>
            </a:extLst>
          </p:cNvPr>
          <p:cNvSpPr/>
          <p:nvPr/>
        </p:nvSpPr>
        <p:spPr>
          <a:xfrm>
            <a:off x="463820" y="1934715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25FCC0-B1A1-4959-B08B-3443F3E35E6C}"/>
              </a:ext>
            </a:extLst>
          </p:cNvPr>
          <p:cNvSpPr txBox="1"/>
          <p:nvPr/>
        </p:nvSpPr>
        <p:spPr>
          <a:xfrm>
            <a:off x="166401" y="2425669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3E90A-6750-4E7B-B3B2-0C44E252D9D2}"/>
              </a:ext>
            </a:extLst>
          </p:cNvPr>
          <p:cNvSpPr txBox="1"/>
          <p:nvPr/>
        </p:nvSpPr>
        <p:spPr>
          <a:xfrm>
            <a:off x="166400" y="3425465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C57D64-D8B5-4327-B8A0-BDAF498188CF}"/>
              </a:ext>
            </a:extLst>
          </p:cNvPr>
          <p:cNvSpPr/>
          <p:nvPr/>
        </p:nvSpPr>
        <p:spPr>
          <a:xfrm>
            <a:off x="463820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BE41C2-E4CE-4F62-A3F6-FB1535A54B0F}"/>
              </a:ext>
            </a:extLst>
          </p:cNvPr>
          <p:cNvSpPr txBox="1"/>
          <p:nvPr/>
        </p:nvSpPr>
        <p:spPr>
          <a:xfrm>
            <a:off x="71283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51A0EE-9C9A-4F90-AFE3-1A252D86DD23}"/>
              </a:ext>
            </a:extLst>
          </p:cNvPr>
          <p:cNvSpPr/>
          <p:nvPr/>
        </p:nvSpPr>
        <p:spPr>
          <a:xfrm>
            <a:off x="2920235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4FB210-03AF-46C1-AA1C-002B7DC39CDC}"/>
              </a:ext>
            </a:extLst>
          </p:cNvPr>
          <p:cNvSpPr txBox="1"/>
          <p:nvPr/>
        </p:nvSpPr>
        <p:spPr>
          <a:xfrm>
            <a:off x="3169246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160" name="Rounded Rectangle 40">
            <a:extLst>
              <a:ext uri="{FF2B5EF4-FFF2-40B4-BE49-F238E27FC236}">
                <a16:creationId xmlns:a16="http://schemas.microsoft.com/office/drawing/2014/main" id="{D3197B9F-6560-4AF3-9AD8-2E0F69D7A66E}"/>
              </a:ext>
            </a:extLst>
          </p:cNvPr>
          <p:cNvSpPr/>
          <p:nvPr/>
        </p:nvSpPr>
        <p:spPr>
          <a:xfrm>
            <a:off x="2199184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1D8F50-7A65-4B59-93C3-8F3BA73DD28C}"/>
              </a:ext>
            </a:extLst>
          </p:cNvPr>
          <p:cNvSpPr txBox="1"/>
          <p:nvPr/>
        </p:nvSpPr>
        <p:spPr>
          <a:xfrm>
            <a:off x="1901765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355AAA-318B-4FBC-B924-5CD725F91748}"/>
              </a:ext>
            </a:extLst>
          </p:cNvPr>
          <p:cNvSpPr txBox="1"/>
          <p:nvPr/>
        </p:nvSpPr>
        <p:spPr>
          <a:xfrm>
            <a:off x="1901764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3" name="Rounded Rectangle 43">
            <a:extLst>
              <a:ext uri="{FF2B5EF4-FFF2-40B4-BE49-F238E27FC236}">
                <a16:creationId xmlns:a16="http://schemas.microsoft.com/office/drawing/2014/main" id="{35A90C3C-4AC3-45F0-BEF0-18C7EAA40976}"/>
              </a:ext>
            </a:extLst>
          </p:cNvPr>
          <p:cNvSpPr/>
          <p:nvPr/>
        </p:nvSpPr>
        <p:spPr>
          <a:xfrm>
            <a:off x="3934545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E5CBA3-8745-44F2-AEBC-4A365CF46F39}"/>
              </a:ext>
            </a:extLst>
          </p:cNvPr>
          <p:cNvSpPr txBox="1"/>
          <p:nvPr/>
        </p:nvSpPr>
        <p:spPr>
          <a:xfrm>
            <a:off x="3637126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C65B8FC-D60C-46AD-92F3-7CFC7493E816}"/>
              </a:ext>
            </a:extLst>
          </p:cNvPr>
          <p:cNvSpPr txBox="1"/>
          <p:nvPr/>
        </p:nvSpPr>
        <p:spPr>
          <a:xfrm>
            <a:off x="3637125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6" name="Rounded Rectangle 46">
            <a:extLst>
              <a:ext uri="{FF2B5EF4-FFF2-40B4-BE49-F238E27FC236}">
                <a16:creationId xmlns:a16="http://schemas.microsoft.com/office/drawing/2014/main" id="{651A1DC9-6914-40D3-B151-FAF4E306C512}"/>
              </a:ext>
            </a:extLst>
          </p:cNvPr>
          <p:cNvSpPr/>
          <p:nvPr/>
        </p:nvSpPr>
        <p:spPr>
          <a:xfrm>
            <a:off x="5669903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167688E-75D0-498A-AD57-325AFC23A5C3}"/>
              </a:ext>
            </a:extLst>
          </p:cNvPr>
          <p:cNvSpPr txBox="1"/>
          <p:nvPr/>
        </p:nvSpPr>
        <p:spPr>
          <a:xfrm>
            <a:off x="5372484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5355BF-AB15-4902-8DE7-D04AED462EEA}"/>
              </a:ext>
            </a:extLst>
          </p:cNvPr>
          <p:cNvSpPr txBox="1"/>
          <p:nvPr/>
        </p:nvSpPr>
        <p:spPr>
          <a:xfrm>
            <a:off x="5372483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9" name="Rounded Rectangle 49">
            <a:extLst>
              <a:ext uri="{FF2B5EF4-FFF2-40B4-BE49-F238E27FC236}">
                <a16:creationId xmlns:a16="http://schemas.microsoft.com/office/drawing/2014/main" id="{6805F971-E67C-4DD1-8C1C-7E9F5007B5B9}"/>
              </a:ext>
            </a:extLst>
          </p:cNvPr>
          <p:cNvSpPr/>
          <p:nvPr/>
        </p:nvSpPr>
        <p:spPr>
          <a:xfrm>
            <a:off x="7405261" y="1962147"/>
            <a:ext cx="162011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E904D4-B590-45F9-8F3C-1223B03BB58A}"/>
              </a:ext>
            </a:extLst>
          </p:cNvPr>
          <p:cNvSpPr txBox="1"/>
          <p:nvPr/>
        </p:nvSpPr>
        <p:spPr>
          <a:xfrm>
            <a:off x="6565722" y="2425669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709165-97E9-41D5-9860-9DE68F23E0B8}"/>
              </a:ext>
            </a:extLst>
          </p:cNvPr>
          <p:cNvSpPr txBox="1"/>
          <p:nvPr/>
        </p:nvSpPr>
        <p:spPr>
          <a:xfrm>
            <a:off x="6565721" y="3447350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72" name="Right Arrow 19">
            <a:extLst>
              <a:ext uri="{FF2B5EF4-FFF2-40B4-BE49-F238E27FC236}">
                <a16:creationId xmlns:a16="http://schemas.microsoft.com/office/drawing/2014/main" id="{A8A9EC4B-A841-4A75-AB75-5E822B4287E3}"/>
              </a:ext>
            </a:extLst>
          </p:cNvPr>
          <p:cNvSpPr/>
          <p:nvPr/>
        </p:nvSpPr>
        <p:spPr>
          <a:xfrm>
            <a:off x="5257236" y="815555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B6D274-8293-4203-A1FF-C659A3488070}"/>
              </a:ext>
            </a:extLst>
          </p:cNvPr>
          <p:cNvSpPr txBox="1"/>
          <p:nvPr/>
        </p:nvSpPr>
        <p:spPr>
          <a:xfrm>
            <a:off x="561728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2914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 3 continues without autogrowth</a:t>
            </a:r>
          </a:p>
        </p:txBody>
      </p:sp>
      <p:sp>
        <p:nvSpPr>
          <p:cNvPr id="75" name="Content Placeholder 1">
            <a:extLst>
              <a:ext uri="{FF2B5EF4-FFF2-40B4-BE49-F238E27FC236}">
                <a16:creationId xmlns:a16="http://schemas.microsoft.com/office/drawing/2014/main" id="{19DE00B6-AD38-4255-9C06-8E9E47E8AD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24296893-D89C-4CFD-8663-77986324448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528BE5-D10D-495C-9068-723293EB43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1C0FFD39-91A0-47A9-9BD7-6C2551CFA858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B9359C-00BD-4E1E-AB8A-B2BD0E8E98F8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CA2EE412-39AA-4CB9-9B52-D9B2BA7412F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82799-E718-4DA5-91F6-66A302109151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82" name="Rounded Rectangle 12">
            <a:extLst>
              <a:ext uri="{FF2B5EF4-FFF2-40B4-BE49-F238E27FC236}">
                <a16:creationId xmlns:a16="http://schemas.microsoft.com/office/drawing/2014/main" id="{28837716-A4FC-498B-9A96-33C6583623F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99B273-FF82-4C21-8DB4-527F549E3E92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B2BBF0-CF1E-45EB-BA0B-6B58D40CD036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8BFBD7-B14E-4B1F-B0F9-51138A5A50A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43C6-1F33-4ECA-A910-81C44F34B8B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7C24A4-121E-4753-9B19-068BAD53B922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4DBEE8-79D9-4254-A5A7-5AC5D315C1E4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46B204-A10E-4EB7-8696-ADE22AE69F4A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F7A3ADD-B420-4B68-99DB-D9B3545D78BA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3D151A-D346-4995-8BDA-476E00491487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A5F4FC-26C0-4D6A-8C30-AA922BCEEC2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F8FC2B-0CA8-4E27-9CD2-B66E237F424C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4F51-E1C8-43D7-AA88-7A3D96CE1375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9AFB47-E534-4199-BCCB-144D98C5CC3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2258AE-270B-4DC8-A7F8-906E722045C7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3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B26F3-0089-4100-9554-2659DD59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B12FDA4D-10FE-40F7-8976-26E68975F8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1" y="985838"/>
            <a:ext cx="6878524" cy="291782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F3FB42-19CE-4CD1-A704-36171EE6336B}"/>
              </a:ext>
            </a:extLst>
          </p:cNvPr>
          <p:cNvSpPr txBox="1"/>
          <p:nvPr/>
        </p:nvSpPr>
        <p:spPr>
          <a:xfrm>
            <a:off x="1" y="3903663"/>
            <a:ext cx="909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https://georgeoshea.wordpress.com/2015/02/20/computer-malfunction/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5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fixed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07D49-9D3A-4D6E-AA40-5192A2CF4B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</p:spPr>
      </p:pic>
    </p:spTree>
    <p:extLst>
      <p:ext uri="{BB962C8B-B14F-4D97-AF65-F5344CB8AC3E}">
        <p14:creationId xmlns:p14="http://schemas.microsoft.com/office/powerpoint/2010/main" val="153363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Not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percent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79AF-6958-4BED-AF72-A438959930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C57019-655C-4998-86BC-7A76EB9C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3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5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Two databases</a:t>
            </a:r>
          </a:p>
          <a:p>
            <a:pPr lvl="1" indent="0">
              <a:buNone/>
            </a:pPr>
            <a:r>
              <a:rPr lang="en-US" dirty="0" err="1"/>
              <a:t>BigLog</a:t>
            </a:r>
            <a:r>
              <a:rPr lang="en-US" dirty="0"/>
              <a:t> – 1GB log file 1GB filegrowth</a:t>
            </a:r>
          </a:p>
          <a:p>
            <a:pPr lvl="1" indent="0">
              <a:buNone/>
            </a:pPr>
            <a:r>
              <a:rPr lang="en-US" dirty="0" err="1"/>
              <a:t>SmallLog</a:t>
            </a:r>
            <a:r>
              <a:rPr lang="en-US" dirty="0"/>
              <a:t> – 8MB log file 1MB filegrowth</a:t>
            </a:r>
          </a:p>
          <a:p>
            <a:r>
              <a:rPr lang="en-US" dirty="0"/>
              <a:t>Same table in each database</a:t>
            </a:r>
          </a:p>
          <a:p>
            <a:r>
              <a:rPr lang="en-US" dirty="0"/>
              <a:t>Insert 100,000 rows into each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93EB-61F6-4A19-9AED-EFDFF7EA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2" y="1031070"/>
            <a:ext cx="2009790" cy="3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F2BB-30B6-4502-BA0E-0923ABEA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3" y="1798305"/>
            <a:ext cx="7539093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file initialization – for data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454565-5213-47CC-B214-C716D02BEB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55943" y="985838"/>
            <a:ext cx="5374940" cy="2917825"/>
          </a:xfrm>
        </p:spPr>
      </p:pic>
    </p:spTree>
    <p:extLst>
      <p:ext uri="{BB962C8B-B14F-4D97-AF65-F5344CB8AC3E}">
        <p14:creationId xmlns:p14="http://schemas.microsoft.com/office/powerpoint/2010/main" val="4082549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b="1" dirty="0"/>
              <a:t>Log growth is extremely expensive</a:t>
            </a:r>
          </a:p>
          <a:p>
            <a:r>
              <a:rPr lang="en-US" b="1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4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Transactions are all or nothing</a:t>
            </a:r>
          </a:p>
          <a:p>
            <a:r>
              <a:rPr lang="en-US" dirty="0"/>
              <a:t>SQL Server reserves log space for rollback</a:t>
            </a:r>
          </a:p>
          <a:p>
            <a:r>
              <a:rPr lang="en-US" dirty="0"/>
              <a:t>Reserved space is release on commit</a:t>
            </a:r>
          </a:p>
          <a:p>
            <a:r>
              <a:rPr lang="en-US" dirty="0"/>
              <a:t>Batch your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Application processes orders</a:t>
            </a:r>
          </a:p>
          <a:p>
            <a:r>
              <a:rPr lang="en-US" dirty="0"/>
              <a:t>Historically, the business has retained two years of data</a:t>
            </a:r>
          </a:p>
          <a:p>
            <a:r>
              <a:rPr lang="en-US" dirty="0"/>
              <a:t>The business has decided to retain two months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1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A768F-2E4F-4DBC-AD90-986EBBB3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3" y="1114414"/>
            <a:ext cx="6753274" cy="29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4612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SQL Server reserves space for rollback</a:t>
            </a:r>
          </a:p>
          <a:p>
            <a:r>
              <a:rPr lang="en-US" dirty="0"/>
              <a:t>On rollback, an anti operation is generated</a:t>
            </a:r>
          </a:p>
          <a:p>
            <a:r>
              <a:rPr lang="en-US" dirty="0"/>
              <a:t>For insert, delete</a:t>
            </a:r>
          </a:p>
          <a:p>
            <a:r>
              <a:rPr lang="en-US" dirty="0"/>
              <a:t>For delete, insert</a:t>
            </a:r>
          </a:p>
          <a:p>
            <a:r>
              <a:rPr lang="en-US" dirty="0"/>
              <a:t>For update,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5936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 Log Architecture - </a:t>
            </a:r>
            <a:r>
              <a:rPr lang="en-US" dirty="0">
                <a:hlinkClick r:id="rId2"/>
              </a:rPr>
              <a:t>https://docs.microsoft.com/en-us/sql/relational-databases/sql-server-transaction-log-architecture-and-management-guide</a:t>
            </a:r>
            <a:endParaRPr lang="en-US" dirty="0"/>
          </a:p>
          <a:p>
            <a:r>
              <a:rPr lang="en-US" dirty="0"/>
              <a:t>Paul Randal on the Transaction Log - </a:t>
            </a:r>
            <a:r>
              <a:rPr lang="en-US" dirty="0">
                <a:hlinkClick r:id="rId3"/>
              </a:rPr>
              <a:t>https://www.sqlskills.com/blogs/paul/category/transaction-log/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4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 more from Frank Gill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fgill@concurrency.com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45450" y="347842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2208632" y="3558606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06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980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is a transaction?</a:t>
            </a:r>
          </a:p>
          <a:p>
            <a:pPr marL="0" lvl="0" indent="0">
              <a:buNone/>
            </a:pPr>
            <a:r>
              <a:rPr lang="en-US" dirty="0"/>
              <a:t>ACID Properties</a:t>
            </a:r>
          </a:p>
          <a:p>
            <a:pPr marL="0" lvl="0" indent="0">
              <a:buNone/>
            </a:pPr>
            <a:r>
              <a:rPr lang="en-US" dirty="0"/>
              <a:t>Transaction log architecture</a:t>
            </a:r>
          </a:p>
          <a:p>
            <a:pPr marL="0" lvl="0" indent="0">
              <a:buNone/>
            </a:pPr>
            <a:r>
              <a:rPr lang="en-US" dirty="0"/>
              <a:t>Virtual log files </a:t>
            </a:r>
          </a:p>
          <a:p>
            <a:pPr marL="0" lvl="0" indent="0">
              <a:buNone/>
            </a:pPr>
            <a:r>
              <a:rPr lang="en-US" dirty="0"/>
              <a:t>Log space reservation</a:t>
            </a:r>
          </a:p>
          <a:p>
            <a:pPr marL="0" lvl="0" indent="0">
              <a:buNone/>
            </a:pPr>
            <a:r>
              <a:rPr lang="en-US" dirty="0"/>
              <a:t>Batching transactions</a:t>
            </a:r>
          </a:p>
          <a:p>
            <a:pPr marL="0" lvl="0" indent="0">
              <a:buNone/>
            </a:pPr>
            <a:r>
              <a:rPr lang="en-US" dirty="0"/>
              <a:t>Rollback activity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74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transaction?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/>
            <a:r>
              <a:rPr lang="en-US" dirty="0"/>
              <a:t>A unit of work in the database</a:t>
            </a:r>
          </a:p>
          <a:p>
            <a:pPr lvl="0"/>
            <a:r>
              <a:rPr lang="en-US" dirty="0"/>
              <a:t>SQL Server performs all changes to data and schema in transactions</a:t>
            </a:r>
          </a:p>
          <a:p>
            <a:pPr lvl="0"/>
            <a:r>
              <a:rPr lang="en-US" dirty="0"/>
              <a:t>All transactions begin</a:t>
            </a:r>
          </a:p>
          <a:p>
            <a:pPr lvl="0"/>
            <a:r>
              <a:rPr lang="en-US"/>
              <a:t>Transactions can commit or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Transactions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</a:p>
          <a:p>
            <a:pPr lvl="2"/>
            <a:r>
              <a:rPr lang="en-US" dirty="0"/>
              <a:t>BEGIN TRANSACTION…COMMIT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BEGIN TRANSACTION…COMMIT TRANSACTION inserted by SQL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Rollbacks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endParaRPr lang="en-US" dirty="0"/>
          </a:p>
          <a:p>
            <a:pPr lvl="2"/>
            <a:r>
              <a:rPr lang="en-US" dirty="0"/>
              <a:t>ROLLBACK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Rollback caused by KILL or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Properties	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Atomicity</a:t>
            </a:r>
          </a:p>
          <a:p>
            <a:pPr marL="0" lvl="1" indent="0">
              <a:buNone/>
            </a:pPr>
            <a:r>
              <a:rPr lang="en-CA" dirty="0"/>
              <a:t>Transactions are all-or-nothing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Consistency</a:t>
            </a:r>
          </a:p>
          <a:p>
            <a:pPr marL="0" lvl="1" indent="0">
              <a:buNone/>
            </a:pPr>
            <a:r>
              <a:rPr lang="en-CA" dirty="0"/>
              <a:t>Transactions must leave the database in a consistent state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Isolation</a:t>
            </a:r>
          </a:p>
          <a:p>
            <a:pPr marL="0" lvl="1" indent="0">
              <a:buNone/>
            </a:pPr>
            <a:r>
              <a:rPr lang="en-CA" dirty="0"/>
              <a:t>Transaction cannot conflict with one another 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Durability</a:t>
            </a:r>
          </a:p>
          <a:p>
            <a:pPr marL="0" lvl="1" indent="0">
              <a:buNone/>
            </a:pPr>
            <a:r>
              <a:rPr lang="en-CA" dirty="0"/>
              <a:t>A committed transaction must be persisted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4727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2904</TotalTime>
  <Words>870</Words>
  <Application>Microsoft Office PowerPoint</Application>
  <PresentationFormat>On-screen Show (16:9)</PresentationFormat>
  <Paragraphs>233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Century Gothic</vt:lpstr>
      <vt:lpstr>Consolas</vt:lpstr>
      <vt:lpstr>Gill Sans</vt:lpstr>
      <vt:lpstr>Gotham Light</vt:lpstr>
      <vt:lpstr>Open Sans</vt:lpstr>
      <vt:lpstr>Segoe UI</vt:lpstr>
      <vt:lpstr>Segoe UI Light</vt:lpstr>
      <vt:lpstr>Segoe UI Semibold</vt:lpstr>
      <vt:lpstr>Segoe UI Semilight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Frank Gill</vt:lpstr>
      <vt:lpstr>Agenda</vt:lpstr>
      <vt:lpstr>What is a transaction?</vt:lpstr>
      <vt:lpstr>Transactions</vt:lpstr>
      <vt:lpstr>ACID Properties </vt:lpstr>
      <vt:lpstr>Transaction Log Architecture</vt:lpstr>
      <vt:lpstr>Virtual Log Files</vt:lpstr>
      <vt:lpstr>Virtual Log Files</vt:lpstr>
      <vt:lpstr>Virtual Log Files</vt:lpstr>
      <vt:lpstr>Virtual Log Files</vt:lpstr>
      <vt:lpstr>Virtual Log Files</vt:lpstr>
      <vt:lpstr>Transaction Log Backup</vt:lpstr>
      <vt:lpstr>Transaction 3 continues after log backup</vt:lpstr>
      <vt:lpstr>Transaction 3 continues without log backup</vt:lpstr>
      <vt:lpstr>Autogrowth Occurs</vt:lpstr>
      <vt:lpstr>Tran 3 continues without autogrowth</vt:lpstr>
      <vt:lpstr>PowerPoint Presentation</vt:lpstr>
      <vt:lpstr>Autogrowth</vt:lpstr>
      <vt:lpstr>Autogrowth</vt:lpstr>
      <vt:lpstr>Autogrowth</vt:lpstr>
      <vt:lpstr>Autogrowth with fixed growth</vt:lpstr>
      <vt:lpstr>Autogrowth</vt:lpstr>
      <vt:lpstr>Autogrowth with percent growth</vt:lpstr>
      <vt:lpstr>Autogrowth</vt:lpstr>
      <vt:lpstr>Demo Environment</vt:lpstr>
      <vt:lpstr>Demo Results</vt:lpstr>
      <vt:lpstr>Demo Results</vt:lpstr>
      <vt:lpstr>Why not to shrink your log</vt:lpstr>
      <vt:lpstr>Instant file initialization – for data files</vt:lpstr>
      <vt:lpstr>Why not to shrink your log</vt:lpstr>
      <vt:lpstr>Log space reservation</vt:lpstr>
      <vt:lpstr>Log space reservation in action</vt:lpstr>
      <vt:lpstr>Log space reservation in action</vt:lpstr>
      <vt:lpstr>Log Space Reservation</vt:lpstr>
      <vt:lpstr>Rollback</vt:lpstr>
      <vt:lpstr>Rollback</vt:lpstr>
      <vt:lpstr>Resources</vt:lpstr>
      <vt:lpstr>PowerPoint Presentation</vt:lpstr>
      <vt:lpstr>Frank Gill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Frank Gill</cp:lastModifiedBy>
  <cp:revision>619</cp:revision>
  <dcterms:created xsi:type="dcterms:W3CDTF">2013-07-12T18:23:55Z</dcterms:created>
  <dcterms:modified xsi:type="dcterms:W3CDTF">2018-11-09T04:50:54Z</dcterms:modified>
</cp:coreProperties>
</file>