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3" r:id="rId3"/>
    <p:sldId id="285" r:id="rId4"/>
    <p:sldId id="286" r:id="rId5"/>
    <p:sldId id="284" r:id="rId6"/>
    <p:sldId id="287" r:id="rId7"/>
    <p:sldId id="279"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43" userDrawn="1">
          <p15:clr>
            <a:srgbClr val="A4A3A4"/>
          </p15:clr>
        </p15:guide>
        <p15:guide id="2" pos="3840" userDrawn="1">
          <p15:clr>
            <a:srgbClr val="A4A3A4"/>
          </p15:clr>
        </p15:guide>
        <p15:guide id="3" orient="horz" pos="777" userDrawn="1">
          <p15:clr>
            <a:srgbClr val="A4A3A4"/>
          </p15:clr>
        </p15:guide>
        <p15:guide id="4" orient="horz" pos="2160" userDrawn="1">
          <p15:clr>
            <a:srgbClr val="A4A3A4"/>
          </p15:clr>
        </p15:guide>
        <p15:guide id="5" pos="824" userDrawn="1">
          <p15:clr>
            <a:srgbClr val="A4A3A4"/>
          </p15:clr>
        </p15:guide>
        <p15:guide id="6" pos="685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재원" initials="재" lastIdx="1" clrIdx="0">
    <p:extLst>
      <p:ext uri="{19B8F6BF-5375-455C-9EA6-DF929625EA0E}">
        <p15:presenceInfo xmlns:p15="http://schemas.microsoft.com/office/powerpoint/2012/main" userId="ef45d4065847e3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DCC08E"/>
    <a:srgbClr val="6B82A1"/>
    <a:srgbClr val="7A8FAA"/>
    <a:srgbClr val="5971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90955" autoAdjust="0"/>
  </p:normalViewPr>
  <p:slideViewPr>
    <p:cSldViewPr snapToGrid="0">
      <p:cViewPr varScale="1">
        <p:scale>
          <a:sx n="104" d="100"/>
          <a:sy n="104" d="100"/>
        </p:scale>
        <p:origin x="702" y="102"/>
      </p:cViewPr>
      <p:guideLst>
        <p:guide orient="horz" pos="3543"/>
        <p:guide pos="3840"/>
        <p:guide orient="horz" pos="777"/>
        <p:guide orient="horz" pos="2160"/>
        <p:guide pos="824"/>
        <p:guide pos="68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0F005-F33E-42AE-943D-43D073C3E30E}" type="datetimeFigureOut">
              <a:rPr lang="ko-KR" altLang="en-US" smtClean="0"/>
              <a:t>2022-04-04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8B89AC-AE18-4C83-8119-B68DED156BB6}" type="slidenum">
              <a:rPr lang="ko-KR" altLang="en-US" smtClean="0"/>
              <a:t>‹#›</a:t>
            </a:fld>
            <a:endParaRPr lang="ko-KR" altLang="en-US"/>
          </a:p>
        </p:txBody>
      </p:sp>
    </p:spTree>
    <p:extLst>
      <p:ext uri="{BB962C8B-B14F-4D97-AF65-F5344CB8AC3E}">
        <p14:creationId xmlns:p14="http://schemas.microsoft.com/office/powerpoint/2010/main" val="191952380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68B89AC-AE18-4C83-8119-B68DED156BB6}" type="slidenum">
              <a:rPr lang="ko-KR" altLang="en-US" smtClean="0"/>
              <a:t>1</a:t>
            </a:fld>
            <a:endParaRPr lang="ko-KR" altLang="en-US"/>
          </a:p>
        </p:txBody>
      </p:sp>
    </p:spTree>
    <p:extLst>
      <p:ext uri="{BB962C8B-B14F-4D97-AF65-F5344CB8AC3E}">
        <p14:creationId xmlns:p14="http://schemas.microsoft.com/office/powerpoint/2010/main" val="852105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68B89AC-AE18-4C83-8119-B68DED156BB6}" type="slidenum">
              <a:rPr lang="ko-KR" altLang="en-US" smtClean="0"/>
              <a:t>2</a:t>
            </a:fld>
            <a:endParaRPr lang="ko-KR" altLang="en-US"/>
          </a:p>
        </p:txBody>
      </p:sp>
    </p:spTree>
    <p:extLst>
      <p:ext uri="{BB962C8B-B14F-4D97-AF65-F5344CB8AC3E}">
        <p14:creationId xmlns:p14="http://schemas.microsoft.com/office/powerpoint/2010/main" val="234761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68B89AC-AE18-4C83-8119-B68DED156BB6}" type="slidenum">
              <a:rPr lang="ko-KR" altLang="en-US" smtClean="0"/>
              <a:t>3</a:t>
            </a:fld>
            <a:endParaRPr lang="ko-KR" altLang="en-US"/>
          </a:p>
        </p:txBody>
      </p:sp>
    </p:spTree>
    <p:extLst>
      <p:ext uri="{BB962C8B-B14F-4D97-AF65-F5344CB8AC3E}">
        <p14:creationId xmlns:p14="http://schemas.microsoft.com/office/powerpoint/2010/main" val="4055871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68B89AC-AE18-4C83-8119-B68DED156BB6}" type="slidenum">
              <a:rPr lang="ko-KR" altLang="en-US" smtClean="0"/>
              <a:t>4</a:t>
            </a:fld>
            <a:endParaRPr lang="ko-KR" altLang="en-US"/>
          </a:p>
        </p:txBody>
      </p:sp>
    </p:spTree>
    <p:extLst>
      <p:ext uri="{BB962C8B-B14F-4D97-AF65-F5344CB8AC3E}">
        <p14:creationId xmlns:p14="http://schemas.microsoft.com/office/powerpoint/2010/main" val="1878151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68B89AC-AE18-4C83-8119-B68DED156BB6}" type="slidenum">
              <a:rPr lang="ko-KR" altLang="en-US" smtClean="0"/>
              <a:t>5</a:t>
            </a:fld>
            <a:endParaRPr lang="ko-KR" altLang="en-US"/>
          </a:p>
        </p:txBody>
      </p:sp>
    </p:spTree>
    <p:extLst>
      <p:ext uri="{BB962C8B-B14F-4D97-AF65-F5344CB8AC3E}">
        <p14:creationId xmlns:p14="http://schemas.microsoft.com/office/powerpoint/2010/main" val="921710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68B89AC-AE18-4C83-8119-B68DED156BB6}" type="slidenum">
              <a:rPr lang="ko-KR" altLang="en-US" smtClean="0"/>
              <a:t>6</a:t>
            </a:fld>
            <a:endParaRPr lang="ko-KR" altLang="en-US"/>
          </a:p>
        </p:txBody>
      </p:sp>
    </p:spTree>
    <p:extLst>
      <p:ext uri="{BB962C8B-B14F-4D97-AF65-F5344CB8AC3E}">
        <p14:creationId xmlns:p14="http://schemas.microsoft.com/office/powerpoint/2010/main" val="792669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957C2C-362A-491E-AF56-4E5F674D99D0}"/>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40CEB194-22B4-47E2-A9EE-A507AF104D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181F2754-DFAC-4923-A2F1-2077F1A8C314}"/>
              </a:ext>
            </a:extLst>
          </p:cNvPr>
          <p:cNvSpPr>
            <a:spLocks noGrp="1"/>
          </p:cNvSpPr>
          <p:nvPr>
            <p:ph type="dt" sz="half" idx="10"/>
          </p:nvPr>
        </p:nvSpPr>
        <p:spPr/>
        <p:txBody>
          <a:bodyPr/>
          <a:lstStyle/>
          <a:p>
            <a:fld id="{70CCDAF8-9787-4555-AE3F-ED8023E566FB}" type="datetimeFigureOut">
              <a:rPr lang="ko-KR" altLang="en-US" smtClean="0"/>
              <a:t>2022-04-04</a:t>
            </a:fld>
            <a:endParaRPr lang="ko-KR" altLang="en-US"/>
          </a:p>
        </p:txBody>
      </p:sp>
      <p:sp>
        <p:nvSpPr>
          <p:cNvPr id="5" name="바닥글 개체 틀 4">
            <a:extLst>
              <a:ext uri="{FF2B5EF4-FFF2-40B4-BE49-F238E27FC236}">
                <a16:creationId xmlns:a16="http://schemas.microsoft.com/office/drawing/2014/main" id="{6AA2CBFD-EF65-42FB-93C4-5D620AEF66B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525BCC5-4EA0-4674-AD3A-1A9830F5372A}"/>
              </a:ext>
            </a:extLst>
          </p:cNvPr>
          <p:cNvSpPr>
            <a:spLocks noGrp="1"/>
          </p:cNvSpPr>
          <p:nvPr>
            <p:ph type="sldNum" sz="quarter" idx="12"/>
          </p:nvPr>
        </p:nvSpPr>
        <p:spPr/>
        <p:txBody>
          <a:bodyPr/>
          <a:lstStyle/>
          <a:p>
            <a:fld id="{F130F318-4ABF-4E93-965E-CED9DA3F6B02}" type="slidenum">
              <a:rPr lang="ko-KR" altLang="en-US" smtClean="0"/>
              <a:t>‹#›</a:t>
            </a:fld>
            <a:endParaRPr lang="ko-KR" altLang="en-US"/>
          </a:p>
        </p:txBody>
      </p:sp>
    </p:spTree>
    <p:extLst>
      <p:ext uri="{BB962C8B-B14F-4D97-AF65-F5344CB8AC3E}">
        <p14:creationId xmlns:p14="http://schemas.microsoft.com/office/powerpoint/2010/main" val="188172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6D673-256D-4409-8E0E-573038DF3300}"/>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2FE7A4BA-B14D-4CA6-A101-6FF8DCC61496}"/>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1D9EF71-5B47-44EC-8C18-41611B31FE8D}"/>
              </a:ext>
            </a:extLst>
          </p:cNvPr>
          <p:cNvSpPr>
            <a:spLocks noGrp="1"/>
          </p:cNvSpPr>
          <p:nvPr>
            <p:ph type="dt" sz="half" idx="10"/>
          </p:nvPr>
        </p:nvSpPr>
        <p:spPr/>
        <p:txBody>
          <a:bodyPr/>
          <a:lstStyle/>
          <a:p>
            <a:fld id="{70CCDAF8-9787-4555-AE3F-ED8023E566FB}" type="datetimeFigureOut">
              <a:rPr lang="ko-KR" altLang="en-US" smtClean="0"/>
              <a:t>2022-04-04</a:t>
            </a:fld>
            <a:endParaRPr lang="ko-KR" altLang="en-US"/>
          </a:p>
        </p:txBody>
      </p:sp>
      <p:sp>
        <p:nvSpPr>
          <p:cNvPr id="5" name="바닥글 개체 틀 4">
            <a:extLst>
              <a:ext uri="{FF2B5EF4-FFF2-40B4-BE49-F238E27FC236}">
                <a16:creationId xmlns:a16="http://schemas.microsoft.com/office/drawing/2014/main" id="{D870B4E6-2C7E-436F-9F76-D6698A75EE9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29ECA49-0F71-4543-A145-CBD79099B0FC}"/>
              </a:ext>
            </a:extLst>
          </p:cNvPr>
          <p:cNvSpPr>
            <a:spLocks noGrp="1"/>
          </p:cNvSpPr>
          <p:nvPr>
            <p:ph type="sldNum" sz="quarter" idx="12"/>
          </p:nvPr>
        </p:nvSpPr>
        <p:spPr/>
        <p:txBody>
          <a:bodyPr/>
          <a:lstStyle/>
          <a:p>
            <a:fld id="{F130F318-4ABF-4E93-965E-CED9DA3F6B02}" type="slidenum">
              <a:rPr lang="ko-KR" altLang="en-US" smtClean="0"/>
              <a:t>‹#›</a:t>
            </a:fld>
            <a:endParaRPr lang="ko-KR" altLang="en-US"/>
          </a:p>
        </p:txBody>
      </p:sp>
    </p:spTree>
    <p:extLst>
      <p:ext uri="{BB962C8B-B14F-4D97-AF65-F5344CB8AC3E}">
        <p14:creationId xmlns:p14="http://schemas.microsoft.com/office/powerpoint/2010/main" val="3010093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C37CA7ED-7A6A-4594-BDFF-D55D78B6A7C8}"/>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88800ADC-D9A7-43DE-973C-24FB617B8A0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0933DAE-A2A2-46EB-864C-C1BD973B9A7A}"/>
              </a:ext>
            </a:extLst>
          </p:cNvPr>
          <p:cNvSpPr>
            <a:spLocks noGrp="1"/>
          </p:cNvSpPr>
          <p:nvPr>
            <p:ph type="dt" sz="half" idx="10"/>
          </p:nvPr>
        </p:nvSpPr>
        <p:spPr/>
        <p:txBody>
          <a:bodyPr/>
          <a:lstStyle/>
          <a:p>
            <a:fld id="{70CCDAF8-9787-4555-AE3F-ED8023E566FB}" type="datetimeFigureOut">
              <a:rPr lang="ko-KR" altLang="en-US" smtClean="0"/>
              <a:t>2022-04-04</a:t>
            </a:fld>
            <a:endParaRPr lang="ko-KR" altLang="en-US"/>
          </a:p>
        </p:txBody>
      </p:sp>
      <p:sp>
        <p:nvSpPr>
          <p:cNvPr id="5" name="바닥글 개체 틀 4">
            <a:extLst>
              <a:ext uri="{FF2B5EF4-FFF2-40B4-BE49-F238E27FC236}">
                <a16:creationId xmlns:a16="http://schemas.microsoft.com/office/drawing/2014/main" id="{7AE58ECF-0038-4A3D-B9D0-1498EE2A49A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9F6D134-2857-4254-A9D0-26193AA702AA}"/>
              </a:ext>
            </a:extLst>
          </p:cNvPr>
          <p:cNvSpPr>
            <a:spLocks noGrp="1"/>
          </p:cNvSpPr>
          <p:nvPr>
            <p:ph type="sldNum" sz="quarter" idx="12"/>
          </p:nvPr>
        </p:nvSpPr>
        <p:spPr/>
        <p:txBody>
          <a:bodyPr/>
          <a:lstStyle/>
          <a:p>
            <a:fld id="{F130F318-4ABF-4E93-965E-CED9DA3F6B02}" type="slidenum">
              <a:rPr lang="ko-KR" altLang="en-US" smtClean="0"/>
              <a:t>‹#›</a:t>
            </a:fld>
            <a:endParaRPr lang="ko-KR" altLang="en-US"/>
          </a:p>
        </p:txBody>
      </p:sp>
    </p:spTree>
    <p:extLst>
      <p:ext uri="{BB962C8B-B14F-4D97-AF65-F5344CB8AC3E}">
        <p14:creationId xmlns:p14="http://schemas.microsoft.com/office/powerpoint/2010/main" val="3865354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4EA5BB-97BF-43BF-AC31-6B5573F25EC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94922AB-006B-40F7-A1C7-02D8530A8815}"/>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66C5C90-8F35-4BDA-93D1-59AD24BE56C7}"/>
              </a:ext>
            </a:extLst>
          </p:cNvPr>
          <p:cNvSpPr>
            <a:spLocks noGrp="1"/>
          </p:cNvSpPr>
          <p:nvPr>
            <p:ph type="dt" sz="half" idx="10"/>
          </p:nvPr>
        </p:nvSpPr>
        <p:spPr/>
        <p:txBody>
          <a:bodyPr/>
          <a:lstStyle/>
          <a:p>
            <a:fld id="{70CCDAF8-9787-4555-AE3F-ED8023E566FB}" type="datetimeFigureOut">
              <a:rPr lang="ko-KR" altLang="en-US" smtClean="0"/>
              <a:t>2022-04-04</a:t>
            </a:fld>
            <a:endParaRPr lang="ko-KR" altLang="en-US"/>
          </a:p>
        </p:txBody>
      </p:sp>
      <p:sp>
        <p:nvSpPr>
          <p:cNvPr id="5" name="바닥글 개체 틀 4">
            <a:extLst>
              <a:ext uri="{FF2B5EF4-FFF2-40B4-BE49-F238E27FC236}">
                <a16:creationId xmlns:a16="http://schemas.microsoft.com/office/drawing/2014/main" id="{0771051B-91C8-4A05-B1F6-AA0FD8002A1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75F1C8F-5974-4F83-A6A8-0028F6B491A8}"/>
              </a:ext>
            </a:extLst>
          </p:cNvPr>
          <p:cNvSpPr>
            <a:spLocks noGrp="1"/>
          </p:cNvSpPr>
          <p:nvPr>
            <p:ph type="sldNum" sz="quarter" idx="12"/>
          </p:nvPr>
        </p:nvSpPr>
        <p:spPr/>
        <p:txBody>
          <a:bodyPr/>
          <a:lstStyle/>
          <a:p>
            <a:fld id="{F130F318-4ABF-4E93-965E-CED9DA3F6B02}" type="slidenum">
              <a:rPr lang="ko-KR" altLang="en-US" smtClean="0"/>
              <a:t>‹#›</a:t>
            </a:fld>
            <a:endParaRPr lang="ko-KR" altLang="en-US"/>
          </a:p>
        </p:txBody>
      </p:sp>
    </p:spTree>
    <p:extLst>
      <p:ext uri="{BB962C8B-B14F-4D97-AF65-F5344CB8AC3E}">
        <p14:creationId xmlns:p14="http://schemas.microsoft.com/office/powerpoint/2010/main" val="54484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54B074-39AA-4636-9550-E5911DCDA41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285EBB7E-4775-4060-A37D-74B2E94527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C9F341BE-1BF5-4ABA-A721-EAB022300DD4}"/>
              </a:ext>
            </a:extLst>
          </p:cNvPr>
          <p:cNvSpPr>
            <a:spLocks noGrp="1"/>
          </p:cNvSpPr>
          <p:nvPr>
            <p:ph type="dt" sz="half" idx="10"/>
          </p:nvPr>
        </p:nvSpPr>
        <p:spPr/>
        <p:txBody>
          <a:bodyPr/>
          <a:lstStyle/>
          <a:p>
            <a:fld id="{70CCDAF8-9787-4555-AE3F-ED8023E566FB}" type="datetimeFigureOut">
              <a:rPr lang="ko-KR" altLang="en-US" smtClean="0"/>
              <a:t>2022-04-04</a:t>
            </a:fld>
            <a:endParaRPr lang="ko-KR" altLang="en-US"/>
          </a:p>
        </p:txBody>
      </p:sp>
      <p:sp>
        <p:nvSpPr>
          <p:cNvPr id="5" name="바닥글 개체 틀 4">
            <a:extLst>
              <a:ext uri="{FF2B5EF4-FFF2-40B4-BE49-F238E27FC236}">
                <a16:creationId xmlns:a16="http://schemas.microsoft.com/office/drawing/2014/main" id="{22561849-254F-4328-A1D0-53458A114D3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4713F23-0D7B-4EEF-94F3-3BF09D2CB6B6}"/>
              </a:ext>
            </a:extLst>
          </p:cNvPr>
          <p:cNvSpPr>
            <a:spLocks noGrp="1"/>
          </p:cNvSpPr>
          <p:nvPr>
            <p:ph type="sldNum" sz="quarter" idx="12"/>
          </p:nvPr>
        </p:nvSpPr>
        <p:spPr/>
        <p:txBody>
          <a:bodyPr/>
          <a:lstStyle/>
          <a:p>
            <a:fld id="{F130F318-4ABF-4E93-965E-CED9DA3F6B02}" type="slidenum">
              <a:rPr lang="ko-KR" altLang="en-US" smtClean="0"/>
              <a:t>‹#›</a:t>
            </a:fld>
            <a:endParaRPr lang="ko-KR" altLang="en-US"/>
          </a:p>
        </p:txBody>
      </p:sp>
    </p:spTree>
    <p:extLst>
      <p:ext uri="{BB962C8B-B14F-4D97-AF65-F5344CB8AC3E}">
        <p14:creationId xmlns:p14="http://schemas.microsoft.com/office/powerpoint/2010/main" val="23306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0FA004-E3C2-4486-BFAA-D4CF4E9CFFC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E1111D1-0A1A-4773-82BF-D0CCD3644750}"/>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5E41186D-CD98-4BF1-B548-CE5DB12385ED}"/>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F54A6BB7-C66D-441E-B5AA-EB2320304FF4}"/>
              </a:ext>
            </a:extLst>
          </p:cNvPr>
          <p:cNvSpPr>
            <a:spLocks noGrp="1"/>
          </p:cNvSpPr>
          <p:nvPr>
            <p:ph type="dt" sz="half" idx="10"/>
          </p:nvPr>
        </p:nvSpPr>
        <p:spPr/>
        <p:txBody>
          <a:bodyPr/>
          <a:lstStyle/>
          <a:p>
            <a:fld id="{70CCDAF8-9787-4555-AE3F-ED8023E566FB}" type="datetimeFigureOut">
              <a:rPr lang="ko-KR" altLang="en-US" smtClean="0"/>
              <a:t>2022-04-04</a:t>
            </a:fld>
            <a:endParaRPr lang="ko-KR" altLang="en-US"/>
          </a:p>
        </p:txBody>
      </p:sp>
      <p:sp>
        <p:nvSpPr>
          <p:cNvPr id="6" name="바닥글 개체 틀 5">
            <a:extLst>
              <a:ext uri="{FF2B5EF4-FFF2-40B4-BE49-F238E27FC236}">
                <a16:creationId xmlns:a16="http://schemas.microsoft.com/office/drawing/2014/main" id="{194A9A2A-A85A-4716-9EF4-37A5A8C9E83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8306572-89CB-4D75-97DE-3DAB7D09F9ED}"/>
              </a:ext>
            </a:extLst>
          </p:cNvPr>
          <p:cNvSpPr>
            <a:spLocks noGrp="1"/>
          </p:cNvSpPr>
          <p:nvPr>
            <p:ph type="sldNum" sz="quarter" idx="12"/>
          </p:nvPr>
        </p:nvSpPr>
        <p:spPr/>
        <p:txBody>
          <a:bodyPr/>
          <a:lstStyle/>
          <a:p>
            <a:fld id="{F130F318-4ABF-4E93-965E-CED9DA3F6B02}" type="slidenum">
              <a:rPr lang="ko-KR" altLang="en-US" smtClean="0"/>
              <a:t>‹#›</a:t>
            </a:fld>
            <a:endParaRPr lang="ko-KR" altLang="en-US"/>
          </a:p>
        </p:txBody>
      </p:sp>
    </p:spTree>
    <p:extLst>
      <p:ext uri="{BB962C8B-B14F-4D97-AF65-F5344CB8AC3E}">
        <p14:creationId xmlns:p14="http://schemas.microsoft.com/office/powerpoint/2010/main" val="1665549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85A63E-31A5-40EE-9571-AB5C166ED4BA}"/>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0EEF3B5B-EE7A-4937-8923-54EE60B750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A6F2B098-AACA-420B-8CBE-1ACEDDC7522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DC1F547-7FDC-4A08-BA4A-0DBC465B5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58E85789-5917-472C-82E1-2B23A3858F0D}"/>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79BCEC6C-EF3A-49BD-A68B-6058E63C6470}"/>
              </a:ext>
            </a:extLst>
          </p:cNvPr>
          <p:cNvSpPr>
            <a:spLocks noGrp="1"/>
          </p:cNvSpPr>
          <p:nvPr>
            <p:ph type="dt" sz="half" idx="10"/>
          </p:nvPr>
        </p:nvSpPr>
        <p:spPr/>
        <p:txBody>
          <a:bodyPr/>
          <a:lstStyle/>
          <a:p>
            <a:fld id="{70CCDAF8-9787-4555-AE3F-ED8023E566FB}" type="datetimeFigureOut">
              <a:rPr lang="ko-KR" altLang="en-US" smtClean="0"/>
              <a:t>2022-04-04</a:t>
            </a:fld>
            <a:endParaRPr lang="ko-KR" altLang="en-US"/>
          </a:p>
        </p:txBody>
      </p:sp>
      <p:sp>
        <p:nvSpPr>
          <p:cNvPr id="8" name="바닥글 개체 틀 7">
            <a:extLst>
              <a:ext uri="{FF2B5EF4-FFF2-40B4-BE49-F238E27FC236}">
                <a16:creationId xmlns:a16="http://schemas.microsoft.com/office/drawing/2014/main" id="{5305FDFE-5537-4934-B6FF-8D03466EAE1D}"/>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F31B10C-53BE-43DF-BAC9-D4A9BDEDE259}"/>
              </a:ext>
            </a:extLst>
          </p:cNvPr>
          <p:cNvSpPr>
            <a:spLocks noGrp="1"/>
          </p:cNvSpPr>
          <p:nvPr>
            <p:ph type="sldNum" sz="quarter" idx="12"/>
          </p:nvPr>
        </p:nvSpPr>
        <p:spPr/>
        <p:txBody>
          <a:bodyPr/>
          <a:lstStyle/>
          <a:p>
            <a:fld id="{F130F318-4ABF-4E93-965E-CED9DA3F6B02}" type="slidenum">
              <a:rPr lang="ko-KR" altLang="en-US" smtClean="0"/>
              <a:t>‹#›</a:t>
            </a:fld>
            <a:endParaRPr lang="ko-KR" altLang="en-US"/>
          </a:p>
        </p:txBody>
      </p:sp>
    </p:spTree>
    <p:extLst>
      <p:ext uri="{BB962C8B-B14F-4D97-AF65-F5344CB8AC3E}">
        <p14:creationId xmlns:p14="http://schemas.microsoft.com/office/powerpoint/2010/main" val="2141494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F9B5C3-2363-4849-A3C8-DC63936E3D7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0ECF26E-E62B-4FCD-8840-F1EC5E5649BC}"/>
              </a:ext>
            </a:extLst>
          </p:cNvPr>
          <p:cNvSpPr>
            <a:spLocks noGrp="1"/>
          </p:cNvSpPr>
          <p:nvPr>
            <p:ph type="dt" sz="half" idx="10"/>
          </p:nvPr>
        </p:nvSpPr>
        <p:spPr/>
        <p:txBody>
          <a:bodyPr/>
          <a:lstStyle/>
          <a:p>
            <a:fld id="{70CCDAF8-9787-4555-AE3F-ED8023E566FB}" type="datetimeFigureOut">
              <a:rPr lang="ko-KR" altLang="en-US" smtClean="0"/>
              <a:t>2022-04-04</a:t>
            </a:fld>
            <a:endParaRPr lang="ko-KR" altLang="en-US"/>
          </a:p>
        </p:txBody>
      </p:sp>
      <p:sp>
        <p:nvSpPr>
          <p:cNvPr id="4" name="바닥글 개체 틀 3">
            <a:extLst>
              <a:ext uri="{FF2B5EF4-FFF2-40B4-BE49-F238E27FC236}">
                <a16:creationId xmlns:a16="http://schemas.microsoft.com/office/drawing/2014/main" id="{84224EE9-16E0-40CF-A2B6-FACB5FE86A7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18D14CE4-9867-45D1-ADD5-D4B620244A54}"/>
              </a:ext>
            </a:extLst>
          </p:cNvPr>
          <p:cNvSpPr>
            <a:spLocks noGrp="1"/>
          </p:cNvSpPr>
          <p:nvPr>
            <p:ph type="sldNum" sz="quarter" idx="12"/>
          </p:nvPr>
        </p:nvSpPr>
        <p:spPr/>
        <p:txBody>
          <a:bodyPr/>
          <a:lstStyle/>
          <a:p>
            <a:fld id="{F130F318-4ABF-4E93-965E-CED9DA3F6B02}" type="slidenum">
              <a:rPr lang="ko-KR" altLang="en-US" smtClean="0"/>
              <a:t>‹#›</a:t>
            </a:fld>
            <a:endParaRPr lang="ko-KR" altLang="en-US"/>
          </a:p>
        </p:txBody>
      </p:sp>
    </p:spTree>
    <p:extLst>
      <p:ext uri="{BB962C8B-B14F-4D97-AF65-F5344CB8AC3E}">
        <p14:creationId xmlns:p14="http://schemas.microsoft.com/office/powerpoint/2010/main" val="237909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CBFE24F-0FA3-4EEE-9EE9-41277FBEC4DC}"/>
              </a:ext>
            </a:extLst>
          </p:cNvPr>
          <p:cNvSpPr>
            <a:spLocks noGrp="1"/>
          </p:cNvSpPr>
          <p:nvPr>
            <p:ph type="dt" sz="half" idx="10"/>
          </p:nvPr>
        </p:nvSpPr>
        <p:spPr/>
        <p:txBody>
          <a:bodyPr/>
          <a:lstStyle/>
          <a:p>
            <a:fld id="{70CCDAF8-9787-4555-AE3F-ED8023E566FB}" type="datetimeFigureOut">
              <a:rPr lang="ko-KR" altLang="en-US" smtClean="0"/>
              <a:t>2022-04-04</a:t>
            </a:fld>
            <a:endParaRPr lang="ko-KR" altLang="en-US"/>
          </a:p>
        </p:txBody>
      </p:sp>
      <p:sp>
        <p:nvSpPr>
          <p:cNvPr id="3" name="바닥글 개체 틀 2">
            <a:extLst>
              <a:ext uri="{FF2B5EF4-FFF2-40B4-BE49-F238E27FC236}">
                <a16:creationId xmlns:a16="http://schemas.microsoft.com/office/drawing/2014/main" id="{4FEF4A84-83B4-46A1-AAE2-C5C97052BFB6}"/>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82B8F75-2DF5-4FD2-9171-950DAE248211}"/>
              </a:ext>
            </a:extLst>
          </p:cNvPr>
          <p:cNvSpPr>
            <a:spLocks noGrp="1"/>
          </p:cNvSpPr>
          <p:nvPr>
            <p:ph type="sldNum" sz="quarter" idx="12"/>
          </p:nvPr>
        </p:nvSpPr>
        <p:spPr/>
        <p:txBody>
          <a:bodyPr/>
          <a:lstStyle/>
          <a:p>
            <a:fld id="{F130F318-4ABF-4E93-965E-CED9DA3F6B02}" type="slidenum">
              <a:rPr lang="ko-KR" altLang="en-US" smtClean="0"/>
              <a:t>‹#›</a:t>
            </a:fld>
            <a:endParaRPr lang="ko-KR" altLang="en-US"/>
          </a:p>
        </p:txBody>
      </p:sp>
    </p:spTree>
    <p:extLst>
      <p:ext uri="{BB962C8B-B14F-4D97-AF65-F5344CB8AC3E}">
        <p14:creationId xmlns:p14="http://schemas.microsoft.com/office/powerpoint/2010/main" val="3126193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954E2B-AD43-4CEE-BA09-C7EE8E19011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36B249FA-CFF9-4547-9E14-A44907386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8038CBA0-E98E-4F33-93EA-529CC1163C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175DDFF-0FA4-4021-A84F-1BCE9252FD25}"/>
              </a:ext>
            </a:extLst>
          </p:cNvPr>
          <p:cNvSpPr>
            <a:spLocks noGrp="1"/>
          </p:cNvSpPr>
          <p:nvPr>
            <p:ph type="dt" sz="half" idx="10"/>
          </p:nvPr>
        </p:nvSpPr>
        <p:spPr/>
        <p:txBody>
          <a:bodyPr/>
          <a:lstStyle/>
          <a:p>
            <a:fld id="{70CCDAF8-9787-4555-AE3F-ED8023E566FB}" type="datetimeFigureOut">
              <a:rPr lang="ko-KR" altLang="en-US" smtClean="0"/>
              <a:t>2022-04-04</a:t>
            </a:fld>
            <a:endParaRPr lang="ko-KR" altLang="en-US"/>
          </a:p>
        </p:txBody>
      </p:sp>
      <p:sp>
        <p:nvSpPr>
          <p:cNvPr id="6" name="바닥글 개체 틀 5">
            <a:extLst>
              <a:ext uri="{FF2B5EF4-FFF2-40B4-BE49-F238E27FC236}">
                <a16:creationId xmlns:a16="http://schemas.microsoft.com/office/drawing/2014/main" id="{C04FBE3C-8D80-4A68-B340-D350327EB28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53F792D-C9C3-4369-AD4D-59DAA674501D}"/>
              </a:ext>
            </a:extLst>
          </p:cNvPr>
          <p:cNvSpPr>
            <a:spLocks noGrp="1"/>
          </p:cNvSpPr>
          <p:nvPr>
            <p:ph type="sldNum" sz="quarter" idx="12"/>
          </p:nvPr>
        </p:nvSpPr>
        <p:spPr/>
        <p:txBody>
          <a:bodyPr/>
          <a:lstStyle/>
          <a:p>
            <a:fld id="{F130F318-4ABF-4E93-965E-CED9DA3F6B02}" type="slidenum">
              <a:rPr lang="ko-KR" altLang="en-US" smtClean="0"/>
              <a:t>‹#›</a:t>
            </a:fld>
            <a:endParaRPr lang="ko-KR" altLang="en-US"/>
          </a:p>
        </p:txBody>
      </p:sp>
    </p:spTree>
    <p:extLst>
      <p:ext uri="{BB962C8B-B14F-4D97-AF65-F5344CB8AC3E}">
        <p14:creationId xmlns:p14="http://schemas.microsoft.com/office/powerpoint/2010/main" val="4029595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F8C34CB-C976-4ACC-BE86-32AB8CB9B5D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1974B8D-5E89-4AEC-B1B5-0F5C99DF2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ACCD6502-93B2-4C66-AF42-3DA38716C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4063FDC-6B63-4B06-9851-E00B8E3ECEEA}"/>
              </a:ext>
            </a:extLst>
          </p:cNvPr>
          <p:cNvSpPr>
            <a:spLocks noGrp="1"/>
          </p:cNvSpPr>
          <p:nvPr>
            <p:ph type="dt" sz="half" idx="10"/>
          </p:nvPr>
        </p:nvSpPr>
        <p:spPr/>
        <p:txBody>
          <a:bodyPr/>
          <a:lstStyle/>
          <a:p>
            <a:fld id="{70CCDAF8-9787-4555-AE3F-ED8023E566FB}" type="datetimeFigureOut">
              <a:rPr lang="ko-KR" altLang="en-US" smtClean="0"/>
              <a:t>2022-04-04</a:t>
            </a:fld>
            <a:endParaRPr lang="ko-KR" altLang="en-US"/>
          </a:p>
        </p:txBody>
      </p:sp>
      <p:sp>
        <p:nvSpPr>
          <p:cNvPr id="6" name="바닥글 개체 틀 5">
            <a:extLst>
              <a:ext uri="{FF2B5EF4-FFF2-40B4-BE49-F238E27FC236}">
                <a16:creationId xmlns:a16="http://schemas.microsoft.com/office/drawing/2014/main" id="{0A90307C-10A3-4203-B6EA-C73BB05669A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4607CA8-581D-4D3C-BDE7-57E51E83515A}"/>
              </a:ext>
            </a:extLst>
          </p:cNvPr>
          <p:cNvSpPr>
            <a:spLocks noGrp="1"/>
          </p:cNvSpPr>
          <p:nvPr>
            <p:ph type="sldNum" sz="quarter" idx="12"/>
          </p:nvPr>
        </p:nvSpPr>
        <p:spPr/>
        <p:txBody>
          <a:bodyPr/>
          <a:lstStyle/>
          <a:p>
            <a:fld id="{F130F318-4ABF-4E93-965E-CED9DA3F6B02}" type="slidenum">
              <a:rPr lang="ko-KR" altLang="en-US" smtClean="0"/>
              <a:t>‹#›</a:t>
            </a:fld>
            <a:endParaRPr lang="ko-KR" altLang="en-US"/>
          </a:p>
        </p:txBody>
      </p:sp>
    </p:spTree>
    <p:extLst>
      <p:ext uri="{BB962C8B-B14F-4D97-AF65-F5344CB8AC3E}">
        <p14:creationId xmlns:p14="http://schemas.microsoft.com/office/powerpoint/2010/main" val="220944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F36E3D4-9CBB-43BA-B585-EB0E91C64A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D34CF75-058D-4FB9-BABB-848E273FC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EDA3282-4728-427C-9BA3-B83A61F64E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CDAF8-9787-4555-AE3F-ED8023E566FB}" type="datetimeFigureOut">
              <a:rPr lang="ko-KR" altLang="en-US" smtClean="0"/>
              <a:t>2022-04-04</a:t>
            </a:fld>
            <a:endParaRPr lang="ko-KR" altLang="en-US"/>
          </a:p>
        </p:txBody>
      </p:sp>
      <p:sp>
        <p:nvSpPr>
          <p:cNvPr id="5" name="바닥글 개체 틀 4">
            <a:extLst>
              <a:ext uri="{FF2B5EF4-FFF2-40B4-BE49-F238E27FC236}">
                <a16:creationId xmlns:a16="http://schemas.microsoft.com/office/drawing/2014/main" id="{B635E859-37C4-4E1A-B82A-940C1BAB06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52A637E-3869-4044-82BB-D81A96CFE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0F318-4ABF-4E93-965E-CED9DA3F6B02}" type="slidenum">
              <a:rPr lang="ko-KR" altLang="en-US" smtClean="0"/>
              <a:t>‹#›</a:t>
            </a:fld>
            <a:endParaRPr lang="ko-KR" altLang="en-US"/>
          </a:p>
        </p:txBody>
      </p:sp>
    </p:spTree>
    <p:extLst>
      <p:ext uri="{BB962C8B-B14F-4D97-AF65-F5344CB8AC3E}">
        <p14:creationId xmlns:p14="http://schemas.microsoft.com/office/powerpoint/2010/main" val="1963092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bosa.co.k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splitshire road illuminated by the moon">
            <a:extLst>
              <a:ext uri="{FF2B5EF4-FFF2-40B4-BE49-F238E27FC236}">
                <a16:creationId xmlns:a16="http://schemas.microsoft.com/office/drawing/2014/main" id="{A4028237-6356-41B1-B726-8743E42CBF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a:extLst>
              <a:ext uri="{FF2B5EF4-FFF2-40B4-BE49-F238E27FC236}">
                <a16:creationId xmlns:a16="http://schemas.microsoft.com/office/drawing/2014/main" id="{ECE58A64-801C-42ED-A0AD-08291E8F92DA}"/>
              </a:ext>
            </a:extLst>
          </p:cNvPr>
          <p:cNvSpPr/>
          <p:nvPr/>
        </p:nvSpPr>
        <p:spPr>
          <a:xfrm>
            <a:off x="0" y="0"/>
            <a:ext cx="12192000" cy="6858000"/>
          </a:xfrm>
          <a:prstGeom prst="rect">
            <a:avLst/>
          </a:prstGeom>
          <a:solidFill>
            <a:srgbClr val="DCC08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TextBox 11">
            <a:extLst>
              <a:ext uri="{FF2B5EF4-FFF2-40B4-BE49-F238E27FC236}">
                <a16:creationId xmlns:a16="http://schemas.microsoft.com/office/drawing/2014/main" id="{BDF22F79-E07B-4A99-8E06-3427083DABC3}"/>
              </a:ext>
            </a:extLst>
          </p:cNvPr>
          <p:cNvSpPr txBox="1"/>
          <p:nvPr/>
        </p:nvSpPr>
        <p:spPr>
          <a:xfrm>
            <a:off x="4003326" y="1444080"/>
            <a:ext cx="4123905" cy="769441"/>
          </a:xfrm>
          <a:prstGeom prst="rect">
            <a:avLst/>
          </a:prstGeom>
          <a:noFill/>
        </p:spPr>
        <p:txBody>
          <a:bodyPr wrap="square" rtlCol="0">
            <a:spAutoFit/>
          </a:bodyPr>
          <a:lstStyle/>
          <a:p>
            <a:r>
              <a:rPr lang="en-US" altLang="ko-KR" sz="4400" dirty="0">
                <a:solidFill>
                  <a:schemeClr val="bg1"/>
                </a:solidFill>
                <a:latin typeface="Noto Sans CJK KR Bold" panose="020B0800000000000000" pitchFamily="34" charset="-127"/>
                <a:ea typeface="Noto Sans CJK KR Bold" panose="020B0800000000000000" pitchFamily="34" charset="-127"/>
              </a:rPr>
              <a:t>AI </a:t>
            </a:r>
            <a:r>
              <a:rPr lang="ko-KR" altLang="en-US" sz="4400" dirty="0">
                <a:solidFill>
                  <a:schemeClr val="bg1"/>
                </a:solidFill>
                <a:latin typeface="Noto Sans CJK KR Bold" panose="020B0800000000000000" pitchFamily="34" charset="-127"/>
                <a:ea typeface="Noto Sans CJK KR Bold" panose="020B0800000000000000" pitchFamily="34" charset="-127"/>
              </a:rPr>
              <a:t>진단 프로그램</a:t>
            </a:r>
            <a:endParaRPr lang="en-US" altLang="ko-KR" sz="4400" dirty="0">
              <a:solidFill>
                <a:schemeClr val="bg1"/>
              </a:solidFill>
              <a:latin typeface="Noto Sans CJK KR Bold" panose="020B0800000000000000" pitchFamily="34" charset="-127"/>
              <a:ea typeface="Noto Sans CJK KR Bold" panose="020B0800000000000000" pitchFamily="34" charset="-127"/>
            </a:endParaRPr>
          </a:p>
        </p:txBody>
      </p:sp>
      <p:cxnSp>
        <p:nvCxnSpPr>
          <p:cNvPr id="13" name="직선 연결선 12">
            <a:extLst>
              <a:ext uri="{FF2B5EF4-FFF2-40B4-BE49-F238E27FC236}">
                <a16:creationId xmlns:a16="http://schemas.microsoft.com/office/drawing/2014/main" id="{D0950A66-D569-46F4-81BB-9738A3AF2898}"/>
              </a:ext>
            </a:extLst>
          </p:cNvPr>
          <p:cNvCxnSpPr/>
          <p:nvPr/>
        </p:nvCxnSpPr>
        <p:spPr>
          <a:xfrm>
            <a:off x="3244645" y="914400"/>
            <a:ext cx="56830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F28E8958-655F-485A-A25A-DCBA35E65BF1}"/>
              </a:ext>
            </a:extLst>
          </p:cNvPr>
          <p:cNvCxnSpPr/>
          <p:nvPr/>
        </p:nvCxnSpPr>
        <p:spPr>
          <a:xfrm>
            <a:off x="3223757" y="2448232"/>
            <a:ext cx="56830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367E991-4235-4D85-BD6D-D210E16DF1B2}"/>
              </a:ext>
            </a:extLst>
          </p:cNvPr>
          <p:cNvSpPr txBox="1"/>
          <p:nvPr/>
        </p:nvSpPr>
        <p:spPr>
          <a:xfrm>
            <a:off x="5222740" y="1070076"/>
            <a:ext cx="1662635" cy="400110"/>
          </a:xfrm>
          <a:prstGeom prst="rect">
            <a:avLst/>
          </a:prstGeom>
          <a:noFill/>
        </p:spPr>
        <p:txBody>
          <a:bodyPr wrap="none" rtlCol="0">
            <a:spAutoFit/>
          </a:bodyPr>
          <a:lstStyle/>
          <a:p>
            <a:r>
              <a:rPr lang="en-US" altLang="ko-KR" sz="2000" dirty="0">
                <a:solidFill>
                  <a:schemeClr val="bg1"/>
                </a:solidFill>
                <a:latin typeface="Noto Sans CJK KR Regular" panose="020B0500000000000000" pitchFamily="34" charset="-127"/>
                <a:ea typeface="Noto Sans CJK KR Regular" panose="020B0500000000000000" pitchFamily="34" charset="-127"/>
              </a:rPr>
              <a:t>30710 </a:t>
            </a:r>
            <a:r>
              <a:rPr lang="ko-KR" altLang="en-US" sz="2000" dirty="0">
                <a:solidFill>
                  <a:schemeClr val="bg1"/>
                </a:solidFill>
                <a:latin typeface="Noto Sans CJK KR Regular" panose="020B0500000000000000" pitchFamily="34" charset="-127"/>
                <a:ea typeface="Noto Sans CJK KR Regular" panose="020B0500000000000000" pitchFamily="34" charset="-127"/>
              </a:rPr>
              <a:t>석재원</a:t>
            </a:r>
          </a:p>
        </p:txBody>
      </p:sp>
    </p:spTree>
    <p:extLst>
      <p:ext uri="{BB962C8B-B14F-4D97-AF65-F5344CB8AC3E}">
        <p14:creationId xmlns:p14="http://schemas.microsoft.com/office/powerpoint/2010/main" val="197783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E8694D0-DFAE-4FFB-AB68-9CA902AF9FC5}"/>
              </a:ext>
            </a:extLst>
          </p:cNvPr>
          <p:cNvSpPr/>
          <p:nvPr/>
        </p:nvSpPr>
        <p:spPr>
          <a:xfrm>
            <a:off x="0" y="0"/>
            <a:ext cx="12192000"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044FFB22-8F3A-4D6A-AC72-19338DB33CD6}"/>
              </a:ext>
            </a:extLst>
          </p:cNvPr>
          <p:cNvSpPr txBox="1"/>
          <p:nvPr/>
        </p:nvSpPr>
        <p:spPr>
          <a:xfrm>
            <a:off x="2590651" y="1149928"/>
            <a:ext cx="8043508" cy="2479397"/>
          </a:xfrm>
          <a:prstGeom prst="rect">
            <a:avLst/>
          </a:prstGeom>
          <a:noFill/>
        </p:spPr>
        <p:txBody>
          <a:bodyPr wrap="square" rtlCol="0">
            <a:spAutoFit/>
          </a:bodyPr>
          <a:lstStyle/>
          <a:p>
            <a:pPr>
              <a:lnSpc>
                <a:spcPct val="150000"/>
              </a:lnSpc>
            </a:pPr>
            <a:r>
              <a:rPr lang="en-US" altLang="ko-KR" dirty="0">
                <a:solidFill>
                  <a:schemeClr val="bg1">
                    <a:lumMod val="50000"/>
                  </a:schemeClr>
                </a:solidFill>
                <a:latin typeface="Noto Sans CJK KR Regular" panose="020B0500000000000000" pitchFamily="34" charset="-127"/>
                <a:ea typeface="Noto Sans CJK KR Regular" panose="020B0500000000000000" pitchFamily="34" charset="-127"/>
              </a:rPr>
              <a:t>  Physicians</a:t>
            </a:r>
            <a:r>
              <a:rPr lang="ko-KR" altLang="en-US" dirty="0">
                <a:solidFill>
                  <a:schemeClr val="bg1">
                    <a:lumMod val="50000"/>
                  </a:schemeClr>
                </a:solidFill>
                <a:latin typeface="Noto Sans CJK KR Regular" panose="020B0500000000000000" pitchFamily="34" charset="-127"/>
                <a:ea typeface="Noto Sans CJK KR Regular" panose="020B0500000000000000" pitchFamily="34" charset="-127"/>
              </a:rPr>
              <a:t> </a:t>
            </a:r>
            <a:r>
              <a:rPr lang="en-US" altLang="ko-KR" dirty="0">
                <a:solidFill>
                  <a:schemeClr val="bg1">
                    <a:lumMod val="50000"/>
                  </a:schemeClr>
                </a:solidFill>
                <a:latin typeface="Noto Sans CJK KR Regular" panose="020B0500000000000000" pitchFamily="34" charset="-127"/>
                <a:ea typeface="Noto Sans CJK KR Regular" panose="020B0500000000000000" pitchFamily="34" charset="-127"/>
              </a:rPr>
              <a:t>claim that a lot of </a:t>
            </a:r>
            <a:r>
              <a:rPr lang="en-US" altLang="ko-KR" dirty="0">
                <a:solidFill>
                  <a:srgbClr val="7F7F7F"/>
                </a:solidFill>
                <a:latin typeface="Noto Sans CJK KR Regular" panose="020B0500000000000000" pitchFamily="34" charset="-127"/>
                <a:ea typeface="Noto Sans CJK KR Regular" panose="020B0500000000000000" pitchFamily="34" charset="-127"/>
              </a:rPr>
              <a:t>what</a:t>
            </a:r>
            <a:r>
              <a:rPr lang="en-US" altLang="ko-KR" dirty="0">
                <a:solidFill>
                  <a:schemeClr val="bg1">
                    <a:lumMod val="50000"/>
                  </a:schemeClr>
                </a:solidFill>
                <a:latin typeface="Noto Sans CJK KR Regular" panose="020B0500000000000000" pitchFamily="34" charset="-127"/>
                <a:ea typeface="Noto Sans CJK KR Regular" panose="020B0500000000000000" pitchFamily="34" charset="-127"/>
              </a:rPr>
              <a:t> they do is intuitive. It is reasoning through the associations built up over years of practice. But when AI scientists work on the problem of medical diagnosis, their effort is to see the diagnostic process as a set of explicit procedures that can be captured in a program.</a:t>
            </a:r>
          </a:p>
          <a:p>
            <a:pPr algn="r">
              <a:lnSpc>
                <a:spcPct val="150000"/>
              </a:lnSpc>
            </a:pPr>
            <a:r>
              <a:rPr lang="en-US" altLang="ko-KR" sz="1500" dirty="0">
                <a:solidFill>
                  <a:schemeClr val="bg1">
                    <a:lumMod val="50000"/>
                  </a:schemeClr>
                </a:solidFill>
                <a:latin typeface="Noto Sans CJK KR Regular" panose="020B0500000000000000" pitchFamily="34" charset="-127"/>
                <a:ea typeface="Noto Sans CJK KR Regular" panose="020B0500000000000000" pitchFamily="34" charset="-127"/>
              </a:rPr>
              <a:t>*diagnosis: </a:t>
            </a:r>
            <a:r>
              <a:rPr lang="ko-KR" altLang="en-US" sz="1500" dirty="0">
                <a:solidFill>
                  <a:schemeClr val="bg1">
                    <a:lumMod val="50000"/>
                  </a:schemeClr>
                </a:solidFill>
                <a:latin typeface="Noto Sans CJK KR Regular" panose="020B0500000000000000" pitchFamily="34" charset="-127"/>
                <a:ea typeface="Noto Sans CJK KR Regular" panose="020B0500000000000000" pitchFamily="34" charset="-127"/>
              </a:rPr>
              <a:t>진단  </a:t>
            </a:r>
            <a:r>
              <a:rPr lang="en-US" altLang="ko-KR" sz="1500" dirty="0">
                <a:solidFill>
                  <a:schemeClr val="bg1">
                    <a:lumMod val="50000"/>
                  </a:schemeClr>
                </a:solidFill>
                <a:latin typeface="Noto Sans CJK KR Regular" panose="020B0500000000000000" pitchFamily="34" charset="-127"/>
                <a:ea typeface="Noto Sans CJK KR Regular" panose="020B0500000000000000" pitchFamily="34" charset="-127"/>
              </a:rPr>
              <a:t>**procedures:</a:t>
            </a:r>
            <a:r>
              <a:rPr lang="ko-KR" altLang="en-US" sz="1500" dirty="0">
                <a:solidFill>
                  <a:schemeClr val="bg1">
                    <a:lumMod val="50000"/>
                  </a:schemeClr>
                </a:solidFill>
                <a:latin typeface="Noto Sans CJK KR Regular" panose="020B0500000000000000" pitchFamily="34" charset="-127"/>
                <a:ea typeface="Noto Sans CJK KR Regular" panose="020B0500000000000000" pitchFamily="34" charset="-127"/>
              </a:rPr>
              <a:t> 절차</a:t>
            </a:r>
            <a:endParaRPr lang="en-US" altLang="ko-KR" sz="1500" dirty="0">
              <a:solidFill>
                <a:schemeClr val="bg1">
                  <a:lumMod val="50000"/>
                </a:schemeClr>
              </a:solidFill>
              <a:latin typeface="Noto Sans CJK KR Regular" panose="020B0500000000000000" pitchFamily="34" charset="-127"/>
              <a:ea typeface="Noto Sans CJK KR Regular" panose="020B0500000000000000" pitchFamily="34" charset="-127"/>
            </a:endParaRPr>
          </a:p>
        </p:txBody>
      </p:sp>
      <p:sp>
        <p:nvSpPr>
          <p:cNvPr id="2" name="TextBox 1">
            <a:extLst>
              <a:ext uri="{FF2B5EF4-FFF2-40B4-BE49-F238E27FC236}">
                <a16:creationId xmlns:a16="http://schemas.microsoft.com/office/drawing/2014/main" id="{ECE3E7B4-81F9-485F-835F-38A696A70D34}"/>
              </a:ext>
            </a:extLst>
          </p:cNvPr>
          <p:cNvSpPr txBox="1"/>
          <p:nvPr/>
        </p:nvSpPr>
        <p:spPr>
          <a:xfrm>
            <a:off x="2599887" y="4104230"/>
            <a:ext cx="8043508" cy="1585370"/>
          </a:xfrm>
          <a:prstGeom prst="rect">
            <a:avLst/>
          </a:prstGeom>
          <a:noFill/>
        </p:spPr>
        <p:txBody>
          <a:bodyPr wrap="square" rtlCol="0">
            <a:spAutoFit/>
          </a:bodyPr>
          <a:lstStyle/>
          <a:p>
            <a:pPr>
              <a:lnSpc>
                <a:spcPts val="3000"/>
              </a:lnSpc>
            </a:pPr>
            <a:r>
              <a:rPr lang="ko-KR" altLang="en-US" b="1" dirty="0">
                <a:solidFill>
                  <a:srgbClr val="7F7F7F"/>
                </a:solidFill>
              </a:rPr>
              <a:t>  의사들은 자신들이 하는 일 중 많은 부분이 직관적이라고 주장한다</a:t>
            </a:r>
            <a:r>
              <a:rPr lang="en-US" altLang="ko-KR" b="1" dirty="0">
                <a:solidFill>
                  <a:srgbClr val="7F7F7F"/>
                </a:solidFill>
              </a:rPr>
              <a:t>. </a:t>
            </a:r>
            <a:r>
              <a:rPr lang="ko-KR" altLang="en-US" b="1" dirty="0">
                <a:solidFill>
                  <a:srgbClr val="7F7F7F"/>
                </a:solidFill>
              </a:rPr>
              <a:t>그것은 여러 해에 걸친 업무에서 축적된 연관성을 통한 추론이다</a:t>
            </a:r>
            <a:r>
              <a:rPr lang="en-US" altLang="ko-KR" b="1" dirty="0">
                <a:solidFill>
                  <a:srgbClr val="7F7F7F"/>
                </a:solidFill>
              </a:rPr>
              <a:t>. </a:t>
            </a:r>
            <a:r>
              <a:rPr lang="ko-KR" altLang="en-US" b="1" dirty="0">
                <a:solidFill>
                  <a:srgbClr val="7F7F7F"/>
                </a:solidFill>
              </a:rPr>
              <a:t>그러나 인공 지능 과학자들이 의학 진단 문제를 연구할 때</a:t>
            </a:r>
            <a:r>
              <a:rPr lang="en-US" altLang="ko-KR" b="1" dirty="0">
                <a:solidFill>
                  <a:srgbClr val="7F7F7F"/>
                </a:solidFill>
              </a:rPr>
              <a:t>, </a:t>
            </a:r>
            <a:r>
              <a:rPr lang="ko-KR" altLang="en-US" b="1" dirty="0">
                <a:solidFill>
                  <a:srgbClr val="7F7F7F"/>
                </a:solidFill>
              </a:rPr>
              <a:t>그들이 하는 일은 진단 과정을 프로그램에 담길 수 있는 일련의 명시적 절차로 보는 것 이다</a:t>
            </a:r>
            <a:r>
              <a:rPr lang="en-US" altLang="ko-KR" b="1" dirty="0">
                <a:solidFill>
                  <a:srgbClr val="7F7F7F"/>
                </a:solidFill>
              </a:rPr>
              <a:t>.</a:t>
            </a:r>
          </a:p>
        </p:txBody>
      </p:sp>
      <p:cxnSp>
        <p:nvCxnSpPr>
          <p:cNvPr id="13" name="직선 연결선 12">
            <a:extLst>
              <a:ext uri="{FF2B5EF4-FFF2-40B4-BE49-F238E27FC236}">
                <a16:creationId xmlns:a16="http://schemas.microsoft.com/office/drawing/2014/main" id="{6EA05DE0-2856-4EFA-8173-1D161DFDFAE2}"/>
              </a:ext>
            </a:extLst>
          </p:cNvPr>
          <p:cNvCxnSpPr>
            <a:cxnSpLocks/>
          </p:cNvCxnSpPr>
          <p:nvPr/>
        </p:nvCxnSpPr>
        <p:spPr>
          <a:xfrm>
            <a:off x="2020829" y="1147618"/>
            <a:ext cx="0" cy="4541982"/>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9290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E8694D0-DFAE-4FFB-AB68-9CA902AF9FC5}"/>
              </a:ext>
            </a:extLst>
          </p:cNvPr>
          <p:cNvSpPr/>
          <p:nvPr/>
        </p:nvSpPr>
        <p:spPr>
          <a:xfrm>
            <a:off x="0" y="0"/>
            <a:ext cx="12192000"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연결선 10">
            <a:extLst>
              <a:ext uri="{FF2B5EF4-FFF2-40B4-BE49-F238E27FC236}">
                <a16:creationId xmlns:a16="http://schemas.microsoft.com/office/drawing/2014/main" id="{0DD28BB8-AF50-4FC8-9480-03B094670BA0}"/>
              </a:ext>
            </a:extLst>
          </p:cNvPr>
          <p:cNvCxnSpPr>
            <a:cxnSpLocks/>
          </p:cNvCxnSpPr>
          <p:nvPr/>
        </p:nvCxnSpPr>
        <p:spPr>
          <a:xfrm>
            <a:off x="2020829" y="1147618"/>
            <a:ext cx="0" cy="4541982"/>
          </a:xfrm>
          <a:prstGeom prst="line">
            <a:avLst/>
          </a:prstGeom>
        </p:spPr>
        <p:style>
          <a:lnRef idx="3">
            <a:schemeClr val="accent3"/>
          </a:lnRef>
          <a:fillRef idx="0">
            <a:schemeClr val="accent3"/>
          </a:fillRef>
          <a:effectRef idx="2">
            <a:schemeClr val="accent3"/>
          </a:effectRef>
          <a:fontRef idx="minor">
            <a:schemeClr val="tx1"/>
          </a:fontRef>
        </p:style>
      </p:cxnSp>
      <p:sp>
        <p:nvSpPr>
          <p:cNvPr id="12" name="TextBox 11">
            <a:extLst>
              <a:ext uri="{FF2B5EF4-FFF2-40B4-BE49-F238E27FC236}">
                <a16:creationId xmlns:a16="http://schemas.microsoft.com/office/drawing/2014/main" id="{F752566B-AA3C-4186-A790-E01DF6101F75}"/>
              </a:ext>
            </a:extLst>
          </p:cNvPr>
          <p:cNvSpPr txBox="1"/>
          <p:nvPr/>
        </p:nvSpPr>
        <p:spPr>
          <a:xfrm>
            <a:off x="2590650" y="1138382"/>
            <a:ext cx="8043507" cy="2125838"/>
          </a:xfrm>
          <a:prstGeom prst="rect">
            <a:avLst/>
          </a:prstGeom>
          <a:noFill/>
        </p:spPr>
        <p:txBody>
          <a:bodyPr wrap="square" rtlCol="0">
            <a:spAutoFit/>
          </a:bodyPr>
          <a:lstStyle/>
          <a:p>
            <a:pPr>
              <a:lnSpc>
                <a:spcPct val="150000"/>
              </a:lnSpc>
            </a:pPr>
            <a:r>
              <a:rPr lang="en-US" altLang="ko-KR" dirty="0">
                <a:solidFill>
                  <a:schemeClr val="bg1">
                    <a:lumMod val="50000"/>
                  </a:schemeClr>
                </a:solidFill>
                <a:latin typeface="Noto Sans CJK KR Regular" panose="020B0500000000000000" pitchFamily="34" charset="-127"/>
                <a:ea typeface="Noto Sans CJK KR Regular" panose="020B0500000000000000" pitchFamily="34" charset="-127"/>
              </a:rPr>
              <a:t>  AI experts attack the problem by interviewing a physician over the course of months, trying to pin down every aspect of how he or she makes decisions. They model the structure of that practical knowledge which “feels intuitive.” The resulting program will, given the same information as the physician, usually come to the same conclusion.</a:t>
            </a:r>
          </a:p>
        </p:txBody>
      </p:sp>
      <p:sp>
        <p:nvSpPr>
          <p:cNvPr id="13" name="TextBox 12">
            <a:extLst>
              <a:ext uri="{FF2B5EF4-FFF2-40B4-BE49-F238E27FC236}">
                <a16:creationId xmlns:a16="http://schemas.microsoft.com/office/drawing/2014/main" id="{F3283711-504C-4F91-A32C-41BF874613A2}"/>
              </a:ext>
            </a:extLst>
          </p:cNvPr>
          <p:cNvSpPr txBox="1"/>
          <p:nvPr/>
        </p:nvSpPr>
        <p:spPr>
          <a:xfrm>
            <a:off x="2590650" y="3719509"/>
            <a:ext cx="8043508" cy="1970091"/>
          </a:xfrm>
          <a:prstGeom prst="rect">
            <a:avLst/>
          </a:prstGeom>
          <a:noFill/>
        </p:spPr>
        <p:txBody>
          <a:bodyPr wrap="square" rtlCol="0">
            <a:spAutoFit/>
          </a:bodyPr>
          <a:lstStyle/>
          <a:p>
            <a:pPr>
              <a:lnSpc>
                <a:spcPts val="3000"/>
              </a:lnSpc>
            </a:pPr>
            <a:r>
              <a:rPr lang="ko-KR" altLang="en-US" b="1" dirty="0">
                <a:solidFill>
                  <a:srgbClr val="7F7F7F"/>
                </a:solidFill>
              </a:rPr>
              <a:t>  인공 지능 전문가들은 여러 달에 걸쳐 의사를 인터뷰함으로써 그 문제에 착수하여</a:t>
            </a:r>
            <a:r>
              <a:rPr lang="en-US" altLang="ko-KR" b="1" dirty="0">
                <a:solidFill>
                  <a:srgbClr val="7F7F7F"/>
                </a:solidFill>
              </a:rPr>
              <a:t>, </a:t>
            </a:r>
            <a:r>
              <a:rPr lang="ko-KR" altLang="en-US" b="1" dirty="0">
                <a:solidFill>
                  <a:srgbClr val="7F7F7F"/>
                </a:solidFill>
              </a:rPr>
              <a:t>그 사람이 결정하는 방식의 모든 면을 정확히 밝히려고 노력한다</a:t>
            </a:r>
            <a:r>
              <a:rPr lang="en-US" altLang="ko-KR" b="1" dirty="0">
                <a:solidFill>
                  <a:srgbClr val="7F7F7F"/>
                </a:solidFill>
              </a:rPr>
              <a:t>. </a:t>
            </a:r>
            <a:r>
              <a:rPr lang="ko-KR" altLang="en-US" b="1" dirty="0">
                <a:solidFill>
                  <a:srgbClr val="7F7F7F"/>
                </a:solidFill>
              </a:rPr>
              <a:t>그들은 </a:t>
            </a:r>
            <a:r>
              <a:rPr lang="en-US" altLang="ko-KR" b="1" dirty="0">
                <a:solidFill>
                  <a:srgbClr val="7F7F7F"/>
                </a:solidFill>
              </a:rPr>
              <a:t>‘</a:t>
            </a:r>
            <a:r>
              <a:rPr lang="ko-KR" altLang="en-US" b="1" dirty="0">
                <a:solidFill>
                  <a:srgbClr val="7F7F7F"/>
                </a:solidFill>
              </a:rPr>
              <a:t>직관적으로 느껴지는</a:t>
            </a:r>
            <a:r>
              <a:rPr lang="en-US" altLang="ko-KR" b="1" dirty="0">
                <a:solidFill>
                  <a:srgbClr val="7F7F7F"/>
                </a:solidFill>
              </a:rPr>
              <a:t>‘ </a:t>
            </a:r>
            <a:r>
              <a:rPr lang="ko-KR" altLang="en-US" b="1" dirty="0">
                <a:solidFill>
                  <a:srgbClr val="7F7F7F"/>
                </a:solidFill>
              </a:rPr>
              <a:t>그 실제적인 지식의 구조 모형을 만든다</a:t>
            </a:r>
            <a:r>
              <a:rPr lang="en-US" altLang="ko-KR" b="1" dirty="0">
                <a:solidFill>
                  <a:srgbClr val="7F7F7F"/>
                </a:solidFill>
              </a:rPr>
              <a:t>. </a:t>
            </a:r>
            <a:r>
              <a:rPr lang="ko-KR" altLang="en-US" b="1" dirty="0">
                <a:solidFill>
                  <a:srgbClr val="7F7F7F"/>
                </a:solidFill>
              </a:rPr>
              <a:t>그 결과로 나온 프로그램은 의사와 동일한 정보를 제공받을 경우 보통 똑같은 결론에 도달할 것이다</a:t>
            </a:r>
            <a:r>
              <a:rPr lang="en-US" altLang="ko-KR" b="1" dirty="0">
                <a:solidFill>
                  <a:srgbClr val="7F7F7F"/>
                </a:solidFill>
              </a:rPr>
              <a:t>.</a:t>
            </a:r>
          </a:p>
        </p:txBody>
      </p:sp>
    </p:spTree>
    <p:extLst>
      <p:ext uri="{BB962C8B-B14F-4D97-AF65-F5344CB8AC3E}">
        <p14:creationId xmlns:p14="http://schemas.microsoft.com/office/powerpoint/2010/main" val="2616449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E8694D0-DFAE-4FFB-AB68-9CA902AF9FC5}"/>
              </a:ext>
            </a:extLst>
          </p:cNvPr>
          <p:cNvSpPr/>
          <p:nvPr/>
        </p:nvSpPr>
        <p:spPr>
          <a:xfrm>
            <a:off x="0" y="0"/>
            <a:ext cx="12192000"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연결선 10">
            <a:extLst>
              <a:ext uri="{FF2B5EF4-FFF2-40B4-BE49-F238E27FC236}">
                <a16:creationId xmlns:a16="http://schemas.microsoft.com/office/drawing/2014/main" id="{0DD28BB8-AF50-4FC8-9480-03B094670BA0}"/>
              </a:ext>
            </a:extLst>
          </p:cNvPr>
          <p:cNvCxnSpPr>
            <a:cxnSpLocks/>
          </p:cNvCxnSpPr>
          <p:nvPr/>
        </p:nvCxnSpPr>
        <p:spPr>
          <a:xfrm>
            <a:off x="2020829" y="1147618"/>
            <a:ext cx="0" cy="4541982"/>
          </a:xfrm>
          <a:prstGeom prst="line">
            <a:avLst/>
          </a:prstGeom>
        </p:spPr>
        <p:style>
          <a:lnRef idx="3">
            <a:schemeClr val="accent3"/>
          </a:lnRef>
          <a:fillRef idx="0">
            <a:schemeClr val="accent3"/>
          </a:fillRef>
          <a:effectRef idx="2">
            <a:schemeClr val="accent3"/>
          </a:effectRef>
          <a:fontRef idx="minor">
            <a:schemeClr val="tx1"/>
          </a:fontRef>
        </p:style>
      </p:cxnSp>
      <p:sp>
        <p:nvSpPr>
          <p:cNvPr id="12" name="TextBox 11">
            <a:extLst>
              <a:ext uri="{FF2B5EF4-FFF2-40B4-BE49-F238E27FC236}">
                <a16:creationId xmlns:a16="http://schemas.microsoft.com/office/drawing/2014/main" id="{F752566B-AA3C-4186-A790-E01DF6101F75}"/>
              </a:ext>
            </a:extLst>
          </p:cNvPr>
          <p:cNvSpPr txBox="1"/>
          <p:nvPr/>
        </p:nvSpPr>
        <p:spPr>
          <a:xfrm>
            <a:off x="2590650" y="1138382"/>
            <a:ext cx="8043507" cy="2479397"/>
          </a:xfrm>
          <a:prstGeom prst="rect">
            <a:avLst/>
          </a:prstGeom>
          <a:noFill/>
        </p:spPr>
        <p:txBody>
          <a:bodyPr wrap="square" rtlCol="0">
            <a:spAutoFit/>
          </a:bodyPr>
          <a:lstStyle/>
          <a:p>
            <a:pPr>
              <a:lnSpc>
                <a:spcPct val="150000"/>
              </a:lnSpc>
            </a:pPr>
            <a:r>
              <a:rPr lang="en-US" altLang="ko-KR" dirty="0">
                <a:solidFill>
                  <a:schemeClr val="bg1">
                    <a:lumMod val="50000"/>
                  </a:schemeClr>
                </a:solidFill>
                <a:latin typeface="Noto Sans CJK KR Regular" panose="020B0500000000000000" pitchFamily="34" charset="-127"/>
                <a:ea typeface="Noto Sans CJK KR Regular" panose="020B0500000000000000" pitchFamily="34" charset="-127"/>
              </a:rPr>
              <a:t>  The process of writing such programs has a side effect. If the program “thinks” henceforth like the physician, the physician’s thinking about his or her activity has been changed by collaboration in the making of the program. What once seemed intuitive to the physician has been shown to be formalizable</a:t>
            </a:r>
          </a:p>
          <a:p>
            <a:pPr algn="r">
              <a:lnSpc>
                <a:spcPct val="150000"/>
              </a:lnSpc>
            </a:pPr>
            <a:r>
              <a:rPr lang="en-US" altLang="ko-KR" sz="1500" dirty="0">
                <a:solidFill>
                  <a:schemeClr val="bg1">
                    <a:lumMod val="50000"/>
                  </a:schemeClr>
                </a:solidFill>
                <a:latin typeface="Noto Sans CJK KR Regular" panose="020B0500000000000000" pitchFamily="34" charset="-127"/>
                <a:ea typeface="Noto Sans CJK KR Regular" panose="020B0500000000000000" pitchFamily="34" charset="-127"/>
              </a:rPr>
              <a:t>*side effect: </a:t>
            </a:r>
            <a:r>
              <a:rPr lang="ko-KR" altLang="en-US" sz="1500" dirty="0">
                <a:solidFill>
                  <a:schemeClr val="bg1">
                    <a:lumMod val="50000"/>
                  </a:schemeClr>
                </a:solidFill>
                <a:latin typeface="Noto Sans CJK KR Regular" panose="020B0500000000000000" pitchFamily="34" charset="-127"/>
                <a:ea typeface="Noto Sans CJK KR Regular" panose="020B0500000000000000" pitchFamily="34" charset="-127"/>
              </a:rPr>
              <a:t>부</a:t>
            </a:r>
            <a:r>
              <a:rPr lang="en-US" altLang="ko-KR" sz="1500" dirty="0">
                <a:solidFill>
                  <a:schemeClr val="bg1">
                    <a:lumMod val="50000"/>
                  </a:schemeClr>
                </a:solidFill>
                <a:latin typeface="Noto Sans CJK KR Regular" panose="020B0500000000000000" pitchFamily="34" charset="-127"/>
                <a:ea typeface="Noto Sans CJK KR Regular" panose="020B0500000000000000" pitchFamily="34" charset="-127"/>
              </a:rPr>
              <a:t>(</a:t>
            </a:r>
            <a:r>
              <a:rPr lang="ko-KR" altLang="en-US" sz="1500" dirty="0">
                <a:solidFill>
                  <a:schemeClr val="bg1">
                    <a:lumMod val="50000"/>
                  </a:schemeClr>
                </a:solidFill>
                <a:latin typeface="Noto Sans CJK KR Regular" panose="020B0500000000000000" pitchFamily="34" charset="-127"/>
                <a:ea typeface="Noto Sans CJK KR Regular" panose="020B0500000000000000" pitchFamily="34" charset="-127"/>
              </a:rPr>
              <a:t>副</a:t>
            </a:r>
            <a:r>
              <a:rPr lang="en-US" altLang="ko-KR" sz="1500" dirty="0">
                <a:solidFill>
                  <a:schemeClr val="bg1">
                    <a:lumMod val="50000"/>
                  </a:schemeClr>
                </a:solidFill>
                <a:latin typeface="Noto Sans CJK KR Regular" panose="020B0500000000000000" pitchFamily="34" charset="-127"/>
                <a:ea typeface="Noto Sans CJK KR Regular" panose="020B0500000000000000" pitchFamily="34" charset="-127"/>
              </a:rPr>
              <a:t>)</a:t>
            </a:r>
            <a:r>
              <a:rPr lang="ko-KR" altLang="en-US" sz="1500" dirty="0">
                <a:solidFill>
                  <a:schemeClr val="bg1">
                    <a:lumMod val="50000"/>
                  </a:schemeClr>
                </a:solidFill>
                <a:latin typeface="Noto Sans CJK KR Regular" panose="020B0500000000000000" pitchFamily="34" charset="-127"/>
                <a:ea typeface="Noto Sans CJK KR Regular" panose="020B0500000000000000" pitchFamily="34" charset="-127"/>
              </a:rPr>
              <a:t>작용</a:t>
            </a:r>
            <a:endParaRPr lang="en-US" altLang="ko-KR" sz="1500" dirty="0">
              <a:solidFill>
                <a:schemeClr val="bg1">
                  <a:lumMod val="50000"/>
                </a:schemeClr>
              </a:solidFill>
              <a:latin typeface="Noto Sans CJK KR Regular" panose="020B0500000000000000" pitchFamily="34" charset="-127"/>
              <a:ea typeface="Noto Sans CJK KR Regular" panose="020B0500000000000000" pitchFamily="34" charset="-127"/>
            </a:endParaRPr>
          </a:p>
        </p:txBody>
      </p:sp>
      <p:sp>
        <p:nvSpPr>
          <p:cNvPr id="13" name="TextBox 12">
            <a:extLst>
              <a:ext uri="{FF2B5EF4-FFF2-40B4-BE49-F238E27FC236}">
                <a16:creationId xmlns:a16="http://schemas.microsoft.com/office/drawing/2014/main" id="{F3283711-504C-4F91-A32C-41BF874613A2}"/>
              </a:ext>
            </a:extLst>
          </p:cNvPr>
          <p:cNvSpPr txBox="1"/>
          <p:nvPr/>
        </p:nvSpPr>
        <p:spPr>
          <a:xfrm>
            <a:off x="2590649" y="4104230"/>
            <a:ext cx="8043508" cy="1585370"/>
          </a:xfrm>
          <a:prstGeom prst="rect">
            <a:avLst/>
          </a:prstGeom>
          <a:noFill/>
        </p:spPr>
        <p:txBody>
          <a:bodyPr wrap="square" rtlCol="0">
            <a:spAutoFit/>
          </a:bodyPr>
          <a:lstStyle/>
          <a:p>
            <a:pPr>
              <a:lnSpc>
                <a:spcPts val="3000"/>
              </a:lnSpc>
            </a:pPr>
            <a:r>
              <a:rPr lang="ko-KR" altLang="en-US" b="1" dirty="0">
                <a:solidFill>
                  <a:srgbClr val="7F7F7F"/>
                </a:solidFill>
              </a:rPr>
              <a:t>  그런 프로그램을 작성하는 과정에는 뜻하지 않은 결과가 생긴다</a:t>
            </a:r>
            <a:r>
              <a:rPr lang="en-US" altLang="ko-KR" b="1" dirty="0">
                <a:solidFill>
                  <a:srgbClr val="7F7F7F"/>
                </a:solidFill>
              </a:rPr>
              <a:t>. </a:t>
            </a:r>
            <a:r>
              <a:rPr lang="ko-KR" altLang="en-US" b="1" dirty="0">
                <a:solidFill>
                  <a:srgbClr val="7F7F7F"/>
                </a:solidFill>
              </a:rPr>
              <a:t>이후로 그 프로그램이 그 의사처럼 </a:t>
            </a:r>
            <a:r>
              <a:rPr lang="en-US" altLang="ko-KR" b="1" dirty="0">
                <a:solidFill>
                  <a:srgbClr val="7F7F7F"/>
                </a:solidFill>
              </a:rPr>
              <a:t>‘</a:t>
            </a:r>
            <a:r>
              <a:rPr lang="ko-KR" altLang="en-US" b="1" dirty="0">
                <a:solidFill>
                  <a:srgbClr val="7F7F7F"/>
                </a:solidFill>
              </a:rPr>
              <a:t>생각한다</a:t>
            </a:r>
            <a:r>
              <a:rPr lang="en-US" altLang="ko-KR" b="1" dirty="0">
                <a:solidFill>
                  <a:srgbClr val="7F7F7F"/>
                </a:solidFill>
              </a:rPr>
              <a:t>’</a:t>
            </a:r>
            <a:r>
              <a:rPr lang="ko-KR" altLang="en-US" b="1" dirty="0">
                <a:solidFill>
                  <a:srgbClr val="7F7F7F"/>
                </a:solidFill>
              </a:rPr>
              <a:t>고 해도</a:t>
            </a:r>
            <a:r>
              <a:rPr lang="en-US" altLang="ko-KR" b="1" dirty="0">
                <a:solidFill>
                  <a:srgbClr val="7F7F7F"/>
                </a:solidFill>
              </a:rPr>
              <a:t>, </a:t>
            </a:r>
            <a:r>
              <a:rPr lang="ko-KR" altLang="en-US" b="1" dirty="0">
                <a:solidFill>
                  <a:srgbClr val="7F7F7F"/>
                </a:solidFill>
              </a:rPr>
              <a:t>자신의 활동에 대한 의사의 생각은 그 프로그램을 만들 때의 협업에 의해 바뀐 상태이다</a:t>
            </a:r>
            <a:r>
              <a:rPr lang="en-US" altLang="ko-KR" b="1" dirty="0">
                <a:solidFill>
                  <a:srgbClr val="7F7F7F"/>
                </a:solidFill>
              </a:rPr>
              <a:t>. </a:t>
            </a:r>
            <a:r>
              <a:rPr lang="ko-KR" altLang="en-US" b="1" dirty="0">
                <a:solidFill>
                  <a:srgbClr val="7F7F7F"/>
                </a:solidFill>
              </a:rPr>
              <a:t>전에는 의사에게 직관적이라고 보였던 것이 공식화가 가능한 것으로 드러났다</a:t>
            </a:r>
            <a:r>
              <a:rPr lang="en-US" altLang="ko-KR" b="1" dirty="0">
                <a:solidFill>
                  <a:srgbClr val="7F7F7F"/>
                </a:solidFill>
              </a:rPr>
              <a:t>.</a:t>
            </a:r>
          </a:p>
        </p:txBody>
      </p:sp>
    </p:spTree>
    <p:extLst>
      <p:ext uri="{BB962C8B-B14F-4D97-AF65-F5344CB8AC3E}">
        <p14:creationId xmlns:p14="http://schemas.microsoft.com/office/powerpoint/2010/main" val="2383521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E8694D0-DFAE-4FFB-AB68-9CA902AF9FC5}"/>
              </a:ext>
            </a:extLst>
          </p:cNvPr>
          <p:cNvSpPr/>
          <p:nvPr/>
        </p:nvSpPr>
        <p:spPr>
          <a:xfrm>
            <a:off x="0" y="0"/>
            <a:ext cx="12192000"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a:extLst>
              <a:ext uri="{FF2B5EF4-FFF2-40B4-BE49-F238E27FC236}">
                <a16:creationId xmlns:a16="http://schemas.microsoft.com/office/drawing/2014/main" id="{0BCFA431-8675-4865-B233-26D689DCA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005" y="1428311"/>
            <a:ext cx="7477990" cy="293621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15E94D3-856B-4B8F-941A-3EC46236FF31}"/>
              </a:ext>
            </a:extLst>
          </p:cNvPr>
          <p:cNvSpPr txBox="1"/>
          <p:nvPr/>
        </p:nvSpPr>
        <p:spPr>
          <a:xfrm>
            <a:off x="4611715" y="549214"/>
            <a:ext cx="2968570" cy="553998"/>
          </a:xfrm>
          <a:prstGeom prst="rect">
            <a:avLst/>
          </a:prstGeom>
          <a:noFill/>
        </p:spPr>
        <p:txBody>
          <a:bodyPr wrap="none" rtlCol="0">
            <a:spAutoFit/>
          </a:bodyPr>
          <a:lstStyle/>
          <a:p>
            <a:r>
              <a:rPr lang="en-US" altLang="ko-KR" sz="3000" dirty="0">
                <a:solidFill>
                  <a:srgbClr val="7F7F7F"/>
                </a:solidFill>
                <a:latin typeface="Noto Sans CJK KR Regular" panose="020B0500000000000000" pitchFamily="34" charset="-127"/>
                <a:ea typeface="Noto Sans CJK KR Regular" panose="020B0500000000000000" pitchFamily="34" charset="-127"/>
              </a:rPr>
              <a:t>MEDIP COVID19</a:t>
            </a:r>
            <a:endParaRPr lang="ko-KR" altLang="en-US" sz="3000" dirty="0">
              <a:solidFill>
                <a:srgbClr val="7F7F7F"/>
              </a:solidFill>
              <a:latin typeface="Noto Sans CJK KR Regular" panose="020B0500000000000000" pitchFamily="34" charset="-127"/>
              <a:ea typeface="Noto Sans CJK KR Regular" panose="020B0500000000000000" pitchFamily="34" charset="-127"/>
            </a:endParaRPr>
          </a:p>
        </p:txBody>
      </p:sp>
      <p:sp>
        <p:nvSpPr>
          <p:cNvPr id="5" name="TextBox 4">
            <a:extLst>
              <a:ext uri="{FF2B5EF4-FFF2-40B4-BE49-F238E27FC236}">
                <a16:creationId xmlns:a16="http://schemas.microsoft.com/office/drawing/2014/main" id="{2A1DD393-545A-4172-96AA-F068B860E076}"/>
              </a:ext>
            </a:extLst>
          </p:cNvPr>
          <p:cNvSpPr txBox="1"/>
          <p:nvPr/>
        </p:nvSpPr>
        <p:spPr>
          <a:xfrm>
            <a:off x="1690255" y="4756727"/>
            <a:ext cx="9079345" cy="1661993"/>
          </a:xfrm>
          <a:prstGeom prst="rect">
            <a:avLst/>
          </a:prstGeom>
          <a:noFill/>
        </p:spPr>
        <p:txBody>
          <a:bodyPr wrap="square" rtlCol="0">
            <a:spAutoFit/>
          </a:bodyPr>
          <a:lstStyle/>
          <a:p>
            <a:r>
              <a:rPr lang="en-US" altLang="ko-KR" dirty="0">
                <a:solidFill>
                  <a:srgbClr val="7F7F7F"/>
                </a:solidFill>
                <a:latin typeface="Noto Sans CJK KR Regular" panose="020B0500000000000000" pitchFamily="34" charset="-127"/>
                <a:ea typeface="Noto Sans CJK KR Regular" panose="020B0500000000000000" pitchFamily="34" charset="-127"/>
              </a:rPr>
              <a:t>  MEDIP COVID19</a:t>
            </a:r>
            <a:r>
              <a:rPr lang="ko-KR" altLang="en-US" dirty="0">
                <a:solidFill>
                  <a:srgbClr val="7F7F7F"/>
                </a:solidFill>
                <a:latin typeface="Noto Sans CJK KR Regular" panose="020B0500000000000000" pitchFamily="34" charset="-127"/>
                <a:ea typeface="Noto Sans CJK KR Regular" panose="020B0500000000000000" pitchFamily="34" charset="-127"/>
              </a:rPr>
              <a:t>는 메디컬아이피가 기존에 보유하고 있던  </a:t>
            </a:r>
            <a:r>
              <a:rPr lang="en-US" altLang="ko-KR" dirty="0">
                <a:solidFill>
                  <a:srgbClr val="7F7F7F"/>
                </a:solidFill>
                <a:latin typeface="Noto Sans CJK KR Regular" panose="020B0500000000000000" pitchFamily="34" charset="-127"/>
                <a:ea typeface="Noto Sans CJK KR Regular" panose="020B0500000000000000" pitchFamily="34" charset="-127"/>
              </a:rPr>
              <a:t>MEDIP PRO</a:t>
            </a:r>
            <a:r>
              <a:rPr lang="ko-KR" altLang="en-US" dirty="0">
                <a:solidFill>
                  <a:srgbClr val="7F7F7F"/>
                </a:solidFill>
                <a:latin typeface="Noto Sans CJK KR Regular" panose="020B0500000000000000" pitchFamily="34" charset="-127"/>
                <a:ea typeface="Noto Sans CJK KR Regular" panose="020B0500000000000000" pitchFamily="34" charset="-127"/>
              </a:rPr>
              <a:t>를 사용하여 </a:t>
            </a:r>
            <a:r>
              <a:rPr lang="en-US" altLang="ko-KR" dirty="0">
                <a:solidFill>
                  <a:srgbClr val="7F7F7F"/>
                </a:solidFill>
                <a:latin typeface="Noto Sans CJK KR Regular" panose="020B0500000000000000" pitchFamily="34" charset="-127"/>
                <a:ea typeface="Noto Sans CJK KR Regular" panose="020B0500000000000000" pitchFamily="34" charset="-127"/>
              </a:rPr>
              <a:t>2</a:t>
            </a:r>
            <a:r>
              <a:rPr lang="ko-KR" altLang="en-US" dirty="0">
                <a:solidFill>
                  <a:srgbClr val="7F7F7F"/>
                </a:solidFill>
                <a:latin typeface="Noto Sans CJK KR Regular" panose="020B0500000000000000" pitchFamily="34" charset="-127"/>
                <a:ea typeface="Noto Sans CJK KR Regular" panose="020B0500000000000000" pitchFamily="34" charset="-127"/>
              </a:rPr>
              <a:t>주 만에 개발한 프로그램이다</a:t>
            </a:r>
            <a:r>
              <a:rPr lang="en-US" altLang="ko-KR" dirty="0">
                <a:solidFill>
                  <a:srgbClr val="7F7F7F"/>
                </a:solidFill>
                <a:latin typeface="Noto Sans CJK KR Regular" panose="020B0500000000000000" pitchFamily="34" charset="-127"/>
                <a:ea typeface="Noto Sans CJK KR Regular" panose="020B0500000000000000" pitchFamily="34" charset="-127"/>
              </a:rPr>
              <a:t>. COVID19</a:t>
            </a:r>
            <a:r>
              <a:rPr lang="ko-KR" altLang="en-US" dirty="0">
                <a:solidFill>
                  <a:srgbClr val="7F7F7F"/>
                </a:solidFill>
                <a:latin typeface="Noto Sans CJK KR Regular" panose="020B0500000000000000" pitchFamily="34" charset="-127"/>
                <a:ea typeface="Noto Sans CJK KR Regular" panose="020B0500000000000000" pitchFamily="34" charset="-127"/>
              </a:rPr>
              <a:t> 환자의 </a:t>
            </a:r>
            <a:r>
              <a:rPr lang="en-US" altLang="ko-KR" dirty="0">
                <a:solidFill>
                  <a:srgbClr val="7F7F7F"/>
                </a:solidFill>
                <a:latin typeface="Noto Sans CJK KR Regular" panose="020B0500000000000000" pitchFamily="34" charset="-127"/>
                <a:ea typeface="Noto Sans CJK KR Regular" panose="020B0500000000000000" pitchFamily="34" charset="-127"/>
              </a:rPr>
              <a:t>CT </a:t>
            </a:r>
            <a:r>
              <a:rPr lang="ko-KR" altLang="en-US" dirty="0">
                <a:solidFill>
                  <a:srgbClr val="7F7F7F"/>
                </a:solidFill>
                <a:latin typeface="Noto Sans CJK KR Regular" panose="020B0500000000000000" pitchFamily="34" charset="-127"/>
                <a:ea typeface="Noto Sans CJK KR Regular" panose="020B0500000000000000" pitchFamily="34" charset="-127"/>
              </a:rPr>
              <a:t>촬영본을 바탕으로 폐렴을 수치화한 자동 분석리포트를 생성해준다</a:t>
            </a:r>
            <a:r>
              <a:rPr lang="en-US" altLang="ko-KR" dirty="0">
                <a:solidFill>
                  <a:srgbClr val="7F7F7F"/>
                </a:solidFill>
                <a:latin typeface="Noto Sans CJK KR Regular" panose="020B0500000000000000" pitchFamily="34" charset="-127"/>
                <a:ea typeface="Noto Sans CJK KR Regular" panose="020B0500000000000000" pitchFamily="34" charset="-127"/>
              </a:rPr>
              <a:t>. 2020</a:t>
            </a:r>
            <a:r>
              <a:rPr lang="ko-KR" altLang="en-US" dirty="0">
                <a:solidFill>
                  <a:srgbClr val="7F7F7F"/>
                </a:solidFill>
                <a:latin typeface="Noto Sans CJK KR Regular" panose="020B0500000000000000" pitchFamily="34" charset="-127"/>
                <a:ea typeface="Noto Sans CJK KR Regular" panose="020B0500000000000000" pitchFamily="34" charset="-127"/>
              </a:rPr>
              <a:t>년 </a:t>
            </a:r>
            <a:r>
              <a:rPr lang="en-US" altLang="ko-KR" dirty="0">
                <a:solidFill>
                  <a:srgbClr val="7F7F7F"/>
                </a:solidFill>
                <a:latin typeface="Noto Sans CJK KR Regular" panose="020B0500000000000000" pitchFamily="34" charset="-127"/>
                <a:ea typeface="Noto Sans CJK KR Regular" panose="020B0500000000000000" pitchFamily="34" charset="-127"/>
              </a:rPr>
              <a:t>3</a:t>
            </a:r>
            <a:r>
              <a:rPr lang="ko-KR" altLang="en-US" dirty="0">
                <a:solidFill>
                  <a:srgbClr val="7F7F7F"/>
                </a:solidFill>
                <a:latin typeface="Noto Sans CJK KR Regular" panose="020B0500000000000000" pitchFamily="34" charset="-127"/>
                <a:ea typeface="Noto Sans CJK KR Regular" panose="020B0500000000000000" pitchFamily="34" charset="-127"/>
              </a:rPr>
              <a:t>월 </a:t>
            </a:r>
            <a:r>
              <a:rPr lang="en-US" altLang="ko-KR" dirty="0">
                <a:solidFill>
                  <a:srgbClr val="7F7F7F"/>
                </a:solidFill>
                <a:latin typeface="Noto Sans CJK KR Regular" panose="020B0500000000000000" pitchFamily="34" charset="-127"/>
                <a:ea typeface="Noto Sans CJK KR Regular" panose="020B0500000000000000" pitchFamily="34" charset="-127"/>
              </a:rPr>
              <a:t>MEDIP COVID19</a:t>
            </a:r>
            <a:r>
              <a:rPr lang="ko-KR" altLang="en-US" dirty="0">
                <a:solidFill>
                  <a:srgbClr val="7F7F7F"/>
                </a:solidFill>
                <a:latin typeface="Noto Sans CJK KR Regular" panose="020B0500000000000000" pitchFamily="34" charset="-127"/>
                <a:ea typeface="Noto Sans CJK KR Regular" panose="020B0500000000000000" pitchFamily="34" charset="-127"/>
              </a:rPr>
              <a:t>이 전 세계에 무상으로 배포된 이후 </a:t>
            </a:r>
            <a:r>
              <a:rPr lang="en-US" altLang="ko-KR" dirty="0">
                <a:solidFill>
                  <a:srgbClr val="7F7F7F"/>
                </a:solidFill>
                <a:latin typeface="Noto Sans CJK KR Regular" panose="020B0500000000000000" pitchFamily="34" charset="-127"/>
                <a:ea typeface="Noto Sans CJK KR Regular" panose="020B0500000000000000" pitchFamily="34" charset="-127"/>
              </a:rPr>
              <a:t>2</a:t>
            </a:r>
            <a:r>
              <a:rPr lang="ko-KR" altLang="en-US" dirty="0" err="1">
                <a:solidFill>
                  <a:srgbClr val="7F7F7F"/>
                </a:solidFill>
                <a:latin typeface="Noto Sans CJK KR Regular" panose="020B0500000000000000" pitchFamily="34" charset="-127"/>
                <a:ea typeface="Noto Sans CJK KR Regular" panose="020B0500000000000000" pitchFamily="34" charset="-127"/>
              </a:rPr>
              <a:t>달동안</a:t>
            </a:r>
            <a:r>
              <a:rPr lang="ko-KR" altLang="en-US" dirty="0">
                <a:solidFill>
                  <a:srgbClr val="7F7F7F"/>
                </a:solidFill>
                <a:latin typeface="Noto Sans CJK KR Regular" panose="020B0500000000000000" pitchFamily="34" charset="-127"/>
                <a:ea typeface="Noto Sans CJK KR Regular" panose="020B0500000000000000" pitchFamily="34" charset="-127"/>
              </a:rPr>
              <a:t> </a:t>
            </a:r>
            <a:r>
              <a:rPr lang="en-US" altLang="ko-KR" dirty="0">
                <a:solidFill>
                  <a:srgbClr val="7F7F7F"/>
                </a:solidFill>
                <a:latin typeface="Noto Sans CJK KR Regular" panose="020B0500000000000000" pitchFamily="34" charset="-127"/>
                <a:ea typeface="Noto Sans CJK KR Regular" panose="020B0500000000000000" pitchFamily="34" charset="-127"/>
              </a:rPr>
              <a:t>40</a:t>
            </a:r>
            <a:r>
              <a:rPr lang="ko-KR" altLang="en-US" dirty="0">
                <a:solidFill>
                  <a:srgbClr val="7F7F7F"/>
                </a:solidFill>
                <a:latin typeface="Noto Sans CJK KR Regular" panose="020B0500000000000000" pitchFamily="34" charset="-127"/>
                <a:ea typeface="Noto Sans CJK KR Regular" panose="020B0500000000000000" pitchFamily="34" charset="-127"/>
              </a:rPr>
              <a:t>여개 국가</a:t>
            </a:r>
            <a:r>
              <a:rPr lang="en-US" altLang="ko-KR" dirty="0">
                <a:solidFill>
                  <a:srgbClr val="7F7F7F"/>
                </a:solidFill>
                <a:latin typeface="Noto Sans CJK KR Regular" panose="020B0500000000000000" pitchFamily="34" charset="-127"/>
                <a:ea typeface="Noto Sans CJK KR Regular" panose="020B0500000000000000" pitchFamily="34" charset="-127"/>
              </a:rPr>
              <a:t>, 1000</a:t>
            </a:r>
            <a:r>
              <a:rPr lang="ko-KR" altLang="en-US" dirty="0">
                <a:solidFill>
                  <a:srgbClr val="7F7F7F"/>
                </a:solidFill>
                <a:latin typeface="Noto Sans CJK KR Regular" panose="020B0500000000000000" pitchFamily="34" charset="-127"/>
                <a:ea typeface="Noto Sans CJK KR Regular" panose="020B0500000000000000" pitchFamily="34" charset="-127"/>
              </a:rPr>
              <a:t>개가 넘는 의료기관</a:t>
            </a:r>
            <a:r>
              <a:rPr lang="en-US" altLang="ko-KR" dirty="0">
                <a:solidFill>
                  <a:srgbClr val="7F7F7F"/>
                </a:solidFill>
                <a:latin typeface="Noto Sans CJK KR Regular" panose="020B0500000000000000" pitchFamily="34" charset="-127"/>
                <a:ea typeface="Noto Sans CJK KR Regular" panose="020B0500000000000000" pitchFamily="34" charset="-127"/>
              </a:rPr>
              <a:t>, </a:t>
            </a:r>
            <a:r>
              <a:rPr lang="ko-KR" altLang="en-US" dirty="0">
                <a:solidFill>
                  <a:srgbClr val="7F7F7F"/>
                </a:solidFill>
                <a:latin typeface="Noto Sans CJK KR Regular" panose="020B0500000000000000" pitchFamily="34" charset="-127"/>
                <a:ea typeface="Noto Sans CJK KR Regular" panose="020B0500000000000000" pitchFamily="34" charset="-127"/>
              </a:rPr>
              <a:t>연구기관</a:t>
            </a:r>
            <a:r>
              <a:rPr lang="en-US" altLang="ko-KR" dirty="0">
                <a:solidFill>
                  <a:srgbClr val="7F7F7F"/>
                </a:solidFill>
                <a:latin typeface="Noto Sans CJK KR Regular" panose="020B0500000000000000" pitchFamily="34" charset="-127"/>
                <a:ea typeface="Noto Sans CJK KR Regular" panose="020B0500000000000000" pitchFamily="34" charset="-127"/>
              </a:rPr>
              <a:t>, </a:t>
            </a:r>
            <a:r>
              <a:rPr lang="ko-KR" altLang="en-US" dirty="0">
                <a:solidFill>
                  <a:srgbClr val="7F7F7F"/>
                </a:solidFill>
                <a:latin typeface="Noto Sans CJK KR Regular" panose="020B0500000000000000" pitchFamily="34" charset="-127"/>
                <a:ea typeface="Noto Sans CJK KR Regular" panose="020B0500000000000000" pitchFamily="34" charset="-127"/>
              </a:rPr>
              <a:t>기업 등에서 해당 소프트웨어를 다운로드 받았다</a:t>
            </a:r>
            <a:r>
              <a:rPr lang="en-US" altLang="ko-KR" dirty="0">
                <a:solidFill>
                  <a:srgbClr val="7F7F7F"/>
                </a:solidFill>
                <a:latin typeface="Noto Sans CJK KR Regular" panose="020B0500000000000000" pitchFamily="34" charset="-127"/>
                <a:ea typeface="Noto Sans CJK KR Regular" panose="020B0500000000000000" pitchFamily="34" charset="-127"/>
              </a:rPr>
              <a:t>. </a:t>
            </a:r>
          </a:p>
          <a:p>
            <a:r>
              <a:rPr lang="en-US" altLang="ko-KR" dirty="0">
                <a:solidFill>
                  <a:srgbClr val="7F7F7F"/>
                </a:solidFill>
                <a:latin typeface="Noto Sans CJK KR Regular" panose="020B0500000000000000" pitchFamily="34" charset="-127"/>
                <a:ea typeface="Noto Sans CJK KR Regular" panose="020B0500000000000000" pitchFamily="34" charset="-127"/>
              </a:rPr>
              <a:t>					</a:t>
            </a:r>
          </a:p>
          <a:p>
            <a:pPr algn="r"/>
            <a:r>
              <a:rPr lang="ko-KR" altLang="en-US" sz="1200" dirty="0">
                <a:solidFill>
                  <a:srgbClr val="7F7F7F"/>
                </a:solidFill>
                <a:latin typeface="Noto Sans CJK KR Regular" panose="020B0500000000000000" pitchFamily="34" charset="-127"/>
                <a:ea typeface="Noto Sans CJK KR Regular" panose="020B0500000000000000" pitchFamily="34" charset="-127"/>
              </a:rPr>
              <a:t>출처 </a:t>
            </a:r>
            <a:r>
              <a:rPr lang="en-US" altLang="ko-KR" sz="1200" dirty="0">
                <a:solidFill>
                  <a:srgbClr val="7F7F7F"/>
                </a:solidFill>
                <a:latin typeface="Noto Sans CJK KR Regular" panose="020B0500000000000000" pitchFamily="34" charset="-127"/>
                <a:ea typeface="Noto Sans CJK KR Regular" panose="020B0500000000000000" pitchFamily="34" charset="-127"/>
              </a:rPr>
              <a:t>:  </a:t>
            </a:r>
            <a:r>
              <a:rPr lang="ko-KR" altLang="en-US" sz="1200" dirty="0">
                <a:solidFill>
                  <a:srgbClr val="7F7F7F"/>
                </a:solidFill>
                <a:latin typeface="Noto Sans CJK KR Regular" panose="020B0500000000000000" pitchFamily="34" charset="-127"/>
                <a:ea typeface="Noto Sans CJK KR Regular" panose="020B0500000000000000" pitchFamily="34" charset="-127"/>
              </a:rPr>
              <a:t>의학신문</a:t>
            </a:r>
            <a:r>
              <a:rPr lang="en-US" altLang="ko-KR" sz="1200" dirty="0">
                <a:solidFill>
                  <a:srgbClr val="7F7F7F"/>
                </a:solidFill>
                <a:latin typeface="Noto Sans CJK KR Regular" panose="020B0500000000000000" pitchFamily="34" charset="-127"/>
                <a:ea typeface="Noto Sans CJK KR Regular" panose="020B0500000000000000" pitchFamily="34" charset="-127"/>
              </a:rPr>
              <a:t>(</a:t>
            </a:r>
            <a:r>
              <a:rPr lang="en-US" altLang="ko-KR" sz="1200" dirty="0">
                <a:solidFill>
                  <a:srgbClr val="7F7F7F"/>
                </a:solidFill>
                <a:latin typeface="Noto Sans CJK KR Regular" panose="020B0500000000000000" pitchFamily="34" charset="-127"/>
                <a:ea typeface="Noto Sans CJK KR Regular" panose="020B0500000000000000" pitchFamily="34" charset="-127"/>
                <a:hlinkClick r:id="rId4"/>
              </a:rPr>
              <a:t>http://www.bosa.co.kr</a:t>
            </a:r>
            <a:r>
              <a:rPr lang="en-US" altLang="ko-KR" sz="1200" dirty="0">
                <a:solidFill>
                  <a:srgbClr val="7F7F7F"/>
                </a:solidFill>
                <a:latin typeface="Noto Sans CJK KR Regular" panose="020B0500000000000000" pitchFamily="34" charset="-127"/>
                <a:ea typeface="Noto Sans CJK KR Regular" panose="020B0500000000000000" pitchFamily="34" charset="-127"/>
              </a:rPr>
              <a:t>), EMD</a:t>
            </a:r>
            <a:r>
              <a:rPr lang="ko-KR" altLang="en-US" sz="1200" dirty="0">
                <a:solidFill>
                  <a:srgbClr val="7F7F7F"/>
                </a:solidFill>
                <a:latin typeface="Noto Sans CJK KR Regular" panose="020B0500000000000000" pitchFamily="34" charset="-127"/>
                <a:ea typeface="Noto Sans CJK KR Regular" panose="020B0500000000000000" pitchFamily="34" charset="-127"/>
              </a:rPr>
              <a:t> 의학뉴스</a:t>
            </a:r>
            <a:r>
              <a:rPr lang="en-US" altLang="ko-KR" sz="1200" dirty="0">
                <a:solidFill>
                  <a:srgbClr val="7F7F7F"/>
                </a:solidFill>
                <a:latin typeface="Noto Sans CJK KR Regular" panose="020B0500000000000000" pitchFamily="34" charset="-127"/>
                <a:ea typeface="Noto Sans CJK KR Regular" panose="020B0500000000000000" pitchFamily="34" charset="-127"/>
              </a:rPr>
              <a:t>(http://www.mdon.co.kr/)</a:t>
            </a:r>
            <a:endParaRPr lang="ko-KR" altLang="en-US" sz="1200" dirty="0">
              <a:solidFill>
                <a:srgbClr val="7F7F7F"/>
              </a:solidFill>
              <a:latin typeface="Noto Sans CJK KR Regular" panose="020B0500000000000000" pitchFamily="34" charset="-127"/>
              <a:ea typeface="Noto Sans CJK KR Regular" panose="020B0500000000000000" pitchFamily="34" charset="-127"/>
            </a:endParaRPr>
          </a:p>
        </p:txBody>
      </p:sp>
    </p:spTree>
    <p:extLst>
      <p:ext uri="{BB962C8B-B14F-4D97-AF65-F5344CB8AC3E}">
        <p14:creationId xmlns:p14="http://schemas.microsoft.com/office/powerpoint/2010/main" val="4156518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E8694D0-DFAE-4FFB-AB68-9CA902AF9FC5}"/>
              </a:ext>
            </a:extLst>
          </p:cNvPr>
          <p:cNvSpPr/>
          <p:nvPr/>
        </p:nvSpPr>
        <p:spPr>
          <a:xfrm>
            <a:off x="0" y="0"/>
            <a:ext cx="12192000"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715E94D3-856B-4B8F-941A-3EC46236FF31}"/>
              </a:ext>
            </a:extLst>
          </p:cNvPr>
          <p:cNvSpPr txBox="1"/>
          <p:nvPr/>
        </p:nvSpPr>
        <p:spPr>
          <a:xfrm>
            <a:off x="4428716" y="416183"/>
            <a:ext cx="3334567" cy="553998"/>
          </a:xfrm>
          <a:prstGeom prst="rect">
            <a:avLst/>
          </a:prstGeom>
          <a:noFill/>
        </p:spPr>
        <p:txBody>
          <a:bodyPr wrap="none" rtlCol="0">
            <a:spAutoFit/>
          </a:bodyPr>
          <a:lstStyle/>
          <a:p>
            <a:r>
              <a:rPr lang="en-US" altLang="ko-KR" sz="3000" dirty="0">
                <a:solidFill>
                  <a:srgbClr val="7F7F7F"/>
                </a:solidFill>
                <a:latin typeface="Noto Sans CJK KR Regular" panose="020B0500000000000000" pitchFamily="34" charset="-127"/>
                <a:ea typeface="Noto Sans CJK KR Regular" panose="020B0500000000000000" pitchFamily="34" charset="-127"/>
              </a:rPr>
              <a:t>IBM</a:t>
            </a:r>
            <a:r>
              <a:rPr lang="ko-KR" altLang="en-US" sz="3000" dirty="0">
                <a:solidFill>
                  <a:srgbClr val="7F7F7F"/>
                </a:solidFill>
                <a:latin typeface="Noto Sans CJK KR Regular" panose="020B0500000000000000" pitchFamily="34" charset="-127"/>
                <a:ea typeface="Noto Sans CJK KR Regular" panose="020B0500000000000000" pitchFamily="34" charset="-127"/>
              </a:rPr>
              <a:t> 왓슨</a:t>
            </a:r>
            <a:r>
              <a:rPr lang="en-US" altLang="ko-KR" sz="3000" dirty="0">
                <a:solidFill>
                  <a:srgbClr val="7F7F7F"/>
                </a:solidFill>
                <a:latin typeface="Noto Sans CJK KR Regular" panose="020B0500000000000000" pitchFamily="34" charset="-127"/>
                <a:ea typeface="Noto Sans CJK KR Regular" panose="020B0500000000000000" pitchFamily="34" charset="-127"/>
              </a:rPr>
              <a:t>(</a:t>
            </a:r>
            <a:r>
              <a:rPr lang="ko-KR" altLang="en-US" sz="3000" dirty="0">
                <a:solidFill>
                  <a:srgbClr val="7F7F7F"/>
                </a:solidFill>
                <a:latin typeface="Noto Sans CJK KR Regular" panose="020B0500000000000000" pitchFamily="34" charset="-127"/>
                <a:ea typeface="Noto Sans CJK KR Regular" panose="020B0500000000000000" pitchFamily="34" charset="-127"/>
              </a:rPr>
              <a:t>헬스케어</a:t>
            </a:r>
            <a:r>
              <a:rPr lang="en-US" altLang="ko-KR" sz="3000" dirty="0">
                <a:solidFill>
                  <a:srgbClr val="7F7F7F"/>
                </a:solidFill>
                <a:latin typeface="Noto Sans CJK KR Regular" panose="020B0500000000000000" pitchFamily="34" charset="-127"/>
                <a:ea typeface="Noto Sans CJK KR Regular" panose="020B0500000000000000" pitchFamily="34" charset="-127"/>
              </a:rPr>
              <a:t>)</a:t>
            </a:r>
            <a:endParaRPr lang="ko-KR" altLang="en-US" sz="3000" dirty="0">
              <a:solidFill>
                <a:srgbClr val="7F7F7F"/>
              </a:solidFill>
              <a:latin typeface="Noto Sans CJK KR Regular" panose="020B0500000000000000" pitchFamily="34" charset="-127"/>
              <a:ea typeface="Noto Sans CJK KR Regular" panose="020B0500000000000000" pitchFamily="34" charset="-127"/>
            </a:endParaRPr>
          </a:p>
        </p:txBody>
      </p:sp>
      <p:sp>
        <p:nvSpPr>
          <p:cNvPr id="5" name="TextBox 4">
            <a:extLst>
              <a:ext uri="{FF2B5EF4-FFF2-40B4-BE49-F238E27FC236}">
                <a16:creationId xmlns:a16="http://schemas.microsoft.com/office/drawing/2014/main" id="{2A1DD393-545A-4172-96AA-F068B860E076}"/>
              </a:ext>
            </a:extLst>
          </p:cNvPr>
          <p:cNvSpPr txBox="1"/>
          <p:nvPr/>
        </p:nvSpPr>
        <p:spPr>
          <a:xfrm>
            <a:off x="1759526" y="4235085"/>
            <a:ext cx="9079345" cy="1938992"/>
          </a:xfrm>
          <a:prstGeom prst="rect">
            <a:avLst/>
          </a:prstGeom>
          <a:noFill/>
        </p:spPr>
        <p:txBody>
          <a:bodyPr wrap="square" rtlCol="0">
            <a:spAutoFit/>
          </a:bodyPr>
          <a:lstStyle/>
          <a:p>
            <a:r>
              <a:rPr lang="en-US" altLang="ko-KR" dirty="0">
                <a:solidFill>
                  <a:srgbClr val="7F7F7F"/>
                </a:solidFill>
                <a:latin typeface="Noto Sans CJK KR Regular" panose="020B0500000000000000" pitchFamily="34" charset="-127"/>
                <a:ea typeface="Noto Sans CJK KR Regular" panose="020B0500000000000000" pitchFamily="34" charset="-127"/>
              </a:rPr>
              <a:t>  IBM </a:t>
            </a:r>
            <a:r>
              <a:rPr lang="ko-KR" altLang="en-US" dirty="0">
                <a:solidFill>
                  <a:srgbClr val="7F7F7F"/>
                </a:solidFill>
                <a:latin typeface="Noto Sans CJK KR Regular" panose="020B0500000000000000" pitchFamily="34" charset="-127"/>
                <a:ea typeface="Noto Sans CJK KR Regular" panose="020B0500000000000000" pitchFamily="34" charset="-127"/>
              </a:rPr>
              <a:t>왓슨은 슈퍼컴퓨터 기반의 빅데이터를 이용한</a:t>
            </a:r>
            <a:r>
              <a:rPr lang="en-US" altLang="ko-KR" dirty="0">
                <a:solidFill>
                  <a:srgbClr val="7F7F7F"/>
                </a:solidFill>
                <a:latin typeface="Noto Sans CJK KR Regular" panose="020B0500000000000000" pitchFamily="34" charset="-127"/>
                <a:ea typeface="Noto Sans CJK KR Regular" panose="020B0500000000000000" pitchFamily="34" charset="-127"/>
              </a:rPr>
              <a:t> </a:t>
            </a:r>
            <a:r>
              <a:rPr lang="ko-KR" altLang="en-US" dirty="0">
                <a:solidFill>
                  <a:srgbClr val="7F7F7F"/>
                </a:solidFill>
                <a:latin typeface="Noto Sans CJK KR Regular" panose="020B0500000000000000" pitchFamily="34" charset="-127"/>
                <a:ea typeface="Noto Sans CJK KR Regular" panose="020B0500000000000000" pitchFamily="34" charset="-127"/>
              </a:rPr>
              <a:t>인공지능이다</a:t>
            </a:r>
            <a:r>
              <a:rPr lang="en-US" altLang="ko-KR" dirty="0">
                <a:solidFill>
                  <a:srgbClr val="7F7F7F"/>
                </a:solidFill>
                <a:latin typeface="Noto Sans CJK KR Regular" panose="020B0500000000000000" pitchFamily="34" charset="-127"/>
                <a:ea typeface="Noto Sans CJK KR Regular" panose="020B0500000000000000" pitchFamily="34" charset="-127"/>
              </a:rPr>
              <a:t>. Jeopardy! </a:t>
            </a:r>
            <a:r>
              <a:rPr lang="ko-KR" altLang="en-US" dirty="0" err="1">
                <a:solidFill>
                  <a:srgbClr val="7F7F7F"/>
                </a:solidFill>
                <a:latin typeface="Noto Sans CJK KR Regular" panose="020B0500000000000000" pitchFamily="34" charset="-127"/>
                <a:ea typeface="Noto Sans CJK KR Regular" panose="020B0500000000000000" pitchFamily="34" charset="-127"/>
              </a:rPr>
              <a:t>퀴즈쇼</a:t>
            </a:r>
            <a:r>
              <a:rPr lang="ko-KR" altLang="en-US" dirty="0">
                <a:solidFill>
                  <a:srgbClr val="7F7F7F"/>
                </a:solidFill>
                <a:latin typeface="Noto Sans CJK KR Regular" panose="020B0500000000000000" pitchFamily="34" charset="-127"/>
                <a:ea typeface="Noto Sans CJK KR Regular" panose="020B0500000000000000" pitchFamily="34" charset="-127"/>
              </a:rPr>
              <a:t> 우승자 출신으로 헬스케어나 법률 분야에서 사용된다</a:t>
            </a:r>
            <a:r>
              <a:rPr lang="en-US" altLang="ko-KR" dirty="0">
                <a:solidFill>
                  <a:srgbClr val="7F7F7F"/>
                </a:solidFill>
                <a:latin typeface="Noto Sans CJK KR Regular" panose="020B0500000000000000" pitchFamily="34" charset="-127"/>
                <a:ea typeface="Noto Sans CJK KR Regular" panose="020B0500000000000000" pitchFamily="34" charset="-127"/>
              </a:rPr>
              <a:t>. </a:t>
            </a:r>
            <a:r>
              <a:rPr lang="ko-KR" altLang="en-US" dirty="0">
                <a:solidFill>
                  <a:srgbClr val="7F7F7F"/>
                </a:solidFill>
                <a:latin typeface="Noto Sans CJK KR Regular" panose="020B0500000000000000" pitchFamily="34" charset="-127"/>
                <a:ea typeface="Noto Sans CJK KR Regular" panose="020B0500000000000000" pitchFamily="34" charset="-127"/>
              </a:rPr>
              <a:t>이 중 헬스케어 분야에서의 왓슨은 </a:t>
            </a:r>
            <a:r>
              <a:rPr lang="en-US" altLang="ko-KR" dirty="0">
                <a:solidFill>
                  <a:srgbClr val="7F7F7F"/>
                </a:solidFill>
                <a:latin typeface="Noto Sans CJK KR Regular" panose="020B0500000000000000" pitchFamily="34" charset="-127"/>
                <a:ea typeface="Noto Sans CJK KR Regular" panose="020B0500000000000000" pitchFamily="34" charset="-127"/>
              </a:rPr>
              <a:t>2015</a:t>
            </a:r>
            <a:r>
              <a:rPr lang="ko-KR" altLang="en-US" dirty="0">
                <a:solidFill>
                  <a:srgbClr val="7F7F7F"/>
                </a:solidFill>
                <a:latin typeface="Noto Sans CJK KR Regular" panose="020B0500000000000000" pitchFamily="34" charset="-127"/>
                <a:ea typeface="Noto Sans CJK KR Regular" panose="020B0500000000000000" pitchFamily="34" charset="-127"/>
              </a:rPr>
              <a:t>년 등장하여 암진단과 처방에 도움을 주었다</a:t>
            </a:r>
            <a:r>
              <a:rPr lang="en-US" altLang="ko-KR" dirty="0">
                <a:solidFill>
                  <a:srgbClr val="7F7F7F"/>
                </a:solidFill>
                <a:latin typeface="Noto Sans CJK KR Regular" panose="020B0500000000000000" pitchFamily="34" charset="-127"/>
                <a:ea typeface="Noto Sans CJK KR Regular" panose="020B0500000000000000" pitchFamily="34" charset="-127"/>
              </a:rPr>
              <a:t>. </a:t>
            </a:r>
            <a:r>
              <a:rPr lang="ko-KR" altLang="en-US" dirty="0">
                <a:solidFill>
                  <a:srgbClr val="7F7F7F"/>
                </a:solidFill>
                <a:latin typeface="Noto Sans CJK KR Regular" panose="020B0500000000000000" pitchFamily="34" charset="-127"/>
                <a:ea typeface="Noto Sans CJK KR Regular" panose="020B0500000000000000" pitchFamily="34" charset="-127"/>
              </a:rPr>
              <a:t>실제로 한국의 여러 대학 병원에서 도입하였지만 비싼 비용에 비하여 갈수록 좋지 못한 결과를 도출하고 진단 </a:t>
            </a:r>
            <a:r>
              <a:rPr lang="ko-KR" altLang="en-US" dirty="0" err="1">
                <a:solidFill>
                  <a:srgbClr val="7F7F7F"/>
                </a:solidFill>
                <a:latin typeface="Noto Sans CJK KR Regular" panose="020B0500000000000000" pitchFamily="34" charset="-127"/>
                <a:ea typeface="Noto Sans CJK KR Regular" panose="020B0500000000000000" pitchFamily="34" charset="-127"/>
              </a:rPr>
              <a:t>일치율</a:t>
            </a:r>
            <a:r>
              <a:rPr lang="ko-KR" altLang="en-US" dirty="0">
                <a:solidFill>
                  <a:srgbClr val="7F7F7F"/>
                </a:solidFill>
                <a:latin typeface="Noto Sans CJK KR Regular" panose="020B0500000000000000" pitchFamily="34" charset="-127"/>
                <a:ea typeface="Noto Sans CJK KR Regular" panose="020B0500000000000000" pitchFamily="34" charset="-127"/>
              </a:rPr>
              <a:t> 또한 진일보하지 못하였다</a:t>
            </a:r>
            <a:r>
              <a:rPr lang="en-US" altLang="ko-KR" dirty="0">
                <a:solidFill>
                  <a:srgbClr val="7F7F7F"/>
                </a:solidFill>
                <a:latin typeface="Noto Sans CJK KR Regular" panose="020B0500000000000000" pitchFamily="34" charset="-127"/>
                <a:ea typeface="Noto Sans CJK KR Regular" panose="020B0500000000000000" pitchFamily="34" charset="-127"/>
              </a:rPr>
              <a:t>. </a:t>
            </a:r>
            <a:r>
              <a:rPr lang="ko-KR" altLang="en-US" dirty="0">
                <a:solidFill>
                  <a:srgbClr val="7F7F7F"/>
                </a:solidFill>
                <a:latin typeface="Noto Sans CJK KR Regular" panose="020B0500000000000000" pitchFamily="34" charset="-127"/>
                <a:ea typeface="Noto Sans CJK KR Regular" panose="020B0500000000000000" pitchFamily="34" charset="-127"/>
              </a:rPr>
              <a:t>따라서 </a:t>
            </a:r>
            <a:r>
              <a:rPr lang="en-US" altLang="ko-KR" dirty="0">
                <a:solidFill>
                  <a:srgbClr val="7F7F7F"/>
                </a:solidFill>
                <a:latin typeface="Noto Sans CJK KR Regular" panose="020B0500000000000000" pitchFamily="34" charset="-127"/>
                <a:ea typeface="Noto Sans CJK KR Regular" panose="020B0500000000000000" pitchFamily="34" charset="-127"/>
              </a:rPr>
              <a:t>IBM</a:t>
            </a:r>
            <a:r>
              <a:rPr lang="ko-KR" altLang="en-US" dirty="0">
                <a:solidFill>
                  <a:srgbClr val="7F7F7F"/>
                </a:solidFill>
                <a:latin typeface="Noto Sans CJK KR Regular" panose="020B0500000000000000" pitchFamily="34" charset="-127"/>
                <a:ea typeface="Noto Sans CJK KR Regular" panose="020B0500000000000000" pitchFamily="34" charset="-127"/>
              </a:rPr>
              <a:t>은 </a:t>
            </a:r>
            <a:r>
              <a:rPr lang="en-US" altLang="ko-KR" dirty="0">
                <a:solidFill>
                  <a:srgbClr val="7F7F7F"/>
                </a:solidFill>
                <a:latin typeface="Noto Sans CJK KR Regular" panose="020B0500000000000000" pitchFamily="34" charset="-127"/>
                <a:ea typeface="Noto Sans CJK KR Regular" panose="020B0500000000000000" pitchFamily="34" charset="-127"/>
              </a:rPr>
              <a:t>2018</a:t>
            </a:r>
            <a:r>
              <a:rPr lang="ko-KR" altLang="en-US" dirty="0">
                <a:solidFill>
                  <a:srgbClr val="7F7F7F"/>
                </a:solidFill>
                <a:latin typeface="Noto Sans CJK KR Regular" panose="020B0500000000000000" pitchFamily="34" charset="-127"/>
                <a:ea typeface="Noto Sans CJK KR Regular" panose="020B0500000000000000" pitchFamily="34" charset="-127"/>
              </a:rPr>
              <a:t>년 사업팀을 </a:t>
            </a:r>
            <a:r>
              <a:rPr lang="ko-KR" altLang="en-US" dirty="0" err="1">
                <a:solidFill>
                  <a:srgbClr val="7F7F7F"/>
                </a:solidFill>
                <a:latin typeface="Noto Sans CJK KR Regular" panose="020B0500000000000000" pitchFamily="34" charset="-127"/>
                <a:ea typeface="Noto Sans CJK KR Regular" panose="020B0500000000000000" pitchFamily="34" charset="-127"/>
              </a:rPr>
              <a:t>구조조정하였고</a:t>
            </a:r>
            <a:r>
              <a:rPr lang="ko-KR" altLang="en-US" dirty="0">
                <a:solidFill>
                  <a:srgbClr val="7F7F7F"/>
                </a:solidFill>
                <a:latin typeface="Noto Sans CJK KR Regular" panose="020B0500000000000000" pitchFamily="34" charset="-127"/>
                <a:ea typeface="Noto Sans CJK KR Regular" panose="020B0500000000000000" pitchFamily="34" charset="-127"/>
              </a:rPr>
              <a:t> </a:t>
            </a:r>
            <a:r>
              <a:rPr lang="en-US" altLang="ko-KR" dirty="0">
                <a:solidFill>
                  <a:srgbClr val="7F7F7F"/>
                </a:solidFill>
                <a:latin typeface="Noto Sans CJK KR Regular" panose="020B0500000000000000" pitchFamily="34" charset="-127"/>
                <a:ea typeface="Noto Sans CJK KR Regular" panose="020B0500000000000000" pitchFamily="34" charset="-127"/>
              </a:rPr>
              <a:t>2022</a:t>
            </a:r>
            <a:r>
              <a:rPr lang="ko-KR" altLang="en-US" dirty="0">
                <a:solidFill>
                  <a:srgbClr val="7F7F7F"/>
                </a:solidFill>
                <a:latin typeface="Noto Sans CJK KR Regular" panose="020B0500000000000000" pitchFamily="34" charset="-127"/>
                <a:ea typeface="Noto Sans CJK KR Regular" panose="020B0500000000000000" pitchFamily="34" charset="-127"/>
              </a:rPr>
              <a:t>년 </a:t>
            </a:r>
            <a:r>
              <a:rPr lang="ko-KR" altLang="en-US" dirty="0" err="1">
                <a:solidFill>
                  <a:srgbClr val="7F7F7F"/>
                </a:solidFill>
                <a:latin typeface="Noto Sans CJK KR Regular" panose="020B0500000000000000" pitchFamily="34" charset="-127"/>
                <a:ea typeface="Noto Sans CJK KR Regular" panose="020B0500000000000000" pitchFamily="34" charset="-127"/>
              </a:rPr>
              <a:t>추정가</a:t>
            </a:r>
            <a:r>
              <a:rPr lang="ko-KR" altLang="en-US" dirty="0">
                <a:solidFill>
                  <a:srgbClr val="7F7F7F"/>
                </a:solidFill>
                <a:latin typeface="Noto Sans CJK KR Regular" panose="020B0500000000000000" pitchFamily="34" charset="-127"/>
                <a:ea typeface="Noto Sans CJK KR Regular" panose="020B0500000000000000" pitchFamily="34" charset="-127"/>
              </a:rPr>
              <a:t> </a:t>
            </a:r>
            <a:r>
              <a:rPr lang="en-US" altLang="ko-KR" dirty="0">
                <a:solidFill>
                  <a:srgbClr val="7F7F7F"/>
                </a:solidFill>
                <a:latin typeface="Noto Sans CJK KR Regular" panose="020B0500000000000000" pitchFamily="34" charset="-127"/>
                <a:ea typeface="Noto Sans CJK KR Regular" panose="020B0500000000000000" pitchFamily="34" charset="-127"/>
              </a:rPr>
              <a:t>10</a:t>
            </a:r>
            <a:r>
              <a:rPr lang="ko-KR" altLang="en-US" dirty="0">
                <a:solidFill>
                  <a:srgbClr val="7F7F7F"/>
                </a:solidFill>
                <a:latin typeface="Noto Sans CJK KR Regular" panose="020B0500000000000000" pitchFamily="34" charset="-127"/>
                <a:ea typeface="Noto Sans CJK KR Regular" panose="020B0500000000000000" pitchFamily="34" charset="-127"/>
              </a:rPr>
              <a:t>억 달러에 매각하였다</a:t>
            </a:r>
            <a:r>
              <a:rPr lang="en-US" altLang="ko-KR" dirty="0">
                <a:solidFill>
                  <a:srgbClr val="7F7F7F"/>
                </a:solidFill>
                <a:latin typeface="Noto Sans CJK KR Regular" panose="020B0500000000000000" pitchFamily="34" charset="-127"/>
                <a:ea typeface="Noto Sans CJK KR Regular" panose="020B0500000000000000" pitchFamily="34" charset="-127"/>
              </a:rPr>
              <a:t>.</a:t>
            </a:r>
          </a:p>
          <a:p>
            <a:endParaRPr lang="en-US" altLang="ko-KR" dirty="0">
              <a:solidFill>
                <a:srgbClr val="7F7F7F"/>
              </a:solidFill>
              <a:latin typeface="Noto Sans CJK KR Regular" panose="020B0500000000000000" pitchFamily="34" charset="-127"/>
              <a:ea typeface="Noto Sans CJK KR Regular" panose="020B0500000000000000" pitchFamily="34" charset="-127"/>
            </a:endParaRPr>
          </a:p>
          <a:p>
            <a:pPr algn="r"/>
            <a:r>
              <a:rPr lang="ko-KR" altLang="en-US" sz="1200" dirty="0">
                <a:solidFill>
                  <a:srgbClr val="7F7F7F"/>
                </a:solidFill>
                <a:latin typeface="Noto Sans CJK KR Regular" panose="020B0500000000000000" pitchFamily="34" charset="-127"/>
                <a:ea typeface="Noto Sans CJK KR Regular" panose="020B0500000000000000" pitchFamily="34" charset="-127"/>
              </a:rPr>
              <a:t>출처 </a:t>
            </a:r>
            <a:r>
              <a:rPr lang="en-US" altLang="ko-KR" sz="1200" dirty="0">
                <a:solidFill>
                  <a:srgbClr val="7F7F7F"/>
                </a:solidFill>
                <a:latin typeface="Noto Sans CJK KR Regular" panose="020B0500000000000000" pitchFamily="34" charset="-127"/>
                <a:ea typeface="Noto Sans CJK KR Regular" panose="020B0500000000000000" pitchFamily="34" charset="-127"/>
              </a:rPr>
              <a:t>:  </a:t>
            </a:r>
            <a:r>
              <a:rPr lang="ko-KR" altLang="en-US" sz="1200" dirty="0" err="1">
                <a:solidFill>
                  <a:srgbClr val="7F7F7F"/>
                </a:solidFill>
                <a:latin typeface="Noto Sans CJK KR Regular" panose="020B0500000000000000" pitchFamily="34" charset="-127"/>
                <a:ea typeface="Noto Sans CJK KR Regular" panose="020B0500000000000000" pitchFamily="34" charset="-127"/>
              </a:rPr>
              <a:t>바이라인네트워크</a:t>
            </a:r>
            <a:r>
              <a:rPr lang="ko-KR" altLang="en-US" sz="1200" dirty="0">
                <a:solidFill>
                  <a:srgbClr val="7F7F7F"/>
                </a:solidFill>
                <a:latin typeface="Noto Sans CJK KR Regular" panose="020B0500000000000000" pitchFamily="34" charset="-127"/>
                <a:ea typeface="Noto Sans CJK KR Regular" panose="020B0500000000000000" pitchFamily="34" charset="-127"/>
              </a:rPr>
              <a:t> </a:t>
            </a:r>
            <a:r>
              <a:rPr lang="en-US" altLang="ko-KR" sz="1200" dirty="0">
                <a:solidFill>
                  <a:srgbClr val="7F7F7F"/>
                </a:solidFill>
                <a:latin typeface="Noto Sans CJK KR Regular" panose="020B0500000000000000" pitchFamily="34" charset="-127"/>
                <a:ea typeface="Noto Sans CJK KR Regular" panose="020B0500000000000000" pitchFamily="34" charset="-127"/>
              </a:rPr>
              <a:t>(https://byline.network), </a:t>
            </a:r>
            <a:r>
              <a:rPr lang="ko-KR" altLang="en-US" sz="1200" b="0" i="0" dirty="0" err="1">
                <a:solidFill>
                  <a:srgbClr val="707070"/>
                </a:solidFill>
                <a:effectLst/>
                <a:latin typeface="Apple SD Gothic Neo"/>
              </a:rPr>
              <a:t>메디칼업저버</a:t>
            </a:r>
            <a:r>
              <a:rPr lang="en-US" altLang="ko-KR" sz="1200" dirty="0">
                <a:solidFill>
                  <a:srgbClr val="7F7F7F"/>
                </a:solidFill>
                <a:latin typeface="Noto Sans CJK KR Regular" panose="020B0500000000000000" pitchFamily="34" charset="-127"/>
                <a:ea typeface="Noto Sans CJK KR Regular" panose="020B0500000000000000" pitchFamily="34" charset="-127"/>
              </a:rPr>
              <a:t>(http://www.monews.co.kr/</a:t>
            </a:r>
            <a:endParaRPr lang="ko-KR" altLang="en-US" sz="1200" dirty="0">
              <a:solidFill>
                <a:srgbClr val="7F7F7F"/>
              </a:solidFill>
              <a:latin typeface="Noto Sans CJK KR Regular" panose="020B0500000000000000" pitchFamily="34" charset="-127"/>
              <a:ea typeface="Noto Sans CJK KR Regular" panose="020B0500000000000000" pitchFamily="34" charset="-127"/>
            </a:endParaRPr>
          </a:p>
        </p:txBody>
      </p:sp>
      <p:pic>
        <p:nvPicPr>
          <p:cNvPr id="2050" name="Picture 2" descr="IBM, 의료AI '왓슨' 헐값 매각… 여전히 풀리지 않는 의문">
            <a:extLst>
              <a:ext uri="{FF2B5EF4-FFF2-40B4-BE49-F238E27FC236}">
                <a16:creationId xmlns:a16="http://schemas.microsoft.com/office/drawing/2014/main" id="{695EDC97-1A2F-4E69-AC33-C06281ED3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8639" y="1386364"/>
            <a:ext cx="2554720" cy="2432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969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직사각형 15">
            <a:extLst>
              <a:ext uri="{FF2B5EF4-FFF2-40B4-BE49-F238E27FC236}">
                <a16:creationId xmlns:a16="http://schemas.microsoft.com/office/drawing/2014/main" id="{5A90D14D-D844-4B6B-946D-6CF75859A931}"/>
              </a:ext>
            </a:extLst>
          </p:cNvPr>
          <p:cNvSpPr/>
          <p:nvPr/>
        </p:nvSpPr>
        <p:spPr>
          <a:xfrm>
            <a:off x="0" y="0"/>
            <a:ext cx="12192000"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80" name="Picture 8" descr="Business Thank-You Letter Examples">
            <a:extLst>
              <a:ext uri="{FF2B5EF4-FFF2-40B4-BE49-F238E27FC236}">
                <a16:creationId xmlns:a16="http://schemas.microsoft.com/office/drawing/2014/main" id="{97363FCC-1C55-47D7-8127-22699D10C6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ffectLst>
            <a:outerShdw blurRad="50800" dist="50800" dir="5400000" sx="1000" sy="1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19" name="직사각형 18">
            <a:extLst>
              <a:ext uri="{FF2B5EF4-FFF2-40B4-BE49-F238E27FC236}">
                <a16:creationId xmlns:a16="http://schemas.microsoft.com/office/drawing/2014/main" id="{8DE02843-682E-4197-B774-61DA613A80F1}"/>
              </a:ext>
            </a:extLst>
          </p:cNvPr>
          <p:cNvSpPr/>
          <p:nvPr/>
        </p:nvSpPr>
        <p:spPr>
          <a:xfrm>
            <a:off x="0" y="0"/>
            <a:ext cx="12192000" cy="6858000"/>
          </a:xfrm>
          <a:prstGeom prst="rect">
            <a:avLst/>
          </a:prstGeom>
          <a:solidFill>
            <a:schemeClr val="bg1">
              <a:lumMod val="85000"/>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5020660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1679</TotalTime>
  <Words>538</Words>
  <Application>Microsoft Office PowerPoint</Application>
  <PresentationFormat>와이드스크린</PresentationFormat>
  <Paragraphs>24</Paragraphs>
  <Slides>7</Slides>
  <Notes>6</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7</vt:i4>
      </vt:variant>
    </vt:vector>
  </HeadingPairs>
  <TitlesOfParts>
    <vt:vector size="13" baseType="lpstr">
      <vt:lpstr>Apple SD Gothic Neo</vt:lpstr>
      <vt:lpstr>Noto Sans CJK KR Bold</vt:lpstr>
      <vt:lpstr>Noto Sans CJK KR Regular</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석 재원</dc:creator>
  <cp:lastModifiedBy>재원</cp:lastModifiedBy>
  <cp:revision>111</cp:revision>
  <dcterms:created xsi:type="dcterms:W3CDTF">2019-12-05T17:48:26Z</dcterms:created>
  <dcterms:modified xsi:type="dcterms:W3CDTF">2022-04-04T16:35:08Z</dcterms:modified>
</cp:coreProperties>
</file>