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5" r:id="rId5"/>
    <p:sldId id="266" r:id="rId6"/>
    <p:sldId id="268" r:id="rId7"/>
    <p:sldId id="267" r:id="rId8"/>
    <p:sldId id="270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/>
    <p:restoredTop sz="94658"/>
  </p:normalViewPr>
  <p:slideViewPr>
    <p:cSldViewPr snapToGrid="0" snapToObjects="1">
      <p:cViewPr varScale="1">
        <p:scale>
          <a:sx n="106" d="100"/>
          <a:sy n="106" d="100"/>
        </p:scale>
        <p:origin x="856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CE5CD-6FA2-4A49-9159-CC8023A5ABD0}" type="datetimeFigureOut">
              <a:rPr lang="en-US" smtClean="0"/>
              <a:t>9/13/25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B7B96-5531-6A4F-965E-8FE25B66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1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B7B96-5531-6A4F-965E-8FE25B6650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63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6CBE1-7175-A272-ABA6-A1E6FD6A3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A0C2E0-341A-0171-2751-A429ED5E86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BA0636-CAD3-071F-0455-A46EA52AE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73E74-642B-5291-0BD2-F539484CC3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B7B96-5531-6A4F-965E-8FE25B6650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5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444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A_high-resolution_digital_photograph_captures_a_gr.png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2613" y="1147869"/>
            <a:ext cx="485703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sz="4400" dirty="0"/>
              <a:t>Applied AI Investing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3316" y="3010820"/>
            <a:ext cx="66173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rPr lang="en-US" sz="3600" b="1" dirty="0"/>
              <a:t>Find, Show &amp; Share AI Based Investment Algorithms to Maximize Portfolio Performance</a:t>
            </a:r>
            <a:endParaRPr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_high-resolution_digital_photograph_captures_a_gr.png"/>
          <p:cNvPicPr>
            <a:picLocks noChangeAspect="1"/>
          </p:cNvPicPr>
          <p:nvPr/>
        </p:nvPicPr>
        <p:blipFill>
          <a:blip r:embed="rId2">
            <a:alphaModFix amt="41000"/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Problem</a:t>
            </a:r>
            <a:endParaRPr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5810A-3E5B-A514-0CA7-037BB829815E}"/>
              </a:ext>
            </a:extLst>
          </p:cNvPr>
          <p:cNvSpPr txBox="1"/>
          <p:nvPr/>
        </p:nvSpPr>
        <p:spPr>
          <a:xfrm>
            <a:off x="601578" y="2026930"/>
            <a:ext cx="79408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Retail traders lack access to affordable, transparent AI-driven trading tools.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Algorithm marketplaces today are either opaque, expensive, or lack community validation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60D1F-CE89-2FD1-18DB-8D34E9BC3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_high-resolution_digital_photograph_captures_a_gr.png">
            <a:extLst>
              <a:ext uri="{FF2B5EF4-FFF2-40B4-BE49-F238E27FC236}">
                <a16:creationId xmlns:a16="http://schemas.microsoft.com/office/drawing/2014/main" id="{4EFB23F1-0920-500E-0D8B-887AA6B005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1000"/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6EDE8B-023B-0EE1-70C2-EC397CE4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Solution</a:t>
            </a:r>
            <a:endParaRPr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0F4E6-9036-96AC-B2D0-64420DE50B36}"/>
              </a:ext>
            </a:extLst>
          </p:cNvPr>
          <p:cNvSpPr txBox="1"/>
          <p:nvPr/>
        </p:nvSpPr>
        <p:spPr>
          <a:xfrm>
            <a:off x="794084" y="1894582"/>
            <a:ext cx="72911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Applied AI Investing democratizes algorithmic trading with a Bring Your Own Algorithm (BYOA) model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Community-driven marketplace with transparent performance tracking and fair revenue sharing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02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FAB8D-6D5E-FA02-2CAF-6B905C624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_high-resolution_digital_photograph_captures_a_gr.png">
            <a:extLst>
              <a:ext uri="{FF2B5EF4-FFF2-40B4-BE49-F238E27FC236}">
                <a16:creationId xmlns:a16="http://schemas.microsoft.com/office/drawing/2014/main" id="{A3349121-176C-CEE6-9955-0AC38D5F9E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1000"/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536838-2B12-B4C3-5698-07615EA4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Market Opportunity</a:t>
            </a:r>
            <a:endParaRPr b="1" dirty="0"/>
          </a:p>
        </p:txBody>
      </p:sp>
      <p:pic>
        <p:nvPicPr>
          <p:cNvPr id="4" name="Picture 3" descr="market_chart_vivid.png">
            <a:extLst>
              <a:ext uri="{FF2B5EF4-FFF2-40B4-BE49-F238E27FC236}">
                <a16:creationId xmlns:a16="http://schemas.microsoft.com/office/drawing/2014/main" id="{F31DD7E4-117F-682F-1FD8-3DFA072C4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095" y="2188703"/>
            <a:ext cx="6400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6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6148F-AF59-9AE9-1701-94D01604C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_high-resolution_digital_photograph_captures_a_gr.png">
            <a:extLst>
              <a:ext uri="{FF2B5EF4-FFF2-40B4-BE49-F238E27FC236}">
                <a16:creationId xmlns:a16="http://schemas.microsoft.com/office/drawing/2014/main" id="{8DE395CF-6E78-8225-0E58-86C58D6E67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1000"/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5A9C8A-805A-C816-1621-34FB5779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Barrier to Entry (Moat)</a:t>
            </a:r>
            <a:endParaRPr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11D758-B974-411F-E50F-C4098E546C11}"/>
              </a:ext>
            </a:extLst>
          </p:cNvPr>
          <p:cNvSpPr txBox="1"/>
          <p:nvPr/>
        </p:nvSpPr>
        <p:spPr>
          <a:xfrm>
            <a:off x="673767" y="2195371"/>
            <a:ext cx="7796463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Proprietary Algorithm Database grows over time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Community validation builds trust and credibility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Brand reputation and broker / data integrations reinforce defensibility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4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E3412-AA0A-8D74-3ADF-38A218417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_high-resolution_digital_photograph_captures_a_gr.png">
            <a:extLst>
              <a:ext uri="{FF2B5EF4-FFF2-40B4-BE49-F238E27FC236}">
                <a16:creationId xmlns:a16="http://schemas.microsoft.com/office/drawing/2014/main" id="{DBB7CF54-88BA-5A7E-75DE-32B4F1B246F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1000"/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F4D607-16FB-3590-DD51-DA126E158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Revenue Projections</a:t>
            </a:r>
            <a:endParaRPr b="1" dirty="0"/>
          </a:p>
        </p:txBody>
      </p:sp>
      <p:pic>
        <p:nvPicPr>
          <p:cNvPr id="4" name="Picture 3" descr="revenue_chart_vivid.png">
            <a:extLst>
              <a:ext uri="{FF2B5EF4-FFF2-40B4-BE49-F238E27FC236}">
                <a16:creationId xmlns:a16="http://schemas.microsoft.com/office/drawing/2014/main" id="{07206AE8-5AB0-343F-7533-31F8048D9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127" y="1802331"/>
            <a:ext cx="6400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9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83763-5FB6-2719-58E6-95AB9998B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_high-resolution_digital_photograph_captures_a_gr.png">
            <a:extLst>
              <a:ext uri="{FF2B5EF4-FFF2-40B4-BE49-F238E27FC236}">
                <a16:creationId xmlns:a16="http://schemas.microsoft.com/office/drawing/2014/main" id="{767CED48-EDEA-012D-98E6-555BFA6A20D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1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F21964-6CA5-FDC7-39D5-764FC04A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Team and Ask</a:t>
            </a:r>
            <a:endParaRPr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629B50-8D45-DB10-645F-9A8C2F74815B}"/>
              </a:ext>
            </a:extLst>
          </p:cNvPr>
          <p:cNvSpPr txBox="1"/>
          <p:nvPr/>
        </p:nvSpPr>
        <p:spPr>
          <a:xfrm>
            <a:off x="998620" y="1692276"/>
            <a:ext cx="76881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Experienced leadership team with 30+ years of experience in investing and tech expertise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Founders of over eight venture funded startup companies from the ground up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Founders of </a:t>
            </a:r>
            <a:r>
              <a:rPr lang="en-US" sz="2400" b="1" dirty="0" err="1"/>
              <a:t>Clearstation</a:t>
            </a:r>
            <a:r>
              <a:rPr lang="en-US" sz="2400" b="1" dirty="0"/>
              <a:t> – a retail trading performance platform acquired by E-Trade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Seeking strategic capital and partnership to accelerate user adoption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9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DCA94-05E0-8D3C-EF22-F721976A6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_high-resolution_digital_photograph_captures_a_gr.png">
            <a:extLst>
              <a:ext uri="{FF2B5EF4-FFF2-40B4-BE49-F238E27FC236}">
                <a16:creationId xmlns:a16="http://schemas.microsoft.com/office/drawing/2014/main" id="{79EEE978-38C3-D9A6-F16C-738D0A74846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1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4F93DF0-93B4-7EE6-B126-E732673CF5FA}"/>
              </a:ext>
            </a:extLst>
          </p:cNvPr>
          <p:cNvSpPr txBox="1">
            <a:spLocks/>
          </p:cNvSpPr>
          <p:nvPr/>
        </p:nvSpPr>
        <p:spPr>
          <a:xfrm>
            <a:off x="541421" y="1323475"/>
            <a:ext cx="8229600" cy="52818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600" b="1"/>
            </a:pPr>
            <a:r>
              <a:rPr lang="en-US" sz="1800" dirty="0"/>
              <a:t>Problem</a:t>
            </a:r>
          </a:p>
          <a:p>
            <a:pPr lvl="1">
              <a:defRPr sz="1400"/>
            </a:pPr>
            <a:r>
              <a:rPr lang="en-US" sz="1600" dirty="0"/>
              <a:t>Retail traders lack access to affordable, transparent AI-driven trading tools.</a:t>
            </a:r>
          </a:p>
          <a:p>
            <a:pPr lvl="1">
              <a:defRPr sz="1400"/>
            </a:pPr>
            <a:r>
              <a:rPr lang="en-US" sz="1600" dirty="0"/>
              <a:t>Algo marketplaces today are either opaque, expensive, or lack community validation.</a:t>
            </a:r>
          </a:p>
          <a:p>
            <a:pPr>
              <a:defRPr sz="1600" b="1"/>
            </a:pPr>
            <a:r>
              <a:rPr lang="en-US" sz="1800" dirty="0"/>
              <a:t>Solution</a:t>
            </a:r>
          </a:p>
          <a:p>
            <a:pPr lvl="1">
              <a:defRPr sz="1400"/>
            </a:pPr>
            <a:r>
              <a:rPr lang="en-US" sz="1600" dirty="0"/>
              <a:t>Applied AI Investing democratizes algorithmic trading with a BYOA (Bring Your Own Algo) model.</a:t>
            </a:r>
          </a:p>
          <a:p>
            <a:pPr lvl="1">
              <a:defRPr sz="1400"/>
            </a:pPr>
            <a:r>
              <a:rPr lang="en-US" sz="1600" dirty="0"/>
              <a:t>Community-driven marketplace with transparent performance tracking and fair revenue sharing.</a:t>
            </a:r>
          </a:p>
          <a:p>
            <a:pPr>
              <a:defRPr sz="1600" b="1"/>
            </a:pPr>
            <a:r>
              <a:rPr lang="en-US" sz="1800" dirty="0"/>
              <a:t>Moat</a:t>
            </a:r>
          </a:p>
          <a:p>
            <a:pPr lvl="1">
              <a:defRPr sz="1400"/>
            </a:pPr>
            <a:r>
              <a:rPr lang="en-US" sz="1600" dirty="0"/>
              <a:t>Proprietary algo database grows over time.</a:t>
            </a:r>
          </a:p>
          <a:p>
            <a:pPr lvl="1">
              <a:defRPr sz="1400"/>
            </a:pPr>
            <a:r>
              <a:rPr lang="en-US" sz="1600" dirty="0"/>
              <a:t>Community validation builds trust and credibility.</a:t>
            </a:r>
          </a:p>
          <a:p>
            <a:pPr lvl="1">
              <a:defRPr sz="1400"/>
            </a:pPr>
            <a:r>
              <a:rPr lang="en-US" sz="1600" dirty="0"/>
              <a:t>Brand reputation and broker/data integrations reinforce defensibility.</a:t>
            </a:r>
          </a:p>
          <a:p>
            <a:pPr>
              <a:defRPr sz="1600" b="1"/>
            </a:pPr>
            <a:r>
              <a:rPr lang="en-US" sz="1800" dirty="0"/>
              <a:t>Revenue Potential</a:t>
            </a:r>
          </a:p>
          <a:p>
            <a:pPr lvl="1">
              <a:defRPr sz="1400"/>
            </a:pPr>
            <a:r>
              <a:rPr lang="en-US" sz="1600" dirty="0"/>
              <a:t>1% adoption of U.S. retail traders = ~$174M annual revenue.</a:t>
            </a:r>
          </a:p>
          <a:p>
            <a:pPr lvl="1">
              <a:defRPr sz="1400"/>
            </a:pPr>
            <a:r>
              <a:rPr lang="en-US" sz="1600" dirty="0"/>
              <a:t>3% adoption = ~$522M annual revenue; 5% adoption could exceed $1B.</a:t>
            </a:r>
          </a:p>
          <a:p>
            <a:pPr lvl="1">
              <a:defRPr sz="1400"/>
            </a:pPr>
            <a:r>
              <a:rPr lang="en-US" sz="1600" dirty="0"/>
              <a:t>Scalable revenue streams: subscriptions, revenue sharing, premium analytics, institutional licensing</a:t>
            </a:r>
            <a:r>
              <a:rPr lang="en-US" sz="1400" dirty="0"/>
              <a:t>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361B498-A119-D70C-794D-D48A26910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b="1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40224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27F8B-F263-20CC-D5F0-942542B40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_high-resolution_digital_photograph_captures_a_gr.png">
            <a:extLst>
              <a:ext uri="{FF2B5EF4-FFF2-40B4-BE49-F238E27FC236}">
                <a16:creationId xmlns:a16="http://schemas.microsoft.com/office/drawing/2014/main" id="{D150C703-07DC-E0C7-8714-7C2BD1D830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1000"/>
          </a:blip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338812-3BEC-C20C-9861-7247AC01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Corporate Values</a:t>
            </a:r>
            <a:endParaRPr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04C9FC-476B-090E-DFF6-294F9EB12BD5}"/>
              </a:ext>
            </a:extLst>
          </p:cNvPr>
          <p:cNvSpPr txBox="1"/>
          <p:nvPr/>
        </p:nvSpPr>
        <p:spPr>
          <a:xfrm>
            <a:off x="818147" y="1798329"/>
            <a:ext cx="8229600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We are impeccable with our word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We don’t take anything personally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We don’t make assumptions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We always do our best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We have fun in service of our customers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13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315</Words>
  <Application>Microsoft Macintosh PowerPoint</Application>
  <PresentationFormat>On-screen Show (4:3)</PresentationFormat>
  <Paragraphs>42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Calibri</vt:lpstr>
      <vt:lpstr>Office Theme</vt:lpstr>
      <vt:lpstr>PowerPoint Presentation</vt:lpstr>
      <vt:lpstr>Problem</vt:lpstr>
      <vt:lpstr>Solution</vt:lpstr>
      <vt:lpstr>Market Opportunity</vt:lpstr>
      <vt:lpstr>Barrier to Entry (Moat)</vt:lpstr>
      <vt:lpstr>Revenue Projections</vt:lpstr>
      <vt:lpstr>Team and Ask</vt:lpstr>
      <vt:lpstr>Summary</vt:lpstr>
      <vt:lpstr>Corporate Values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Robert F</cp:lastModifiedBy>
  <cp:revision>5</cp:revision>
  <dcterms:created xsi:type="dcterms:W3CDTF">2013-01-27T09:14:16Z</dcterms:created>
  <dcterms:modified xsi:type="dcterms:W3CDTF">2025-09-13T18:56:58Z</dcterms:modified>
  <cp:category/>
</cp:coreProperties>
</file>