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301" r:id="rId4"/>
    <p:sldId id="300" r:id="rId5"/>
    <p:sldId id="292" r:id="rId6"/>
    <p:sldId id="293" r:id="rId7"/>
    <p:sldId id="299" r:id="rId8"/>
    <p:sldId id="290" r:id="rId9"/>
    <p:sldId id="289" r:id="rId10"/>
    <p:sldId id="296" r:id="rId11"/>
    <p:sldId id="291" r:id="rId12"/>
    <p:sldId id="294" r:id="rId13"/>
    <p:sldId id="302" r:id="rId14"/>
    <p:sldId id="295" r:id="rId15"/>
    <p:sldId id="303" r:id="rId16"/>
    <p:sldId id="297" r:id="rId17"/>
    <p:sldId id="298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1"/>
    <p:restoredTop sz="95934"/>
  </p:normalViewPr>
  <p:slideViewPr>
    <p:cSldViewPr snapToGrid="0" snapToObjects="1">
      <p:cViewPr varScale="1">
        <p:scale>
          <a:sx n="149" d="100"/>
          <a:sy n="149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make sure that you have a folder called as “homework”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file called as “homework05.js” inside the homework folder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 dirty="0"/>
            <a:t>Do all tasks in the same file</a:t>
          </a:r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make sure that you have a folder called as “homework”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file called as “homework05.js” inside the homework folder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all tasks in the same file</a:t>
          </a:r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TechGlobal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4676-78C3-AE4E-B86E-C63B00AB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4181B-F4B0-374C-A813-3478317CD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A967-C9CE-A14C-B12A-24250696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2670-E00D-0E48-BA47-C50217B1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20F7-9B29-814B-AC7C-B9B0ADD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7575-C646-8841-B957-AB6B7565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707DE-EBA7-6A4E-A68F-6C369A0B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AF44-D4B2-E345-890E-10F65833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5F7F-97FA-7F47-95F4-EE06118E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1EC8-7242-DC4B-81BE-1B55CE4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84931-5A8C-6C44-B334-9DF91A684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DE5C6-4857-F94A-8C79-DCA69DCE5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D9F1-18C2-C44E-A2BB-CA72DF3C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2273-6C02-8249-80AC-B45A3A77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A8D6-D525-1748-8789-C27B2D11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B4EF-5929-6243-93F5-0FC47EAD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47E7-4CED-7E48-B533-A3BB5B79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FBFB-81B1-1D45-8876-87E1B21B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2733-781B-5249-AAAC-9598A8DE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BB20B-A3B4-CB41-B57A-C31CE01C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3FED-9E05-CF46-95E2-19D34283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D0C9-AE8B-1344-B22B-BBC2F5B3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C357-11EC-7B42-A333-55E87DFE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D1B4-A095-DE4E-A61B-9D923484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FDA7-7F79-FA4E-9DB0-3BD2BCA8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026D-C468-1347-A3CA-A1488A74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6D03-9895-1149-9245-CD56326D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27F6-33A4-9546-BE83-1E24BD1A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42DE8-FD36-C943-B649-036E293A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5227-D748-694A-86E2-A73196B5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DCD6-C344-7C4A-8E4F-6576286B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3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854D-1341-7843-AC05-76700FF4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7337-1499-C74F-BC23-305AB941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CA84-F7F5-B643-B454-CF8997D0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4D7A0-525D-7942-8A5B-AD4837E4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1BC0E-DB8F-B94A-8159-1F0A6F73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4460F-6E98-8142-95EF-39CCD83D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16C4A-489E-8F46-BCAE-96818C59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49C5B-EEE5-474A-9240-588FA73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4D07-0A33-7C44-824C-23CC211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66991-20E1-3A4E-BBDA-5C05BF3C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A3DEE-ABA7-674E-B8AF-05AD210B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62840-4241-9941-B88A-63D35DF6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57E22-A3B8-2642-AB9D-801E09B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2D666-6BAF-7945-B472-7D510527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3CDB0-0B36-5843-9C76-70B8696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1344-A6AB-574C-BAF9-25B6EAD1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4509-D06C-1E4B-B65A-AB62CB03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01F2-5F8D-4642-BBCD-7EDB9C2A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B11A-6F85-8B4A-8D39-CE63C49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6301-7C43-0344-B126-7D840D9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BE7B-55D7-7747-9C58-478ACB81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DED8-999D-B041-B5BA-D162BD61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F129D-6111-9B4A-ADCC-5A34EA13A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3C3B3-047A-C94F-89B4-4E711A38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A60B-5257-6446-A47D-5652BF6C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1383-91AD-CC4E-BC1A-D4D1A94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786B-E25B-964E-9F3F-3C5AAC1F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5AABF-154D-3A4C-B669-B21865C0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05DDD-8A41-244E-B68F-16ACDC00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3EC8-1305-6045-90C7-0EC7B1B41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7399-A3B9-AE43-B48B-EA25AAC84D6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0BAB-C896-B440-89AE-240DD869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5A5C-E631-CE4B-ACCE-8EACD662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Homework05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JS Practices</a:t>
            </a:r>
            <a:endParaRPr lang="en-US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797D17C4-AB65-BC3C-733C-C0975CE2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2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countMultipleWords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as an argument and returns the count of the elements that has multiple words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NOTE: Be careful about the extra whitespaces before and after the array element.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countMultipleWords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 "foo", "", "    ", "foo bar", "     foo" ]) 		-&gt;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countMultipleWords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 "foo", "bar",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foobar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", "    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foobar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  " ]) 		-&gt;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countMultipleWords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 "f o o", "b a r", "foo bar", "     foo bar   " ]) 	-&gt;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countMultipleWords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 ]) 					-&gt; 0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>
                <a:solidFill>
                  <a:srgbClr val="3C78D8"/>
                </a:solidFill>
              </a:rPr>
              <a:t>count3OrLess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count of the words that has 3 characters or less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count3OrLess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	-&gt;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count3OrLess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("Hi John") 			-&gt;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count3OrLess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("JavaScript is fun") 		</a:t>
            </a:r>
            <a:r>
              <a:rPr lang="en-US" sz="1400" b="0" i="0" u="none" strike="noStrike">
                <a:solidFill>
                  <a:srgbClr val="000000"/>
                </a:solidFill>
                <a:effectLst/>
              </a:rPr>
              <a:t>-&gt; 2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count3OrLess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("My name is John Doe") 	-&gt;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count3OrLess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</a:t>
            </a:r>
            <a:r>
              <a:rPr lang="en-US" sz="1400" dirty="0">
                <a:solidFill>
                  <a:srgbClr val="000000"/>
                </a:solidFill>
              </a:rPr>
              <a:t>0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8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Write a function named as</a:t>
            </a:r>
            <a:r>
              <a:rPr lang="en-US" sz="1400" b="1" i="0" u="none" strike="noStrike" dirty="0"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isPrime</a:t>
            </a:r>
            <a:r>
              <a:rPr lang="en-US" sz="1400" b="1" dirty="0">
                <a:solidFill>
                  <a:srgbClr val="3C78D8"/>
                </a:solidFill>
              </a:rPr>
              <a:t>()</a:t>
            </a:r>
            <a:r>
              <a:rPr lang="en-US" sz="1400" b="0" i="0" u="none" strike="noStrike" dirty="0">
                <a:effectLst/>
              </a:rPr>
              <a:t> which takes a </a:t>
            </a:r>
            <a:r>
              <a:rPr lang="en-US" sz="1400" b="1" dirty="0">
                <a:solidFill>
                  <a:srgbClr val="3C78D8"/>
                </a:solidFill>
              </a:rPr>
              <a:t>number</a:t>
            </a:r>
            <a:r>
              <a:rPr lang="en-US" sz="1400" b="0" i="0" u="none" strike="noStrike" dirty="0">
                <a:effectLst/>
              </a:rPr>
              <a:t> as an argument and </a:t>
            </a:r>
            <a:r>
              <a:rPr lang="en-US" sz="1400" dirty="0">
                <a:solidFill>
                  <a:srgbClr val="000000"/>
                </a:solidFill>
              </a:rPr>
              <a:t>returns </a:t>
            </a:r>
            <a:r>
              <a:rPr lang="en-US" sz="1400" b="1" dirty="0">
                <a:solidFill>
                  <a:srgbClr val="3C78D8"/>
                </a:solidFill>
              </a:rPr>
              <a:t>true</a:t>
            </a:r>
            <a:r>
              <a:rPr lang="en-US" sz="1400" dirty="0">
                <a:solidFill>
                  <a:srgbClr val="000000"/>
                </a:solidFill>
              </a:rPr>
              <a:t> if the number is prime or returns </a:t>
            </a:r>
            <a:r>
              <a:rPr lang="en-US" sz="1400" b="1" dirty="0">
                <a:solidFill>
                  <a:srgbClr val="3C78D8"/>
                </a:solidFill>
              </a:rPr>
              <a:t>false</a:t>
            </a:r>
            <a:r>
              <a:rPr lang="en-US" sz="1400" dirty="0">
                <a:solidFill>
                  <a:srgbClr val="000000"/>
                </a:solidFill>
              </a:rPr>
              <a:t> otherwise when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>
              <a:buNone/>
            </a:pPr>
            <a:r>
              <a:rPr lang="en-US" sz="1400" b="0" i="0" u="none" strike="noStrike" dirty="0">
                <a:effectLst/>
              </a:rPr>
              <a:t>NOTE: </a:t>
            </a:r>
            <a:r>
              <a:rPr lang="en-US" sz="1400" dirty="0"/>
              <a:t>Mathematically, Prime number is a number that can be divided only by itself and 1. It cannot be divided by any other number. The smallest prime number is 2 and 2 is the only even prime number.</a:t>
            </a:r>
          </a:p>
          <a:p>
            <a:pPr marL="0" indent="0">
              <a:buNone/>
            </a:pPr>
            <a:r>
              <a:rPr lang="en-US" sz="1400" dirty="0"/>
              <a:t>Examples: 2, 3, 5, 7, 11, 13, 17, 19, 23, 29, 31…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NOTE: The smallest prime number is 2 and there is no negative prime numbers.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isPrime</a:t>
            </a:r>
            <a:r>
              <a:rPr lang="en-US" sz="1400" b="0" i="0" u="none" strike="noStrike" dirty="0">
                <a:effectLst/>
              </a:rPr>
              <a:t>(5) 	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effectLst/>
              </a:rPr>
              <a:t>isPrime</a:t>
            </a:r>
            <a:r>
              <a:rPr lang="en-US" sz="1400" b="0" i="0" u="none" strike="noStrike" dirty="0">
                <a:effectLst/>
              </a:rPr>
              <a:t>(2) 		-&gt; true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effectLst/>
              </a:rPr>
              <a:t>isPrime</a:t>
            </a:r>
            <a:r>
              <a:rPr lang="en-US" sz="1400" b="0" i="0" u="none" strike="noStrike" dirty="0">
                <a:effectLst/>
              </a:rPr>
              <a:t>(29) 		-&gt; true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isPrime</a:t>
            </a:r>
            <a:r>
              <a:rPr lang="en-US" sz="1400" b="0" i="0" u="none" strike="noStrike" dirty="0">
                <a:effectLst/>
              </a:rPr>
              <a:t>(</a:t>
            </a:r>
            <a:r>
              <a:rPr lang="en-US" sz="1400" dirty="0"/>
              <a:t>-5</a:t>
            </a:r>
            <a:r>
              <a:rPr lang="en-US" sz="1400" b="0" i="0" u="none" strike="noStrike" dirty="0">
                <a:effectLst/>
              </a:rPr>
              <a:t>)		-&gt; false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isPrime</a:t>
            </a:r>
            <a:r>
              <a:rPr lang="en-US" sz="1400" b="0" i="0" u="none" strike="noStrike" dirty="0">
                <a:effectLst/>
              </a:rPr>
              <a:t>(0)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effectLst/>
              </a:rPr>
              <a:t>isPrime</a:t>
            </a:r>
            <a:r>
              <a:rPr lang="en-US" sz="1400" b="0" i="0" u="none" strike="noStrike" dirty="0">
                <a:effectLst/>
              </a:rPr>
              <a:t>(1)		-&gt; false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2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533" y="713313"/>
            <a:ext cx="60282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add()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two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of numbers as argument and returns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sum of given arrays elements.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</a:rPr>
              <a:t>NOTE: Be careful about the array sizes as they could be different.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add([3, 0, 0, 7, 5, 10], [6, 3, 2]​) 		-&gt; [9, 3, 2, 7, 5, 10]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add([10, 3, 6, 3, 2], [6, 8, 3, 0, 0, 7, 5, 10, 34]) 	-&gt; [16, 11, 9,  3, 2, 7, 5, 10, 34]​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add([-5, 6, -3, 11], [5, -6, 3, -11]) 		-&gt; [0, 0, 0, 0]</a:t>
            </a:r>
            <a:endParaRPr lang="en-US" sz="1400" b="0" dirty="0">
              <a:effectLst/>
            </a:endParaRPr>
          </a:p>
          <a:p>
            <a:pPr marL="0" indent="0">
              <a:buNone/>
            </a:pP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6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removeExtraSpaces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string back with </a:t>
            </a:r>
            <a:r>
              <a:rPr lang="en-US" sz="1400" dirty="0">
                <a:solidFill>
                  <a:srgbClr val="000000"/>
                </a:solidFill>
              </a:rPr>
              <a:t>all extra spaces removed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removeExtraSpaces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"Hello" 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removeExtraSpaces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  Hello    World     ") 	-&gt; "Hello World" 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removeExtraSpaces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 JavaScript is          fun") 	-&gt; "JavaScript is fun”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removeExtraSpaces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"" 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6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findClosestTo10()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of numbers as argument and returns the closest element to 10 from the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Assume that length of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is always more than zero.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Ignore the 10 itself.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If there are more than one numbers are close equally, return the smaller number.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findClosestTo10([10, -13, 5, 70, 15, 57]​) 	-&gt; 5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findClosestTo10([10, -13, 8, 12, 15, -20]) 	-&gt; 8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findClosestTo10([0, -1, -2]) 		-&gt; 0</a:t>
            </a:r>
            <a:endParaRPr lang="en-US" sz="1400" b="0" dirty="0">
              <a:effectLst/>
            </a:endParaRPr>
          </a:p>
          <a:p>
            <a:pPr marL="0" indent="0">
              <a:buNone/>
            </a:pPr>
            <a:br>
              <a:rPr lang="en-US" sz="1400" dirty="0"/>
            </a:b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48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isEmailValid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email as an argument and returns </a:t>
            </a:r>
            <a:r>
              <a:rPr lang="en-US" sz="1400" b="1" dirty="0">
                <a:solidFill>
                  <a:srgbClr val="3C78D8"/>
                </a:solidFill>
              </a:rPr>
              <a:t>true</a:t>
            </a:r>
            <a:r>
              <a:rPr lang="en-US" sz="1400" dirty="0">
                <a:solidFill>
                  <a:srgbClr val="000000"/>
                </a:solidFill>
              </a:rPr>
              <a:t> if the email is valid or returns </a:t>
            </a:r>
            <a:r>
              <a:rPr lang="en-US" sz="1400" b="1" dirty="0">
                <a:solidFill>
                  <a:srgbClr val="3C78D8"/>
                </a:solidFill>
              </a:rPr>
              <a:t>false</a:t>
            </a:r>
            <a:r>
              <a:rPr lang="en-US" sz="1400" dirty="0">
                <a:solidFill>
                  <a:srgbClr val="000000"/>
                </a:solidFill>
              </a:rPr>
              <a:t> otherwise when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NOTE: A VALID EMAIL: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should NOT have any space.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should not have more than one “@” character.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should be in the given format </a:t>
            </a:r>
            <a:r>
              <a:rPr lang="en-US" sz="1400" b="1" dirty="0">
                <a:solidFill>
                  <a:srgbClr val="000000"/>
                </a:solidFill>
              </a:rPr>
              <a:t>&lt;2+chars&gt;@&lt;2+chars&gt;.&lt;2+chars&gt;</a:t>
            </a:r>
            <a:r>
              <a:rPr lang="en-US" sz="1400" dirty="0">
                <a:solidFill>
                  <a:srgbClr val="000000"/>
                </a:solidFill>
              </a:rPr>
              <a:t> meaning</a:t>
            </a:r>
          </a:p>
          <a:p>
            <a:pPr marL="457200" lvl="1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</a:rPr>
              <a:t>There should be at least characters before @ character.</a:t>
            </a:r>
          </a:p>
          <a:p>
            <a:pPr marL="457200" lvl="1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</a:rPr>
              <a:t>There should be at least 2 characters between @ and . Characters.</a:t>
            </a:r>
          </a:p>
          <a:p>
            <a:pPr marL="457200" lvl="1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</a:rPr>
              <a:t>There should be at least 2 characters after the . character.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("@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gmail.com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johndoe@yahoo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johndoe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@.com")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a@outlook.com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johndoe@a.com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johndoe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@@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gmail.com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johndoe@gmail.com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4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isPasswordValid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email as an argument and returns </a:t>
            </a:r>
            <a:r>
              <a:rPr lang="en-US" sz="1400" b="1" dirty="0">
                <a:solidFill>
                  <a:srgbClr val="3C78D8"/>
                </a:solidFill>
              </a:rPr>
              <a:t>true</a:t>
            </a:r>
            <a:r>
              <a:rPr lang="en-US" sz="1400" dirty="0">
                <a:solidFill>
                  <a:srgbClr val="000000"/>
                </a:solidFill>
              </a:rPr>
              <a:t> if the password is valid or returns </a:t>
            </a:r>
            <a:r>
              <a:rPr lang="en-US" sz="1400" b="1" dirty="0">
                <a:solidFill>
                  <a:srgbClr val="3C78D8"/>
                </a:solidFill>
              </a:rPr>
              <a:t>false</a:t>
            </a:r>
            <a:r>
              <a:rPr lang="en-US" sz="1400" dirty="0">
                <a:solidFill>
                  <a:srgbClr val="000000"/>
                </a:solidFill>
              </a:rPr>
              <a:t> otherwise when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NOTE: A VALID PASSWORD: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should have length of 8 to 16 (both inclusive).</a:t>
            </a:r>
            <a:endParaRPr lang="en-US" sz="14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should have at least 1 digit, 1 uppercase, 1 lowercase and 1 special char.</a:t>
            </a:r>
            <a:endParaRPr lang="en-US" sz="14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should NOT have any space.</a:t>
            </a:r>
            <a:endParaRPr lang="en-US" sz="1400" dirty="0">
              <a:effectLst/>
              <a:ea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abcd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("abcd1234")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("Abcd1234")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("Chicago12345US!#$%") 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("Abcd1234$") 	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("Chicago123$") 	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("Test1234#") 		-&gt;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63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629279" cy="1208141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solidFill>
                  <a:srgbClr val="C00000"/>
                </a:solidFill>
              </a:rPr>
              <a:t>03/13/2024 </a:t>
            </a:r>
            <a:r>
              <a:rPr lang="en-US" sz="1800" dirty="0">
                <a:solidFill>
                  <a:srgbClr val="C00000"/>
                </a:solidFill>
              </a:rPr>
              <a:t>04:00 PM CST </a:t>
            </a:r>
          </a:p>
          <a:p>
            <a:pPr algn="l"/>
            <a:r>
              <a:rPr lang="en-US" sz="1400" dirty="0"/>
              <a:t>Homework needs to be submitted to Bilal on Slack in private</a:t>
            </a:r>
          </a:p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A5B255F-8105-641B-466A-EC983976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2" y="992411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782759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F34AC7B-1BF7-14FD-93B1-CFA40192C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countPos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of numbers as an argument and returns how many elements are positive​ when invoked.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countPos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([-45, 0, 0, 34, 5, 67]) 	-&gt; 3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countPos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([-23, -4, 0, 2, 5, 90, 123]) 	-&gt; 4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countPos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([0, -1, -2, -3]) 		-&gt; 0</a:t>
            </a:r>
            <a:endParaRPr lang="en-US" sz="1400" b="0" dirty="0">
              <a:effectLst/>
            </a:endParaRPr>
          </a:p>
          <a:p>
            <a:pPr marL="0" indent="0">
              <a:buNone/>
            </a:pPr>
            <a:br>
              <a:rPr lang="en-US" sz="1050" dirty="0"/>
            </a:br>
            <a:br>
              <a:rPr lang="en-US" sz="105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7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countA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argument and returns how many A or a there are in the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Ignore case sensitivity.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i="0" u="none" strike="noStrike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TechGlobal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is a QA bootcamp") 	-&gt; 4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("QA stands for Quality Assurance") 	-&gt; 5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("Cypress") 			-&gt; 0</a:t>
            </a:r>
            <a:br>
              <a:rPr lang="en-US" sz="105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7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countVowels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count of the vowel letters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NOTE: Vowel letters are A,E, O, U, I, a, e, o, u, </a:t>
            </a:r>
            <a:r>
              <a:rPr lang="en-US" sz="1400" dirty="0" err="1"/>
              <a:t>i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countVowels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countVowels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		-&gt; </a:t>
            </a:r>
            <a:r>
              <a:rPr lang="en-US" sz="1400" dirty="0">
                <a:solidFill>
                  <a:srgbClr val="000000"/>
                </a:solidFill>
              </a:rPr>
              <a:t>3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countVowels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("JavaScript is fun") 		-&gt; </a:t>
            </a:r>
            <a:r>
              <a:rPr lang="en-US" sz="1400" dirty="0">
                <a:solidFill>
                  <a:srgbClr val="000000"/>
                </a:solidFill>
              </a:rPr>
              <a:t>5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countVowels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</a:t>
            </a:r>
            <a:r>
              <a:rPr lang="en-US" sz="1400" dirty="0">
                <a:solidFill>
                  <a:srgbClr val="000000"/>
                </a:solidFill>
              </a:rPr>
              <a:t>0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2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countConsonants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count of the consonant letters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NOTE: A letter that is not vowel is considered as a consonant letter.</a:t>
            </a: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countConsonants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</a:t>
            </a:r>
            <a:r>
              <a:rPr lang="en-US" sz="1400" dirty="0">
                <a:solidFill>
                  <a:srgbClr val="000000"/>
                </a:solidFill>
              </a:rPr>
              <a:t>3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countConsonants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		-&gt;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countConsonants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("JavaScript is fun") 		-&gt; 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countConsonants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</a:t>
            </a:r>
            <a:r>
              <a:rPr lang="en-US" sz="1400" dirty="0">
                <a:solidFill>
                  <a:srgbClr val="000000"/>
                </a:solidFill>
              </a:rPr>
              <a:t>0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2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countWords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the total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count of words in the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70C0"/>
                </a:solidFill>
                <a:effectLst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NOTE: Be careful about the extra whitespaces before and after the string.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   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is fun       ") 		-&gt; 3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("Cypress is an UI automation tool.    ") 	-&gt; 6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 2 3 4") 				-&gt; 4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5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Write a function named as</a:t>
            </a:r>
            <a:r>
              <a:rPr lang="en-US" sz="1400" b="1" i="0" u="none" strike="noStrike" dirty="0">
                <a:effectLst/>
              </a:rPr>
              <a:t>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factorial</a:t>
            </a:r>
            <a:r>
              <a:rPr lang="en-US" sz="1400" b="1" dirty="0">
                <a:solidFill>
                  <a:srgbClr val="3C78D8"/>
                </a:solidFill>
              </a:rPr>
              <a:t>()</a:t>
            </a:r>
            <a:r>
              <a:rPr lang="en-US" sz="1400" b="0" i="0" u="none" strike="noStrike" dirty="0">
                <a:effectLst/>
              </a:rPr>
              <a:t> which takes a </a:t>
            </a:r>
            <a:r>
              <a:rPr lang="en-US" sz="1400" b="1" dirty="0">
                <a:solidFill>
                  <a:srgbClr val="3C78D8"/>
                </a:solidFill>
              </a:rPr>
              <a:t>number</a:t>
            </a:r>
            <a:r>
              <a:rPr lang="en-US" sz="1400" b="0" i="0" u="none" strike="noStrike" dirty="0">
                <a:effectLst/>
              </a:rPr>
              <a:t> as an argument and </a:t>
            </a:r>
            <a:r>
              <a:rPr lang="en-US" sz="1400" dirty="0">
                <a:solidFill>
                  <a:srgbClr val="000000"/>
                </a:solidFill>
              </a:rPr>
              <a:t>returns the factorial of the number when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>
              <a:buNone/>
            </a:pPr>
            <a:r>
              <a:rPr lang="en-US" sz="1400" b="0" i="0" u="none" strike="noStrike" dirty="0">
                <a:effectLst/>
              </a:rPr>
              <a:t>NOTE: </a:t>
            </a:r>
            <a:r>
              <a:rPr lang="en-US" sz="1400" dirty="0"/>
              <a:t>Mathematically, the factorial of a non-negative integer n is defined as:</a:t>
            </a:r>
          </a:p>
          <a:p>
            <a:pPr marL="0" indent="0">
              <a:buNone/>
            </a:pPr>
            <a:r>
              <a:rPr lang="en-US" sz="1400" dirty="0"/>
              <a:t>n! = n × (n-1) × (n-2) × ... × 2 × 1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Assume you will </a:t>
            </a:r>
            <a:r>
              <a:rPr lang="en-US" sz="1400" dirty="0"/>
              <a:t>not</a:t>
            </a:r>
            <a:r>
              <a:rPr lang="en-US" sz="1400" b="0" i="0" u="none" strike="noStrike" dirty="0">
                <a:effectLst/>
              </a:rPr>
              <a:t> be given a negative number.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factorial(5) 		-&gt; 120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</a:t>
            </a:r>
            <a:r>
              <a:rPr lang="en-US" sz="1400" b="0" i="0" u="none" strike="noStrike" dirty="0">
                <a:effectLst/>
              </a:rPr>
              <a:t>actorial(4)		-&gt; 24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</a:t>
            </a:r>
            <a:r>
              <a:rPr lang="en-US" sz="1400" b="0" i="0" u="none" strike="noStrike" dirty="0">
                <a:effectLst/>
              </a:rPr>
              <a:t>actorial(0)		-&gt;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f</a:t>
            </a:r>
            <a:r>
              <a:rPr lang="en-US" sz="1400" b="0" i="0" u="none" strike="noStrike" dirty="0">
                <a:effectLst/>
              </a:rPr>
              <a:t>actorial(1)		-&gt; 1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2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isPalindrome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</a:t>
            </a:r>
            <a:r>
              <a:rPr lang="en-US" sz="1400" dirty="0">
                <a:solidFill>
                  <a:srgbClr val="000000"/>
                </a:solidFill>
              </a:rPr>
              <a:t>returns </a:t>
            </a:r>
            <a:r>
              <a:rPr lang="en-US" sz="1400" b="1" dirty="0">
                <a:solidFill>
                  <a:srgbClr val="3C78D8"/>
                </a:solidFill>
              </a:rPr>
              <a:t>true</a:t>
            </a:r>
            <a:r>
              <a:rPr lang="en-US" sz="1400" dirty="0">
                <a:solidFill>
                  <a:srgbClr val="000000"/>
                </a:solidFill>
              </a:rPr>
              <a:t> if the word is palindrome or returns </a:t>
            </a:r>
            <a:r>
              <a:rPr lang="en-US" sz="1400" b="1" dirty="0">
                <a:solidFill>
                  <a:srgbClr val="3C78D8"/>
                </a:solidFill>
              </a:rPr>
              <a:t>false</a:t>
            </a:r>
            <a:r>
              <a:rPr lang="en-US" sz="1400" dirty="0">
                <a:solidFill>
                  <a:srgbClr val="000000"/>
                </a:solidFill>
              </a:rPr>
              <a:t> otherwise when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invoked.</a:t>
            </a:r>
          </a:p>
          <a:p>
            <a:pPr marL="0" indent="0">
              <a:buNone/>
            </a:pPr>
            <a:endParaRPr lang="en-US" sz="1400" b="0" dirty="0">
              <a:effectLst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NOTE: Palindrome: It is a word that is read the same backward as forward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Examples: kayak, civic, madam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1400" dirty="0">
              <a:solidFill>
                <a:srgbClr val="000000"/>
              </a:solidFill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NOTE: your function should ignore case sensitivity</a:t>
            </a:r>
          </a:p>
          <a:p>
            <a:pPr marL="0" indent="0"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("Kayak") 		-&gt; true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("civic") 	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("abba") 	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  a") 	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("123454321") 	-&gt; true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("A") 		-&gt; true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true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2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1817</Words>
  <Application>Microsoft Macintosh PowerPoint</Application>
  <PresentationFormat>Widescreen</PresentationFormat>
  <Paragraphs>220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Homework05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Task-9</vt:lpstr>
      <vt:lpstr>Task-10</vt:lpstr>
      <vt:lpstr>Task-11</vt:lpstr>
      <vt:lpstr>Task-12</vt:lpstr>
      <vt:lpstr>Task-13</vt:lpstr>
      <vt:lpstr>Task-14</vt:lpstr>
      <vt:lpstr>Task-15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Homework-C3-04</dc:title>
  <dc:creator>akın kaya</dc:creator>
  <cp:lastModifiedBy>akın kaya</cp:lastModifiedBy>
  <cp:revision>33</cp:revision>
  <dcterms:created xsi:type="dcterms:W3CDTF">2021-09-18T19:25:28Z</dcterms:created>
  <dcterms:modified xsi:type="dcterms:W3CDTF">2024-03-07T03:49:12Z</dcterms:modified>
</cp:coreProperties>
</file>