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00"/>
    <p:restoredTop sz="96327"/>
  </p:normalViewPr>
  <p:slideViewPr>
    <p:cSldViewPr snapToGrid="0">
      <p:cViewPr varScale="1">
        <p:scale>
          <a:sx n="150" d="100"/>
          <a:sy n="150" d="100"/>
        </p:scale>
        <p:origin x="59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1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53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5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24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3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52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8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5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1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6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796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62" r:id="rId6"/>
    <p:sldLayoutId id="2147483757" r:id="rId7"/>
    <p:sldLayoutId id="2147483758" r:id="rId8"/>
    <p:sldLayoutId id="2147483759" r:id="rId9"/>
    <p:sldLayoutId id="2147483761" r:id="rId10"/>
    <p:sldLayoutId id="214748376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31CB2-CDBD-1442-407E-30242957A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7" y="1371600"/>
            <a:ext cx="6042839" cy="2696866"/>
          </a:xfrm>
        </p:spPr>
        <p:txBody>
          <a:bodyPr anchor="t">
            <a:normAutofit/>
          </a:bodyPr>
          <a:lstStyle/>
          <a:p>
            <a:r>
              <a:rPr lang="en-US" dirty="0"/>
              <a:t>JavaScript </a:t>
            </a:r>
            <a:br>
              <a:rPr lang="en-US" dirty="0"/>
            </a:br>
            <a:r>
              <a:rPr lang="en-US" dirty="0"/>
              <a:t>Conditional (Flow Control)</a:t>
            </a:r>
            <a:br>
              <a:rPr lang="en-US" dirty="0"/>
            </a:br>
            <a:r>
              <a:rPr lang="en-US" dirty="0"/>
              <a:t>Statements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6FD86-7CCE-60B8-DF0D-CA194E025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4901762" cy="1287887"/>
          </a:xfrm>
        </p:spPr>
        <p:txBody>
          <a:bodyPr anchor="b">
            <a:normAutofit/>
          </a:bodyPr>
          <a:lstStyle/>
          <a:p>
            <a:r>
              <a:rPr lang="en-US" cap="none" dirty="0"/>
              <a:t>IF ELSE</a:t>
            </a:r>
          </a:p>
        </p:txBody>
      </p:sp>
      <p:pic>
        <p:nvPicPr>
          <p:cNvPr id="6" name="Picture 5" descr="A picture containing font, graphics, logo, design&#10;&#10;Description automatically generated">
            <a:extLst>
              <a:ext uri="{FF2B5EF4-FFF2-40B4-BE49-F238E27FC236}">
                <a16:creationId xmlns:a16="http://schemas.microsoft.com/office/drawing/2014/main" id="{3745FE96-1653-41BE-8CE5-2BB415127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467" y="1535619"/>
            <a:ext cx="4593066" cy="4593066"/>
          </a:xfrm>
          <a:prstGeom prst="rect">
            <a:avLst/>
          </a:prstGeom>
          <a:noFill/>
        </p:spPr>
      </p:pic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E36EB3A5-E8FB-48A5-BB59-1E449A9F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27BDEAD2-2083-5C29-3B36-4B2E1BA18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48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5454034" cy="3382658"/>
          </a:xfrm>
        </p:spPr>
        <p:txBody>
          <a:bodyPr>
            <a:normAutofit/>
          </a:bodyPr>
          <a:lstStyle/>
          <a:p>
            <a:r>
              <a:rPr lang="en-US" sz="1400" dirty="0"/>
              <a:t>if statement is used to test the condition. </a:t>
            </a:r>
          </a:p>
          <a:p>
            <a:r>
              <a:rPr lang="en-US" sz="1400" dirty="0"/>
              <a:t>It controls the flow of the program based on the condition and executes the statement if condition is truthy (true).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3537F9-6E84-8502-945F-76B0531E2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3472" y="2523596"/>
            <a:ext cx="36830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6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if-else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5454034" cy="3382658"/>
          </a:xfrm>
        </p:spPr>
        <p:txBody>
          <a:bodyPr>
            <a:normAutofit/>
          </a:bodyPr>
          <a:lstStyle/>
          <a:p>
            <a:r>
              <a:rPr lang="en-US" sz="1400" dirty="0"/>
              <a:t>if statement is used to test the condition. </a:t>
            </a:r>
          </a:p>
          <a:p>
            <a:r>
              <a:rPr lang="en-US" sz="1400" dirty="0"/>
              <a:t>It controls the flow of the program based on the condition and executes the statement if condition is truthy (true).</a:t>
            </a:r>
          </a:p>
          <a:p>
            <a:r>
              <a:rPr lang="en-US" sz="1400" dirty="0"/>
              <a:t>else block will be executed if the condition is </a:t>
            </a:r>
            <a:r>
              <a:rPr lang="en-US" sz="1400" dirty="0" err="1"/>
              <a:t>falsy</a:t>
            </a:r>
            <a:r>
              <a:rPr lang="en-US" sz="1400" dirty="0"/>
              <a:t> (false).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5CB600-FD87-7857-DF75-13C64CE04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066" y="4085754"/>
            <a:ext cx="5045276" cy="23728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47817C-F7A4-5AA6-8E15-104FEB7CA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8960" y="1965386"/>
            <a:ext cx="4305057" cy="418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769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if-else statement in the real life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5454034" cy="3382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i="0" dirty="0">
                <a:solidFill>
                  <a:schemeClr val="accent2"/>
                </a:solidFill>
                <a:effectLst/>
              </a:rPr>
              <a:t>if</a:t>
            </a:r>
            <a:r>
              <a:rPr lang="en-US" sz="1400" b="0" i="0" dirty="0">
                <a:solidFill>
                  <a:srgbClr val="3B3835"/>
                </a:solidFill>
                <a:effectLst/>
              </a:rPr>
              <a:t> today is Saturday or Sunday, then it is a weekend day.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</a:rPr>
              <a:t>else</a:t>
            </a:r>
            <a:r>
              <a:rPr lang="en-US" sz="1400" b="0" i="0" dirty="0">
                <a:solidFill>
                  <a:srgbClr val="3B3835"/>
                </a:solidFill>
                <a:effectLst/>
              </a:rPr>
              <a:t> it is a weekday.</a:t>
            </a:r>
          </a:p>
          <a:p>
            <a:pPr marL="0" indent="0">
              <a:buNone/>
            </a:pPr>
            <a:endParaRPr lang="en-US" sz="1400" b="0" i="0" dirty="0">
              <a:solidFill>
                <a:srgbClr val="3B3835"/>
              </a:solidFill>
              <a:effectLst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</a:rPr>
              <a:t>if</a:t>
            </a:r>
            <a:r>
              <a:rPr lang="en-US" sz="1400" b="0" i="0" dirty="0">
                <a:solidFill>
                  <a:srgbClr val="3B3835"/>
                </a:solidFill>
                <a:effectLst/>
              </a:rPr>
              <a:t> a number is dividable by 2, then the number is even number.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</a:rPr>
              <a:t>else</a:t>
            </a:r>
            <a:r>
              <a:rPr lang="en-US" sz="1400" b="0" i="0" dirty="0">
                <a:solidFill>
                  <a:srgbClr val="3B3835"/>
                </a:solidFill>
                <a:effectLst/>
              </a:rPr>
              <a:t> the number is odd.</a:t>
            </a:r>
          </a:p>
          <a:p>
            <a:pPr marL="0" indent="0">
              <a:buNone/>
            </a:pPr>
            <a:endParaRPr lang="en-US" sz="1400" dirty="0">
              <a:solidFill>
                <a:srgbClr val="3B3835"/>
              </a:solidFill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</a:rPr>
              <a:t>if</a:t>
            </a:r>
            <a:r>
              <a:rPr lang="en-US" sz="1400" b="0" i="0" dirty="0">
                <a:solidFill>
                  <a:srgbClr val="3B3835"/>
                </a:solidFill>
                <a:effectLst/>
              </a:rPr>
              <a:t> there is a soccer game tonight, then I will watch the game.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</a:rPr>
              <a:t>e</a:t>
            </a:r>
            <a:r>
              <a:rPr lang="en-US" sz="1400" b="1" i="0" dirty="0">
                <a:solidFill>
                  <a:schemeClr val="accent2"/>
                </a:solidFill>
                <a:effectLst/>
              </a:rPr>
              <a:t>lse</a:t>
            </a:r>
            <a:r>
              <a:rPr lang="en-US" sz="1400" b="0" i="0" dirty="0">
                <a:solidFill>
                  <a:srgbClr val="3B3835"/>
                </a:solidFill>
                <a:effectLst/>
              </a:rPr>
              <a:t> I will go out.</a:t>
            </a: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591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if-else if – else ladder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5454034" cy="3382658"/>
          </a:xfrm>
        </p:spPr>
        <p:txBody>
          <a:bodyPr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If else if statements are used when there are multiple cases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Only one of the blocks will be executed.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28A885-9500-0BAD-332B-116D4AFB4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072" y="2559171"/>
            <a:ext cx="49784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528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Ternary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2732691" cy="3382658"/>
          </a:xfrm>
        </p:spPr>
        <p:txBody>
          <a:bodyPr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</a:t>
            </a:r>
            <a:r>
              <a:rPr lang="en-US" sz="1400" b="0" i="0" dirty="0">
                <a:effectLst/>
              </a:rPr>
              <a:t>ernary operator can be used instead of if-else statements.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It can be considered as short version of if-else statement and commonly used in programming languages.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98F17F-00FD-2DD5-77E7-F3A8C22B2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6686" y="2559171"/>
            <a:ext cx="7772400" cy="206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207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switch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0"/>
            <a:ext cx="6897758" cy="4020533"/>
          </a:xfrm>
        </p:spPr>
        <p:txBody>
          <a:bodyPr>
            <a:normAutofit fontScale="92500" lnSpcReduction="20000"/>
          </a:bodyPr>
          <a:lstStyle/>
          <a:p>
            <a:r>
              <a:rPr lang="en-US" sz="1400" b="0" i="0" dirty="0">
                <a:effectLst/>
              </a:rPr>
              <a:t>It is like if else statement but based on cases instead of conditions.</a:t>
            </a:r>
          </a:p>
          <a:p>
            <a:r>
              <a:rPr lang="en-US" sz="1400" b="1" dirty="0"/>
              <a:t>NOTE</a:t>
            </a:r>
            <a:r>
              <a:rPr lang="en-US" sz="1400" dirty="0"/>
              <a:t>: Switch cases use strict comparison (===).</a:t>
            </a:r>
          </a:p>
          <a:p>
            <a:r>
              <a:rPr lang="en-US" sz="1400" dirty="0"/>
              <a:t>The values must be of the same type to match.</a:t>
            </a:r>
          </a:p>
          <a:p>
            <a:r>
              <a:rPr lang="en-US" sz="1400" dirty="0"/>
              <a:t>A strict comparison can only be true if the operands are of the same type.</a:t>
            </a:r>
          </a:p>
          <a:p>
            <a:r>
              <a:rPr lang="en-US" sz="1400" dirty="0"/>
              <a:t>It allows </a:t>
            </a:r>
            <a:r>
              <a:rPr lang="en-US" sz="1400" b="0" i="0" dirty="0">
                <a:effectLst/>
              </a:rPr>
              <a:t>to have any number of case statements within a switch.</a:t>
            </a:r>
          </a:p>
          <a:p>
            <a:r>
              <a:rPr lang="en-US" sz="1400" b="0" i="0" dirty="0">
                <a:effectLst/>
              </a:rPr>
              <a:t>Each case is followed by colon</a:t>
            </a:r>
            <a:r>
              <a:rPr lang="en-US" sz="1400" dirty="0"/>
              <a:t> (</a:t>
            </a:r>
            <a:r>
              <a:rPr lang="en-US" sz="1400" b="1" dirty="0"/>
              <a:t>:</a:t>
            </a:r>
            <a:r>
              <a:rPr lang="en-US" sz="1400" dirty="0"/>
              <a:t>).</a:t>
            </a:r>
            <a:endParaRPr lang="en-US" sz="1400" b="0" i="0" dirty="0">
              <a:effectLst/>
            </a:endParaRPr>
          </a:p>
          <a:p>
            <a:r>
              <a:rPr lang="en-US" sz="1400" b="0" i="0" dirty="0">
                <a:effectLst/>
              </a:rPr>
              <a:t>The statement for a case will execute until a break statement is reached.</a:t>
            </a:r>
          </a:p>
          <a:p>
            <a:r>
              <a:rPr lang="en-US" sz="1400" b="0" i="0" dirty="0">
                <a:effectLst/>
              </a:rPr>
              <a:t>When a </a:t>
            </a:r>
            <a:r>
              <a:rPr lang="en-US" sz="1400" b="1" i="0" dirty="0">
                <a:effectLst/>
              </a:rPr>
              <a:t>break</a:t>
            </a:r>
            <a:r>
              <a:rPr lang="en-US" sz="1400" b="0" i="0" dirty="0">
                <a:effectLst/>
              </a:rPr>
              <a:t> statement is reached, the switch terminates.</a:t>
            </a:r>
          </a:p>
          <a:p>
            <a:r>
              <a:rPr lang="en-US" sz="1400" b="0" i="0" dirty="0">
                <a:effectLst/>
              </a:rPr>
              <a:t>Using break is optional. If no break appears, the flow of control continue until a break is reached.</a:t>
            </a:r>
          </a:p>
          <a:p>
            <a:r>
              <a:rPr lang="en-US" sz="1400" b="0" i="0" dirty="0">
                <a:effectLst/>
              </a:rPr>
              <a:t>A switch statement can have an optional default case, which must be at the end of the switch. The default case can be used for performing a task when none of the cases is true. No break is needed in the default case.</a:t>
            </a:r>
            <a:endParaRPr lang="en-US" sz="1400" dirty="0"/>
          </a:p>
          <a:p>
            <a:endParaRPr lang="en-US" sz="1400" b="0" i="0" dirty="0">
              <a:effectLst/>
            </a:endParaRPr>
          </a:p>
          <a:p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39354B-3027-4442-7AC5-A5AE9BFAE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5780" y="1371601"/>
            <a:ext cx="3430692" cy="455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638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break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0"/>
            <a:ext cx="6897758" cy="4020533"/>
          </a:xfrm>
        </p:spPr>
        <p:txBody>
          <a:bodyPr>
            <a:normAutofit/>
          </a:bodyPr>
          <a:lstStyle/>
          <a:p>
            <a:r>
              <a:rPr lang="en-US" sz="1600" b="0" i="0" dirty="0">
                <a:effectLst/>
              </a:rPr>
              <a:t>In JavaScript, </a:t>
            </a:r>
            <a:r>
              <a:rPr lang="en-US" sz="1600" b="1" i="0" dirty="0">
                <a:effectLst/>
              </a:rPr>
              <a:t>break</a:t>
            </a:r>
            <a:r>
              <a:rPr lang="en-US" sz="1600" b="0" i="0" dirty="0">
                <a:effectLst/>
              </a:rPr>
              <a:t> statement is used for the termination.</a:t>
            </a:r>
          </a:p>
          <a:p>
            <a:r>
              <a:rPr lang="en-US" sz="1600" dirty="0"/>
              <a:t>It is used with switch statements and </a:t>
            </a:r>
            <a:r>
              <a:rPr lang="en-US" sz="1600" b="0" i="0" dirty="0">
                <a:effectLst/>
              </a:rPr>
              <a:t>loop statements.</a:t>
            </a:r>
            <a:endParaRPr lang="en-US" sz="1600" dirty="0"/>
          </a:p>
          <a:p>
            <a:r>
              <a:rPr lang="en-US" sz="1600" b="1" i="1" dirty="0"/>
              <a:t>Syntax:</a:t>
            </a:r>
            <a:endParaRPr lang="en-US" sz="1600" dirty="0"/>
          </a:p>
          <a:p>
            <a:pPr marL="457200" lvl="1" indent="0">
              <a:buNone/>
            </a:pPr>
            <a:r>
              <a:rPr lang="en-US" sz="1600" b="1" dirty="0">
                <a:solidFill>
                  <a:schemeClr val="accent2"/>
                </a:solidFill>
              </a:rPr>
              <a:t>break</a:t>
            </a:r>
            <a:r>
              <a:rPr lang="en-US" sz="1600" dirty="0"/>
              <a:t>;</a:t>
            </a:r>
          </a:p>
          <a:p>
            <a:endParaRPr lang="en-US" sz="1400" b="0" i="0" dirty="0">
              <a:effectLst/>
            </a:endParaRPr>
          </a:p>
          <a:p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271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Truthy vs </a:t>
            </a:r>
            <a:r>
              <a:rPr lang="en-US" dirty="0" err="1"/>
              <a:t>Falsy</a:t>
            </a:r>
            <a:r>
              <a:rPr lang="en-US" dirty="0"/>
              <a:t>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0"/>
            <a:ext cx="5181601" cy="4020533"/>
          </a:xfrm>
        </p:spPr>
        <p:txBody>
          <a:bodyPr>
            <a:normAutofit/>
          </a:bodyPr>
          <a:lstStyle/>
          <a:p>
            <a:pPr algn="l"/>
            <a:r>
              <a:rPr lang="en-US" sz="1400" b="1" dirty="0" err="1"/>
              <a:t>Falsy</a:t>
            </a:r>
            <a:r>
              <a:rPr lang="en-US" sz="1400" b="1" dirty="0"/>
              <a:t> Values: </a:t>
            </a:r>
          </a:p>
          <a:p>
            <a:pPr lvl="1"/>
            <a:r>
              <a:rPr lang="en-US" sz="1400" dirty="0"/>
              <a:t>These are values that are considered "false" when evaluated in a </a:t>
            </a:r>
            <a:r>
              <a:rPr lang="en-US" sz="1400" dirty="0" err="1"/>
              <a:t>boolean</a:t>
            </a:r>
            <a:r>
              <a:rPr lang="en-US" sz="1400" dirty="0"/>
              <a:t> context. Common examples of </a:t>
            </a:r>
            <a:r>
              <a:rPr lang="en-US" sz="1400" dirty="0" err="1"/>
              <a:t>falsy</a:t>
            </a:r>
            <a:r>
              <a:rPr lang="en-US" sz="1400" dirty="0"/>
              <a:t> values include:</a:t>
            </a:r>
          </a:p>
          <a:p>
            <a:pPr lvl="2"/>
            <a:r>
              <a:rPr lang="en-US" sz="1400" dirty="0"/>
              <a:t>The number 0.</a:t>
            </a:r>
          </a:p>
          <a:p>
            <a:pPr lvl="2"/>
            <a:r>
              <a:rPr lang="en-US" sz="1400" dirty="0"/>
              <a:t>An empty string ("").</a:t>
            </a:r>
          </a:p>
          <a:p>
            <a:pPr lvl="2"/>
            <a:r>
              <a:rPr lang="en-US" sz="1400" dirty="0"/>
              <a:t>null.</a:t>
            </a:r>
          </a:p>
          <a:p>
            <a:pPr lvl="2"/>
            <a:r>
              <a:rPr lang="en-US" sz="1400" dirty="0"/>
              <a:t>undefined.</a:t>
            </a:r>
          </a:p>
          <a:p>
            <a:pPr lvl="2"/>
            <a:r>
              <a:rPr lang="en-US" sz="1400" dirty="0" err="1"/>
              <a:t>NaN</a:t>
            </a:r>
            <a:r>
              <a:rPr lang="en-US" sz="1400" dirty="0"/>
              <a:t> (Not-a-Number).</a:t>
            </a:r>
          </a:p>
          <a:p>
            <a:pPr lvl="2"/>
            <a:r>
              <a:rPr lang="en-US" sz="1400" dirty="0"/>
              <a:t>The </a:t>
            </a:r>
            <a:r>
              <a:rPr lang="en-US" sz="1400" dirty="0" err="1"/>
              <a:t>boolean</a:t>
            </a:r>
            <a:r>
              <a:rPr lang="en-US" sz="1400" dirty="0"/>
              <a:t> value false</a:t>
            </a:r>
          </a:p>
          <a:p>
            <a:endParaRPr lang="en-US" sz="1400" b="0" i="0" dirty="0">
              <a:effectLst/>
            </a:endParaRPr>
          </a:p>
          <a:p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0E93C3-2C09-79F9-6A28-F22E07923FD0}"/>
              </a:ext>
            </a:extLst>
          </p:cNvPr>
          <p:cNvSpPr txBox="1">
            <a:spLocks/>
          </p:cNvSpPr>
          <p:nvPr/>
        </p:nvSpPr>
        <p:spPr>
          <a:xfrm>
            <a:off x="6104466" y="2559170"/>
            <a:ext cx="5181601" cy="4020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Truthy Values: </a:t>
            </a:r>
          </a:p>
          <a:p>
            <a:pPr lvl="1"/>
            <a:r>
              <a:rPr lang="en-US" sz="1400" dirty="0"/>
              <a:t>These are values that are considered ”true" when evaluated in a </a:t>
            </a:r>
            <a:r>
              <a:rPr lang="en-US" sz="1400" dirty="0" err="1"/>
              <a:t>boolean</a:t>
            </a:r>
            <a:r>
              <a:rPr lang="en-US" sz="1400" dirty="0"/>
              <a:t> context. </a:t>
            </a:r>
            <a:r>
              <a:rPr lang="en-US" sz="1400" dirty="0">
                <a:solidFill>
                  <a:srgbClr val="374151"/>
                </a:solidFill>
                <a:latin typeface="Söhne"/>
              </a:rPr>
              <a:t>In </a:t>
            </a:r>
            <a:r>
              <a:rPr lang="en-US" sz="1400" dirty="0"/>
              <a:t>most programming languages, values that are not specifically considered "false" are treated as truthy. Common examples of truthy values include:</a:t>
            </a:r>
          </a:p>
          <a:p>
            <a:pPr lvl="2"/>
            <a:r>
              <a:rPr lang="en-US" sz="1400" dirty="0"/>
              <a:t>Numbers other than 0.</a:t>
            </a:r>
          </a:p>
          <a:p>
            <a:pPr lvl="2"/>
            <a:r>
              <a:rPr lang="en-US" sz="1400" dirty="0"/>
              <a:t>Non-empty strings.</a:t>
            </a:r>
          </a:p>
          <a:p>
            <a:pPr lvl="2"/>
            <a:r>
              <a:rPr lang="en-US" sz="1400" dirty="0"/>
              <a:t>Objects and arrays, which are considered true even if they are empty.</a:t>
            </a:r>
          </a:p>
          <a:p>
            <a:pPr lvl="2"/>
            <a:r>
              <a:rPr lang="en-US" sz="1400" dirty="0"/>
              <a:t>Functions.</a:t>
            </a:r>
          </a:p>
          <a:p>
            <a:pPr lvl="2"/>
            <a:r>
              <a:rPr lang="en-US" sz="1400" dirty="0"/>
              <a:t>The </a:t>
            </a:r>
            <a:r>
              <a:rPr lang="en-US" sz="1400" dirty="0" err="1"/>
              <a:t>boolean</a:t>
            </a:r>
            <a:r>
              <a:rPr lang="en-US" sz="1400" dirty="0"/>
              <a:t> value true</a:t>
            </a:r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92675564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5854</TotalTime>
  <Words>572</Words>
  <Application>Microsoft Macintosh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Grandview Display</vt:lpstr>
      <vt:lpstr>Söhne</vt:lpstr>
      <vt:lpstr>DashVTI</vt:lpstr>
      <vt:lpstr>JavaScript  Conditional (Flow Control) Statements</vt:lpstr>
      <vt:lpstr>if statement</vt:lpstr>
      <vt:lpstr>if-else statement</vt:lpstr>
      <vt:lpstr>if-else statement in the real life </vt:lpstr>
      <vt:lpstr>if-else if – else ladder statement</vt:lpstr>
      <vt:lpstr>Ternary operator</vt:lpstr>
      <vt:lpstr>switch statement</vt:lpstr>
      <vt:lpstr>break statement</vt:lpstr>
      <vt:lpstr>Truthy vs Falsy values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akın kaya</dc:creator>
  <cp:lastModifiedBy>akın kaya</cp:lastModifiedBy>
  <cp:revision>38</cp:revision>
  <dcterms:created xsi:type="dcterms:W3CDTF">2023-07-03T19:11:00Z</dcterms:created>
  <dcterms:modified xsi:type="dcterms:W3CDTF">2023-10-12T17:33:23Z</dcterms:modified>
</cp:coreProperties>
</file>