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0" r:id="rId3"/>
    <p:sldId id="296" r:id="rId4"/>
    <p:sldId id="297" r:id="rId5"/>
    <p:sldId id="273" r:id="rId6"/>
    <p:sldId id="300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96"/>
    <p:restoredTop sz="96327"/>
  </p:normalViewPr>
  <p:slideViewPr>
    <p:cSldViewPr snapToGrid="0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JSON – JavaScript</a:t>
            </a:r>
            <a:br>
              <a:rPr lang="en-US" dirty="0"/>
            </a:br>
            <a:r>
              <a:rPr lang="en-US" dirty="0"/>
              <a:t>Object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JSON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6609524" cy="3752177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It stands for JavaScript Object Notation.</a:t>
            </a:r>
          </a:p>
          <a:p>
            <a:r>
              <a:rPr lang="en-US" sz="1400" dirty="0"/>
              <a:t>It is a lightweight data interchange format that is easy for humans to read and write, and easy for machines to parse and generate. </a:t>
            </a:r>
          </a:p>
          <a:p>
            <a:r>
              <a:rPr lang="en-US" sz="1400" dirty="0"/>
              <a:t>In JavaScript, JSON is a common way to represent and exchange data between a server and a web application, or between different parts of a web application.</a:t>
            </a:r>
          </a:p>
          <a:p>
            <a:r>
              <a:rPr lang="en-US" sz="1400" dirty="0"/>
              <a:t>It is language independent and universally used for transporting data between server and browser.</a:t>
            </a:r>
          </a:p>
          <a:p>
            <a:pPr marL="0" indent="0">
              <a:buNone/>
            </a:pPr>
            <a:r>
              <a:rPr lang="en-US" sz="1400" dirty="0"/>
              <a:t>Syntax:</a:t>
            </a:r>
          </a:p>
          <a:p>
            <a:r>
              <a:rPr lang="en-US" sz="1400" dirty="0"/>
              <a:t>JSON is a text format that uses a specific syntax to represent data as key-value pairs. Keys are always strings, and values can be strings, numbers, objects, arrays, </a:t>
            </a:r>
            <a:r>
              <a:rPr lang="en-US" sz="1400" dirty="0" err="1"/>
              <a:t>booleans</a:t>
            </a:r>
            <a:r>
              <a:rPr lang="en-US" sz="1400" dirty="0"/>
              <a:t>, or null.</a:t>
            </a:r>
            <a:br>
              <a:rPr lang="en-US" sz="1400" b="0" dirty="0">
                <a:solidFill>
                  <a:srgbClr val="EEFFFF"/>
                </a:solidFill>
                <a:effectLst/>
              </a:rPr>
            </a:br>
            <a:endParaRPr lang="en-US" sz="1400" b="0" dirty="0">
              <a:solidFill>
                <a:srgbClr val="EEFFFF"/>
              </a:solidFill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36E2D-3767-D16F-C374-B9021F3F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88" y="2559268"/>
            <a:ext cx="3715584" cy="29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Data Types Supported in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400" b="1" dirty="0"/>
              <a:t>Strings</a:t>
            </a:r>
            <a:r>
              <a:rPr lang="en-US" sz="1400" dirty="0"/>
              <a:t>: "Hello, World!"</a:t>
            </a:r>
          </a:p>
          <a:p>
            <a:pPr marL="228600" lvl="1">
              <a:spcBef>
                <a:spcPts val="1000"/>
              </a:spcBef>
            </a:pPr>
            <a:r>
              <a:rPr lang="en-US" sz="1400" b="1" dirty="0"/>
              <a:t>Numbers</a:t>
            </a:r>
            <a:r>
              <a:rPr lang="en-US" sz="1400" dirty="0"/>
              <a:t>: 42 or 3.14</a:t>
            </a:r>
          </a:p>
          <a:p>
            <a:pPr marL="228600" lvl="1">
              <a:spcBef>
                <a:spcPts val="1000"/>
              </a:spcBef>
            </a:pPr>
            <a:r>
              <a:rPr lang="en-US" sz="1400" b="1" dirty="0"/>
              <a:t>Booleans</a:t>
            </a:r>
            <a:r>
              <a:rPr lang="en-US" sz="1400" dirty="0"/>
              <a:t>: true or false</a:t>
            </a:r>
          </a:p>
          <a:p>
            <a:pPr marL="228600" lvl="1">
              <a:spcBef>
                <a:spcPts val="1000"/>
              </a:spcBef>
            </a:pPr>
            <a:r>
              <a:rPr lang="en-US" sz="1400" b="1" dirty="0"/>
              <a:t>Arrays</a:t>
            </a:r>
            <a:r>
              <a:rPr lang="en-US" sz="1400" dirty="0"/>
              <a:t>: ["apple", "banana", "orange"]</a:t>
            </a:r>
          </a:p>
          <a:p>
            <a:pPr marL="228600" lvl="1">
              <a:spcBef>
                <a:spcPts val="1000"/>
              </a:spcBef>
            </a:pPr>
            <a:r>
              <a:rPr lang="en-US" sz="1400" b="1" dirty="0"/>
              <a:t>Objects</a:t>
            </a:r>
            <a:r>
              <a:rPr lang="en-US" sz="1400" dirty="0"/>
              <a:t>: {"key": "value", "age": 25}</a:t>
            </a:r>
          </a:p>
          <a:p>
            <a:pPr marL="228600" lvl="1">
              <a:spcBef>
                <a:spcPts val="1000"/>
              </a:spcBef>
            </a:pPr>
            <a:r>
              <a:rPr lang="en-US" sz="1400" b="1" dirty="0"/>
              <a:t>Null</a:t>
            </a:r>
            <a:r>
              <a:rPr lang="en-US" sz="1400" dirty="0"/>
              <a:t>: null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3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Serialization vs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66523" cy="3382658"/>
          </a:xfrm>
        </p:spPr>
        <p:txBody>
          <a:bodyPr>
            <a:noAutofit/>
          </a:bodyPr>
          <a:lstStyle/>
          <a:p>
            <a:r>
              <a:rPr lang="en-US" sz="1400" b="1" dirty="0"/>
              <a:t>Serialization</a:t>
            </a:r>
            <a:r>
              <a:rPr lang="en-US" sz="1400" dirty="0"/>
              <a:t> is the process of converting a JavaScript object into a JSON string using </a:t>
            </a:r>
            <a:r>
              <a:rPr lang="en-US" sz="1400" b="1" dirty="0" err="1"/>
              <a:t>JSON.stringify</a:t>
            </a:r>
            <a:r>
              <a:rPr lang="en-US" sz="1400" b="1" dirty="0"/>
              <a:t>(). </a:t>
            </a:r>
            <a:r>
              <a:rPr lang="en-US" sz="1400" dirty="0"/>
              <a:t>This is useful when sending local object as text to database or server.</a:t>
            </a:r>
          </a:p>
          <a:p>
            <a:endParaRPr lang="en-US" sz="1400" b="1" dirty="0"/>
          </a:p>
          <a:p>
            <a:r>
              <a:rPr lang="en-US" sz="1400" b="1" dirty="0"/>
              <a:t>Deserialization</a:t>
            </a:r>
            <a:r>
              <a:rPr lang="en-US" sz="1400" dirty="0"/>
              <a:t> is the process of converting a JSON string into a JavaScript object using </a:t>
            </a:r>
            <a:r>
              <a:rPr lang="en-US" sz="1400" b="1" dirty="0" err="1"/>
              <a:t>JSON.parse</a:t>
            </a:r>
            <a:r>
              <a:rPr lang="en-US" sz="1400" b="1" dirty="0"/>
              <a:t>(). </a:t>
            </a:r>
            <a:r>
              <a:rPr lang="en-US" sz="1400" dirty="0"/>
              <a:t>This allows us to use JSON data in our JavaScript code.</a:t>
            </a:r>
          </a:p>
          <a:p>
            <a:endParaRPr lang="en-US" sz="1400" b="1" dirty="0"/>
          </a:p>
          <a:p>
            <a:r>
              <a:rPr lang="en-US" sz="1400" b="1" dirty="0"/>
              <a:t>NOTE: </a:t>
            </a:r>
            <a:r>
              <a:rPr lang="en-US" sz="1400" dirty="0"/>
              <a:t>JSON shares a similar syntax with JavaScript object literals, making it easy to convert between JSON and JavaScript objects.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0A6B-4701-7797-D4D2-ED15A6A4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442" y="2559171"/>
            <a:ext cx="4251029" cy="33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Deep Copy vs 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Deep Copy: </a:t>
            </a:r>
            <a:r>
              <a:rPr lang="en-US" sz="1400" dirty="0"/>
              <a:t>A deep copy, on the other hand, creates a completely independent duplicate of the original object or array, </a:t>
            </a:r>
          </a:p>
          <a:p>
            <a:pPr marL="0" indent="0">
              <a:buNone/>
            </a:pPr>
            <a:r>
              <a:rPr lang="en-US" sz="1400" dirty="0"/>
              <a:t>including all nested objects or arrays. Changes made to the copy won't affect the original.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Shallow Copy: </a:t>
            </a:r>
            <a:r>
              <a:rPr lang="en-US" sz="1400" dirty="0"/>
              <a:t>A shallow copy of an object or array creates a new instance of the top-level object or array, but it doesn't duplicate nested objects or arrays. Instead, it references them. Modifying nested objects will affect both the original and the copied object.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Deep Copy vs 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470956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Deep Copy: </a:t>
            </a:r>
            <a:r>
              <a:rPr lang="en-US" sz="1400" dirty="0"/>
              <a:t>using </a:t>
            </a:r>
            <a:r>
              <a:rPr lang="en-US" sz="1400" b="1" dirty="0" err="1"/>
              <a:t>JSON.parse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JSON.stringfy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Shallow Copy: </a:t>
            </a:r>
            <a:r>
              <a:rPr lang="en-US" sz="1400" dirty="0"/>
              <a:t>using spread operator.</a:t>
            </a:r>
          </a:p>
          <a:p>
            <a:endParaRPr lang="en-US" sz="1400" dirty="0"/>
          </a:p>
          <a:p>
            <a:r>
              <a:rPr lang="en-US" sz="1400" b="1" dirty="0"/>
              <a:t>NOTE</a:t>
            </a:r>
            <a:r>
              <a:rPr lang="en-US" sz="1400" dirty="0"/>
              <a:t>: Because a deep copy shares no references with its source object, any changes made to the deep copy do not affect the source object.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E09F9-5A15-8535-9FF6-453B0E06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26" y="2556023"/>
            <a:ext cx="5255145" cy="34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2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Not Serializable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528129" cy="3382658"/>
          </a:xfrm>
        </p:spPr>
        <p:txBody>
          <a:bodyPr>
            <a:normAutofit fontScale="85000"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400" dirty="0"/>
              <a:t>Functions, </a:t>
            </a:r>
          </a:p>
          <a:p>
            <a:pPr lvl="0">
              <a:spcAft>
                <a:spcPts val="0"/>
              </a:spcAft>
            </a:pPr>
            <a:r>
              <a:rPr lang="en-US" sz="1400" dirty="0"/>
              <a:t>Symbols, </a:t>
            </a:r>
          </a:p>
          <a:p>
            <a:pPr lvl="0">
              <a:spcAft>
                <a:spcPts val="0"/>
              </a:spcAft>
            </a:pPr>
            <a:r>
              <a:rPr lang="en-US" sz="1400" dirty="0"/>
              <a:t>undefined</a:t>
            </a:r>
          </a:p>
          <a:p>
            <a:pPr lvl="0">
              <a:spcAft>
                <a:spcPts val="0"/>
              </a:spcAft>
            </a:pPr>
            <a:r>
              <a:rPr lang="en-US" sz="1400" dirty="0"/>
              <a:t>Objects that represent HTML elements in the HTML DOM API, </a:t>
            </a:r>
          </a:p>
          <a:p>
            <a:pPr lvl="0">
              <a:spcAft>
                <a:spcPts val="0"/>
              </a:spcAft>
            </a:pPr>
            <a:r>
              <a:rPr lang="en-US" sz="1400" dirty="0"/>
              <a:t>Recursive data, and many other cases. </a:t>
            </a:r>
          </a:p>
          <a:p>
            <a:pPr marL="0" lvl="0" indent="0">
              <a:spcAft>
                <a:spcPts val="0"/>
              </a:spcAft>
              <a:buNone/>
            </a:pPr>
            <a:endParaRPr lang="en-US" sz="1400" dirty="0"/>
          </a:p>
          <a:p>
            <a:r>
              <a:rPr lang="en-US" sz="1400" dirty="0"/>
              <a:t>Calling </a:t>
            </a:r>
            <a:r>
              <a:rPr lang="en-US" sz="1400" b="1" dirty="0" err="1"/>
              <a:t>JSON.stringify</a:t>
            </a:r>
            <a:r>
              <a:rPr lang="en-US" sz="1400" b="1" dirty="0"/>
              <a:t>() </a:t>
            </a:r>
            <a:r>
              <a:rPr lang="en-US" sz="1400" dirty="0"/>
              <a:t>to serialize the objects in those cases will fail. So, there's no way to make deep copies of such objects.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5730C-1AA0-9F33-7A9F-7D1D7E6A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66" y="2559171"/>
            <a:ext cx="6600406" cy="25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53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505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Grandview Display</vt:lpstr>
      <vt:lpstr>Menlo</vt:lpstr>
      <vt:lpstr>DashVTI</vt:lpstr>
      <vt:lpstr>JSON – JavaScript Object Notation</vt:lpstr>
      <vt:lpstr>JSON</vt:lpstr>
      <vt:lpstr>Data Types Supported in JSON</vt:lpstr>
      <vt:lpstr>Serialization vs Deserialization</vt:lpstr>
      <vt:lpstr>Deep Copy vs Shallow Copy</vt:lpstr>
      <vt:lpstr>Deep Copy vs Shallow Copy</vt:lpstr>
      <vt:lpstr>Not Serializable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41</cp:revision>
  <dcterms:created xsi:type="dcterms:W3CDTF">2023-07-03T19:11:00Z</dcterms:created>
  <dcterms:modified xsi:type="dcterms:W3CDTF">2023-11-13T19:05:31Z</dcterms:modified>
</cp:coreProperties>
</file>