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9" r:id="rId4"/>
    <p:sldId id="275" r:id="rId5"/>
    <p:sldId id="280" r:id="rId6"/>
    <p:sldId id="273" r:id="rId7"/>
    <p:sldId id="295" r:id="rId8"/>
    <p:sldId id="281" r:id="rId9"/>
    <p:sldId id="282" r:id="rId10"/>
    <p:sldId id="289" r:id="rId11"/>
    <p:sldId id="290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es6.asp#mark_startswith" TargetMode="External"/><Relationship Id="rId13" Type="http://schemas.openxmlformats.org/officeDocument/2006/relationships/hyperlink" Target="https://www.w3schools.com/js/js_es6.asp#mark_number_methods" TargetMode="External"/><Relationship Id="rId18" Type="http://schemas.openxmlformats.org/officeDocument/2006/relationships/hyperlink" Target="https://www.w3schools.com/js/js_es6.asp#mark_array_findIndex" TargetMode="External"/><Relationship Id="rId26" Type="http://schemas.openxmlformats.org/officeDocument/2006/relationships/hyperlink" Target="https://www.w3schools.com/js/js_es6.asp#mark_rest" TargetMode="External"/><Relationship Id="rId3" Type="http://schemas.openxmlformats.org/officeDocument/2006/relationships/hyperlink" Target="https://www.w3schools.com/js/js_es6.asp#mark_const" TargetMode="External"/><Relationship Id="rId21" Type="http://schemas.openxmlformats.org/officeDocument/2006/relationships/hyperlink" Target="https://www.w3schools.com/js/js_es6.asp#mark_set" TargetMode="External"/><Relationship Id="rId7" Type="http://schemas.openxmlformats.org/officeDocument/2006/relationships/hyperlink" Target="https://www.w3schools.com/js/js_es6.asp#mark_includes" TargetMode="External"/><Relationship Id="rId12" Type="http://schemas.openxmlformats.org/officeDocument/2006/relationships/hyperlink" Target="https://www.w3schools.com/js/js_es6.asp#mark_number_properties" TargetMode="External"/><Relationship Id="rId17" Type="http://schemas.openxmlformats.org/officeDocument/2006/relationships/hyperlink" Target="https://www.w3schools.com/js/js_es6.asp#mark_array_find" TargetMode="External"/><Relationship Id="rId25" Type="http://schemas.openxmlformats.org/officeDocument/2006/relationships/hyperlink" Target="https://www.w3schools.com/js/js_es6.asp#mark_param" TargetMode="External"/><Relationship Id="rId2" Type="http://schemas.openxmlformats.org/officeDocument/2006/relationships/hyperlink" Target="https://www.w3schools.com/js/js_es6.asp#mark_let" TargetMode="External"/><Relationship Id="rId16" Type="http://schemas.openxmlformats.org/officeDocument/2006/relationships/hyperlink" Target="https://www.w3schools.com/js/js_es6.asp#mark_array_keys" TargetMode="External"/><Relationship Id="rId20" Type="http://schemas.openxmlformats.org/officeDocument/2006/relationships/hyperlink" Target="https://www.w3schools.com/js/js_es6.asp#mark_m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js_es6.asp#mark_forof" TargetMode="External"/><Relationship Id="rId11" Type="http://schemas.openxmlformats.org/officeDocument/2006/relationships/hyperlink" Target="https://www.w3schools.com/js/js_es6.asp#mark_math_methods" TargetMode="External"/><Relationship Id="rId24" Type="http://schemas.openxmlformats.org/officeDocument/2006/relationships/hyperlink" Target="https://www.w3schools.com/js/js_es6.asp#mark_symbol" TargetMode="External"/><Relationship Id="rId5" Type="http://schemas.openxmlformats.org/officeDocument/2006/relationships/hyperlink" Target="https://www.w3schools.com/js/js_es6.asp#mark_spread" TargetMode="External"/><Relationship Id="rId15" Type="http://schemas.openxmlformats.org/officeDocument/2006/relationships/hyperlink" Target="https://www.w3schools.com/js/js_es6.asp#mark_array_from" TargetMode="External"/><Relationship Id="rId23" Type="http://schemas.openxmlformats.org/officeDocument/2006/relationships/hyperlink" Target="https://www.w3schools.com/js/js_es6.asp#mark_promise" TargetMode="External"/><Relationship Id="rId10" Type="http://schemas.openxmlformats.org/officeDocument/2006/relationships/image" Target="../media/image2.png"/><Relationship Id="rId19" Type="http://schemas.openxmlformats.org/officeDocument/2006/relationships/hyperlink" Target="https://www.w3schools.com/js/js_es6.asp#mark_entries" TargetMode="External"/><Relationship Id="rId4" Type="http://schemas.openxmlformats.org/officeDocument/2006/relationships/hyperlink" Target="https://www.w3schools.com/js/js_es6.asp#mark_arrow" TargetMode="External"/><Relationship Id="rId9" Type="http://schemas.openxmlformats.org/officeDocument/2006/relationships/hyperlink" Target="https://www.w3schools.com/js/js_es6.asp#mark_endswith" TargetMode="External"/><Relationship Id="rId14" Type="http://schemas.openxmlformats.org/officeDocument/2006/relationships/hyperlink" Target="https://www.w3schools.com/js/js_es6.asp#mark_global_methods" TargetMode="External"/><Relationship Id="rId22" Type="http://schemas.openxmlformats.org/officeDocument/2006/relationships/hyperlink" Target="https://www.w3schools.com/js/js_es6.asp#mark_class" TargetMode="External"/><Relationship Id="rId27" Type="http://schemas.openxmlformats.org/officeDocument/2006/relationships/hyperlink" Target="https://www.w3schools.com/js/js_es6.asp#mark_modu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901762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/>
              <a:t>NEW FEATURES</a:t>
            </a:r>
            <a:endParaRPr lang="en-US" cap="none" dirty="0"/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The Rest (…)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62055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rest parameter (...) </a:t>
            </a:r>
            <a:r>
              <a:rPr lang="en-US" sz="1400" dirty="0"/>
              <a:t>allows a function to treat an indefinite number of arguments as an array.</a:t>
            </a:r>
          </a:p>
          <a:p>
            <a:r>
              <a:rPr lang="en-US" sz="1400" dirty="0"/>
              <a:t>It's a powerful tool for working with functions that can accept an arbitrary number of inputs.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The rest parameter must be used as the last argument.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895C7-979B-22B3-67CB-5D02DFE1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533" y="2559171"/>
            <a:ext cx="5385939" cy="32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7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144617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Destructuring</a:t>
            </a:r>
            <a:r>
              <a:rPr lang="en-US" sz="1400" dirty="0"/>
              <a:t> allows us to extract values from arrays, objects, or other </a:t>
            </a:r>
            <a:r>
              <a:rPr lang="en-US" sz="1400" dirty="0" err="1"/>
              <a:t>iterable</a:t>
            </a:r>
            <a:r>
              <a:rPr lang="en-US" sz="1400" dirty="0"/>
              <a:t> data structures and assign them to variables in a more concise and readable way. 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2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14461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To </a:t>
            </a:r>
            <a:r>
              <a:rPr lang="en-US" sz="1400" dirty="0" err="1"/>
              <a:t>destructure</a:t>
            </a:r>
            <a:r>
              <a:rPr lang="en-US" sz="1400" dirty="0"/>
              <a:t> an array, we use square brackets [ ] on the left side of an assignment, and within those brackets, we specify the variables where we want to store the values from the array. 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It allows a short and clean syntax to unpack elements.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8B2E6-FAF3-8932-122D-777E72DA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84" y="2559171"/>
            <a:ext cx="5914687" cy="29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14461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To </a:t>
            </a:r>
            <a:r>
              <a:rPr lang="en-US" sz="1400" dirty="0" err="1"/>
              <a:t>destructure</a:t>
            </a:r>
            <a:r>
              <a:rPr lang="en-US" sz="1400" dirty="0"/>
              <a:t> an object, we use curly braces {} on the left side of an assignment, and within those braces, we specify the variables where we want to store the values from the object. 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It allows a short and clean syntax to unpack values from the object.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F0F9F-00AB-25B0-2779-B3E9D822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118" y="2559171"/>
            <a:ext cx="5970353" cy="19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Enhanced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14461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In JavaScript, enhanced object literals were introduced in ECMAScript 6 (ES6) to make working with objects more concise and convenient.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A0B8E-5B8A-740B-4348-32DBFD97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09" y="2559171"/>
            <a:ext cx="5025663" cy="33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 err="1"/>
              <a:t>EcmaScript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2484785" cy="3382658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400" b="1" dirty="0"/>
              <a:t>ES</a:t>
            </a:r>
            <a:r>
              <a:rPr lang="en-US" sz="1400" dirty="0"/>
              <a:t> stands for </a:t>
            </a:r>
            <a:r>
              <a:rPr lang="en-US" sz="1400" b="1" dirty="0"/>
              <a:t>ECMAScript</a:t>
            </a:r>
            <a:r>
              <a:rPr lang="en-US" sz="1400" dirty="0"/>
              <a:t> which is the language standard of JavaScript.</a:t>
            </a:r>
          </a:p>
          <a:p>
            <a:pPr lvl="0">
              <a:spcAft>
                <a:spcPts val="0"/>
              </a:spcAft>
              <a:buClr>
                <a:schemeClr val="dk1"/>
              </a:buClr>
            </a:pPr>
            <a:r>
              <a:rPr lang="en-US" sz="1400" b="1" dirty="0"/>
              <a:t>ES2015</a:t>
            </a:r>
            <a:r>
              <a:rPr lang="en-US" sz="1400" dirty="0"/>
              <a:t> was released in...2015! </a:t>
            </a:r>
          </a:p>
          <a:p>
            <a:pPr lvl="0">
              <a:spcAft>
                <a:spcPts val="0"/>
              </a:spcAft>
            </a:pPr>
            <a:r>
              <a:rPr lang="en-US" sz="1400" dirty="0"/>
              <a:t>It is commonly called </a:t>
            </a:r>
            <a:r>
              <a:rPr lang="en-US" sz="1400" b="1" dirty="0"/>
              <a:t>ES6</a:t>
            </a:r>
            <a:r>
              <a:rPr lang="en-US" sz="1400" dirty="0"/>
              <a:t>, and it was a revolutionary update to JavaScript.</a:t>
            </a:r>
          </a:p>
          <a:p>
            <a:pPr lvl="0">
              <a:spcAft>
                <a:spcPts val="0"/>
              </a:spcAft>
            </a:pPr>
            <a:r>
              <a:rPr lang="en-US" sz="1400" b="1" dirty="0"/>
              <a:t>ES6 = ES2015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094E12-A030-BFBE-E439-004C74033F1D}"/>
              </a:ext>
            </a:extLst>
          </p:cNvPr>
          <p:cNvSpPr txBox="1">
            <a:spLocks/>
          </p:cNvSpPr>
          <p:nvPr/>
        </p:nvSpPr>
        <p:spPr>
          <a:xfrm>
            <a:off x="3727172" y="2559171"/>
            <a:ext cx="4075046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ECMA-262, 1st edition, June 1997 </a:t>
            </a:r>
          </a:p>
          <a:p>
            <a:r>
              <a:rPr lang="en-US" sz="1400" dirty="0"/>
              <a:t>ECMA-262, 2nd edition, August 1998</a:t>
            </a:r>
          </a:p>
          <a:p>
            <a:r>
              <a:rPr lang="en-US" sz="1400" dirty="0"/>
              <a:t>ECMA-262, 3rd edition, December 1999</a:t>
            </a:r>
          </a:p>
          <a:p>
            <a:r>
              <a:rPr lang="en-US" sz="1400" dirty="0"/>
              <a:t>ECMA-262, 4th edition (not existing)</a:t>
            </a:r>
          </a:p>
          <a:p>
            <a:r>
              <a:rPr lang="en-US" sz="1400" dirty="0"/>
              <a:t>ECMA-262, 5th edition, December 2009</a:t>
            </a:r>
          </a:p>
          <a:p>
            <a:r>
              <a:rPr lang="en-US" sz="1400" dirty="0"/>
              <a:t>ECMA-262, 5.1th edition, June 2011 </a:t>
            </a:r>
          </a:p>
          <a:p>
            <a:r>
              <a:rPr lang="en-US" sz="1400" b="1" dirty="0"/>
              <a:t>ECMA-262, 6th edition, June 2015</a:t>
            </a:r>
          </a:p>
          <a:p>
            <a:endParaRPr lang="en-US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E1C664-099D-17E5-5AD7-552EF30107D5}"/>
              </a:ext>
            </a:extLst>
          </p:cNvPr>
          <p:cNvSpPr txBox="1">
            <a:spLocks/>
          </p:cNvSpPr>
          <p:nvPr/>
        </p:nvSpPr>
        <p:spPr>
          <a:xfrm>
            <a:off x="7464284" y="2559171"/>
            <a:ext cx="4075046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0"/>
              </a:spcAft>
            </a:pPr>
            <a:r>
              <a:rPr lang="en-US" sz="1400" dirty="0">
                <a:sym typeface="Play"/>
              </a:rPr>
              <a:t>ECMA-262, 7th edition, June 2016</a:t>
            </a:r>
          </a:p>
          <a:p>
            <a:pPr lvl="0">
              <a:spcAft>
                <a:spcPts val="0"/>
              </a:spcAft>
            </a:pPr>
            <a:r>
              <a:rPr lang="en-US" sz="1400" dirty="0">
                <a:sym typeface="Play"/>
              </a:rPr>
              <a:t>ECMA-262, 8th edition, June 2017 </a:t>
            </a:r>
          </a:p>
          <a:p>
            <a:pPr lvl="0">
              <a:spcAft>
                <a:spcPts val="0"/>
              </a:spcAft>
            </a:pPr>
            <a:r>
              <a:rPr lang="en-US" sz="1400" dirty="0">
                <a:sym typeface="Play"/>
              </a:rPr>
              <a:t>ECMA-262, 9th edition, June 2018 </a:t>
            </a:r>
          </a:p>
          <a:p>
            <a:pPr lvl="0">
              <a:spcAft>
                <a:spcPts val="0"/>
              </a:spcAft>
            </a:pPr>
            <a:r>
              <a:rPr lang="en-US" sz="1400" dirty="0">
                <a:sym typeface="Play"/>
              </a:rPr>
              <a:t>ECMA-262, 10th edition, June 2019</a:t>
            </a:r>
          </a:p>
          <a:p>
            <a:pPr lvl="0">
              <a:spcAft>
                <a:spcPts val="0"/>
              </a:spcAft>
            </a:pPr>
            <a:r>
              <a:rPr lang="en-US" sz="1400" dirty="0">
                <a:sym typeface="Play"/>
              </a:rPr>
              <a:t>ECMA-262, 11th edition, June 2020</a:t>
            </a:r>
          </a:p>
          <a:p>
            <a:pPr lvl="0">
              <a:spcAft>
                <a:spcPts val="0"/>
              </a:spcAft>
            </a:pPr>
            <a:r>
              <a:rPr lang="en-US" sz="1400" dirty="0">
                <a:sym typeface="Play"/>
              </a:rPr>
              <a:t>ECMA-262, 12th edition, June 2021</a:t>
            </a:r>
          </a:p>
          <a:p>
            <a:pPr lvl="0">
              <a:spcAft>
                <a:spcPts val="1500"/>
              </a:spcAft>
            </a:pPr>
            <a:r>
              <a:rPr lang="en-US" sz="1400" dirty="0">
                <a:sym typeface="Play"/>
              </a:rPr>
              <a:t>ECMA-262, 13th edition, June 2022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ES6 –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2673628" cy="3382658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let keyword</a:t>
            </a:r>
            <a:endParaRPr lang="en-US" sz="1400" dirty="0"/>
          </a:p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const keyword</a:t>
            </a:r>
            <a:endParaRPr lang="en-US" sz="1400" dirty="0"/>
          </a:p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Arrow Functions</a:t>
            </a:r>
            <a:endParaRPr lang="en-US" sz="1400" dirty="0"/>
          </a:p>
          <a:p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... Operator</a:t>
            </a:r>
            <a:endParaRPr lang="en-US" sz="1400" dirty="0"/>
          </a:p>
          <a:p>
            <a:r>
              <a:rPr lang="en-US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For/of</a:t>
            </a:r>
            <a:endParaRPr lang="en-US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String.includes()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String.startsWith()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String.endsWith()</a:t>
            </a:r>
            <a:endParaRPr lang="en-US" sz="1400" b="0" i="0" dirty="0">
              <a:effectLst/>
            </a:endParaRP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D4B21C-D083-2243-0E00-D80BF87AE070}"/>
              </a:ext>
            </a:extLst>
          </p:cNvPr>
          <p:cNvSpPr txBox="1">
            <a:spLocks/>
          </p:cNvSpPr>
          <p:nvPr/>
        </p:nvSpPr>
        <p:spPr>
          <a:xfrm>
            <a:off x="4581939" y="2559171"/>
            <a:ext cx="2673628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Math Methods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Number Properties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Number Methods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Global Methods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Array.from()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 keys()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 find()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 findIndex()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05C14B-EC52-95DC-0F13-BF418F18C5A0}"/>
              </a:ext>
            </a:extLst>
          </p:cNvPr>
          <p:cNvSpPr txBox="1">
            <a:spLocks/>
          </p:cNvSpPr>
          <p:nvPr/>
        </p:nvSpPr>
        <p:spPr>
          <a:xfrm>
            <a:off x="8786191" y="2559171"/>
            <a:ext cx="2673628" cy="33826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effectLst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entries</a:t>
            </a:r>
            <a:endParaRPr lang="en-US" sz="1400" dirty="0"/>
          </a:p>
          <a:p>
            <a:r>
              <a:rPr lang="en-US" sz="1400" b="0" i="0" dirty="0">
                <a:effectLst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 Objects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Objects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Promises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Symbol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 Parameters</a:t>
            </a:r>
            <a:endParaRPr lang="en-US" sz="1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 Rest Parameter</a:t>
            </a:r>
            <a:endParaRPr lang="en-US" sz="1400" b="0" i="0" dirty="0">
              <a:effectLst/>
            </a:endParaRPr>
          </a:p>
          <a:p>
            <a:r>
              <a:rPr lang="en-US" sz="1400" b="0" i="0" dirty="0">
                <a:effectLst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Modules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6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let -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330264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Historical Context: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var</a:t>
            </a:r>
            <a:r>
              <a:rPr lang="en-US" sz="1400" dirty="0"/>
              <a:t> keyword has been a staple in JavaScript since its inception in 1995 and was the primary method for variable declaration until 2015.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var name = ”John";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0FDF0-EB1E-1837-053B-7DF0FCA6A912}"/>
              </a:ext>
            </a:extLst>
          </p:cNvPr>
          <p:cNvSpPr txBox="1">
            <a:spLocks/>
          </p:cNvSpPr>
          <p:nvPr/>
        </p:nvSpPr>
        <p:spPr>
          <a:xfrm>
            <a:off x="6221896" y="2608866"/>
            <a:ext cx="5264541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i="0" dirty="0">
                <a:effectLst/>
              </a:rPr>
              <a:t>Introduction of let and const: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In 2015, with the introduction of ECMAScript 6 (ES6), the </a:t>
            </a:r>
            <a:r>
              <a:rPr lang="en-US" sz="1400" b="1" i="0" dirty="0">
                <a:effectLst/>
              </a:rPr>
              <a:t>let</a:t>
            </a:r>
            <a:r>
              <a:rPr lang="en-US" sz="1400" b="0" i="0" dirty="0">
                <a:effectLst/>
              </a:rPr>
              <a:t> and </a:t>
            </a:r>
            <a:r>
              <a:rPr lang="en-US" sz="1400" b="1" i="0" dirty="0">
                <a:effectLst/>
              </a:rPr>
              <a:t>const</a:t>
            </a:r>
            <a:r>
              <a:rPr lang="en-US" sz="1400" b="0" i="0" dirty="0">
                <a:effectLst/>
              </a:rPr>
              <a:t> keywords were added, providing more flexible and modern alternatives.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65176" lvl="1" indent="0">
              <a:buNone/>
            </a:pPr>
            <a:r>
              <a:rPr lang="en-US" sz="1400" b="1" i="0" dirty="0">
                <a:effectLst/>
              </a:rPr>
              <a:t>let name = ”John";</a:t>
            </a:r>
          </a:p>
          <a:p>
            <a:pPr marL="265176" lvl="1" indent="0">
              <a:buNone/>
            </a:pPr>
            <a:r>
              <a:rPr lang="en-US" sz="1400" b="1" i="0" dirty="0">
                <a:effectLst/>
              </a:rPr>
              <a:t>const pi = 3.14;</a:t>
            </a:r>
          </a:p>
          <a:p>
            <a:pPr marL="0" indent="0" algn="l">
              <a:buNone/>
            </a:pPr>
            <a:endParaRPr lang="en-US" sz="1400" b="0" i="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263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b="1" dirty="0"/>
              <a:t>let – const </a:t>
            </a:r>
            <a:r>
              <a:rPr lang="en-US" dirty="0"/>
              <a:t>| Reassignment and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711149" cy="3382658"/>
          </a:xfrm>
        </p:spPr>
        <p:txBody>
          <a:bodyPr>
            <a:normAutofit fontScale="92500"/>
          </a:bodyPr>
          <a:lstStyle/>
          <a:p>
            <a:r>
              <a:rPr lang="en-US" sz="1400" b="1" dirty="0"/>
              <a:t>let</a:t>
            </a:r>
            <a:r>
              <a:rPr lang="en-US" sz="1400" dirty="0"/>
              <a:t> variables can be reassigned after declaration.</a:t>
            </a:r>
          </a:p>
          <a:p>
            <a:r>
              <a:rPr lang="en-US" sz="1400" dirty="0"/>
              <a:t>That tells, </a:t>
            </a:r>
            <a:r>
              <a:rPr lang="en-US" sz="1400" b="1" dirty="0"/>
              <a:t>let</a:t>
            </a:r>
            <a:r>
              <a:rPr lang="en-US" sz="1400" dirty="0"/>
              <a:t> variables are </a:t>
            </a:r>
            <a:r>
              <a:rPr lang="en-US" sz="1400" b="1" dirty="0"/>
              <a:t>mutable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let name = ”John";</a:t>
            </a:r>
          </a:p>
          <a:p>
            <a:pPr marL="0" indent="0">
              <a:buNone/>
            </a:pPr>
            <a:r>
              <a:rPr lang="en-US" sz="1400" b="1" dirty="0"/>
              <a:t>	name = ”James"; // allowed</a:t>
            </a:r>
          </a:p>
          <a:p>
            <a:pPr marL="0" indent="0">
              <a:buNone/>
            </a:pP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b="1" dirty="0"/>
              <a:t>Mutable: </a:t>
            </a:r>
            <a:r>
              <a:rPr lang="en-US" sz="1400" dirty="0"/>
              <a:t>can be modified after their creation. This means that you can change their properties, add or remove elements, and the object's identity remains the same.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Examples</a:t>
            </a:r>
            <a:r>
              <a:rPr lang="en-US" sz="1400" dirty="0"/>
              <a:t> of mutable data types in JavaScript include arrays and objects.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0FDF0-EB1E-1837-053B-7DF0FCA6A912}"/>
              </a:ext>
            </a:extLst>
          </p:cNvPr>
          <p:cNvSpPr txBox="1">
            <a:spLocks/>
          </p:cNvSpPr>
          <p:nvPr/>
        </p:nvSpPr>
        <p:spPr>
          <a:xfrm>
            <a:off x="6221896" y="2608866"/>
            <a:ext cx="5264541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const</a:t>
            </a:r>
            <a:r>
              <a:rPr lang="en-US" sz="1400" dirty="0"/>
              <a:t> variables, once assigned, cannot be reassigned after declaration.</a:t>
            </a:r>
          </a:p>
          <a:p>
            <a:r>
              <a:rPr lang="en-US" sz="1400" dirty="0"/>
              <a:t>That tells, </a:t>
            </a:r>
            <a:r>
              <a:rPr lang="en-US" sz="1400" b="1" dirty="0"/>
              <a:t>const</a:t>
            </a:r>
            <a:r>
              <a:rPr lang="en-US" sz="1400" dirty="0"/>
              <a:t> variables are </a:t>
            </a:r>
            <a:r>
              <a:rPr lang="en-US" sz="1400" b="1" dirty="0"/>
              <a:t>immutable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i="0" dirty="0">
                <a:effectLst/>
              </a:rPr>
              <a:t>const pi = 3.14;</a:t>
            </a:r>
          </a:p>
          <a:p>
            <a:pPr marL="0" indent="0">
              <a:buNone/>
            </a:pPr>
            <a:r>
              <a:rPr lang="en-US" sz="1400" b="1" dirty="0"/>
              <a:t>	pi = 5; // Throws an error</a:t>
            </a:r>
            <a:endParaRPr lang="en-US" sz="1400" b="1" i="0" dirty="0">
              <a:effectLst/>
            </a:endParaRPr>
          </a:p>
          <a:p>
            <a:r>
              <a:rPr lang="en-US" sz="1400" b="1" dirty="0"/>
              <a:t>Immutable: </a:t>
            </a:r>
            <a:r>
              <a:rPr lang="en-US" sz="1400" dirty="0"/>
              <a:t>cannot be changed once they are created. Any operation that appears to modify the object actually creates a new object with the desired changes.</a:t>
            </a:r>
          </a:p>
          <a:p>
            <a:r>
              <a:rPr lang="en-US" sz="1400" dirty="0"/>
              <a:t>Examples of immutable data types in JavaScript include strings, numbers and other primitives.</a:t>
            </a: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959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String templates terminology is also known as </a:t>
            </a:r>
            <a:r>
              <a:rPr lang="en-US" sz="1400" b="1" dirty="0">
                <a:effectLst/>
              </a:rPr>
              <a:t>template strings, template literals or backticks syntax.</a:t>
            </a:r>
          </a:p>
          <a:p>
            <a:r>
              <a:rPr lang="en-US" sz="1400" b="0" dirty="0">
                <a:effectLst/>
              </a:rPr>
              <a:t>String templates use backticks (</a:t>
            </a:r>
            <a:r>
              <a:rPr lang="en-US" sz="1400" b="1" dirty="0">
                <a:effectLst/>
              </a:rPr>
              <a:t>``</a:t>
            </a:r>
            <a:r>
              <a:rPr lang="en-US" sz="1400" b="0" dirty="0">
                <a:effectLst/>
              </a:rPr>
              <a:t>) rather than single or double quotes to define a string.</a:t>
            </a:r>
          </a:p>
          <a:p>
            <a:r>
              <a:rPr lang="en-US" sz="1400" b="1" dirty="0">
                <a:effectLst/>
              </a:rPr>
              <a:t>Template literals makes it easy </a:t>
            </a:r>
            <a:r>
              <a:rPr lang="en-US" sz="1400" b="0" dirty="0">
                <a:effectLst/>
              </a:rPr>
              <a:t>to embed single or double quotes into your string.</a:t>
            </a:r>
          </a:p>
          <a:p>
            <a:r>
              <a:rPr lang="en-US" sz="1400" b="0" dirty="0">
                <a:effectLst/>
              </a:rPr>
              <a:t>Template literals allows to create multiline strings.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29E10-6C03-8F07-D2E6-04EC1EDE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62" y="1625948"/>
            <a:ext cx="3857702" cy="45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611759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</a:t>
            </a:r>
            <a:r>
              <a:rPr lang="en-US" sz="1400" b="1" dirty="0"/>
              <a:t>arrow functions </a:t>
            </a:r>
            <a:r>
              <a:rPr lang="en-US" sz="1400" dirty="0"/>
              <a:t>allows a short syntax for writing function expressions.</a:t>
            </a:r>
          </a:p>
          <a:p>
            <a:r>
              <a:rPr lang="en-US" sz="1400" dirty="0"/>
              <a:t>We don't need the </a:t>
            </a:r>
            <a:r>
              <a:rPr lang="en-US" sz="1400" b="1" dirty="0"/>
              <a:t>function</a:t>
            </a:r>
            <a:r>
              <a:rPr lang="en-US" sz="1400" dirty="0"/>
              <a:t> keyword, the </a:t>
            </a:r>
            <a:r>
              <a:rPr lang="en-US" sz="1400" b="1" dirty="0"/>
              <a:t>return</a:t>
            </a:r>
            <a:r>
              <a:rPr lang="en-US" sz="1400" dirty="0"/>
              <a:t> keyword, and the </a:t>
            </a:r>
            <a:r>
              <a:rPr lang="en-US" sz="1400" b="1" dirty="0"/>
              <a:t>curly brackets</a:t>
            </a:r>
            <a:r>
              <a:rPr lang="en-US" sz="1400" dirty="0"/>
              <a:t>.</a:t>
            </a:r>
          </a:p>
          <a:p>
            <a:r>
              <a:rPr lang="en-US" sz="1400" dirty="0"/>
              <a:t>Using </a:t>
            </a:r>
            <a:r>
              <a:rPr lang="en-US" sz="1400" b="1" dirty="0"/>
              <a:t>const</a:t>
            </a:r>
            <a:r>
              <a:rPr lang="en-US" sz="1400" dirty="0"/>
              <a:t> is safer and preferred, because a function expression is always constant value.</a:t>
            </a:r>
          </a:p>
          <a:p>
            <a:r>
              <a:rPr lang="en-US" sz="1400" dirty="0"/>
              <a:t>We can only omit the return keyword and the curly brackets if the function body has a </a:t>
            </a:r>
            <a:r>
              <a:rPr lang="en-US" sz="1400" b="1" dirty="0"/>
              <a:t>single statement</a:t>
            </a:r>
            <a:r>
              <a:rPr lang="en-US" sz="1400" dirty="0"/>
              <a:t>.</a:t>
            </a:r>
          </a:p>
          <a:p>
            <a:r>
              <a:rPr lang="en-US" sz="1400" dirty="0"/>
              <a:t>We can skip the </a:t>
            </a:r>
            <a:r>
              <a:rPr lang="en-US" sz="1400" b="1" dirty="0"/>
              <a:t>parentheses</a:t>
            </a:r>
            <a:r>
              <a:rPr lang="en-US" sz="1400" dirty="0"/>
              <a:t> if we have only </a:t>
            </a:r>
            <a:r>
              <a:rPr lang="en-US" sz="1400" b="1" dirty="0"/>
              <a:t>one parameter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85844-BA8A-5EA5-E66B-24E773D0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92" y="2559172"/>
            <a:ext cx="5520580" cy="21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340912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Spread (...) operator</a:t>
            </a:r>
            <a:r>
              <a:rPr lang="en-US" sz="1400" dirty="0"/>
              <a:t> expands an </a:t>
            </a:r>
            <a:r>
              <a:rPr lang="en-US" sz="1400" dirty="0" err="1"/>
              <a:t>iterable</a:t>
            </a:r>
            <a:r>
              <a:rPr lang="en-US" sz="1400" dirty="0"/>
              <a:t> (like an array) into its individual elements.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Spread (...) operator </a:t>
            </a:r>
            <a:r>
              <a:rPr lang="en-US" sz="1400" dirty="0"/>
              <a:t>can be used to expand an </a:t>
            </a:r>
            <a:r>
              <a:rPr lang="en-US" sz="1400" dirty="0" err="1"/>
              <a:t>iterable</a:t>
            </a:r>
            <a:r>
              <a:rPr lang="en-US" sz="1400" dirty="0"/>
              <a:t> into more arguments for function calls.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B4782-8D51-935F-747A-A284B93F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92" y="2559171"/>
            <a:ext cx="5511880" cy="34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5993296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Default parameters </a:t>
            </a:r>
            <a:r>
              <a:rPr lang="en-US" sz="1400" dirty="0"/>
              <a:t>in programming languages allow you to assign a default value to a function parameter if no argument is provided when the function is called. </a:t>
            </a:r>
          </a:p>
          <a:p>
            <a:r>
              <a:rPr lang="en-US" sz="1400" dirty="0"/>
              <a:t>This feature is especially useful when you want to make your functions more flexible and provide sensible default behavior.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</a:t>
            </a:r>
            <a:r>
              <a:rPr lang="en-US" sz="1400" b="1" dirty="0"/>
              <a:t>Default parameters </a:t>
            </a:r>
            <a:r>
              <a:rPr lang="en-US" sz="1400" dirty="0"/>
              <a:t>must be used as last arguments.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FB3DF-F875-9100-E498-D30580CB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250" y="2559171"/>
            <a:ext cx="3475221" cy="35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711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978</Words>
  <Application>Microsoft Macintosh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Grandview Display</vt:lpstr>
      <vt:lpstr>Verdana</vt:lpstr>
      <vt:lpstr>DashVTI</vt:lpstr>
      <vt:lpstr>JavaScript  ES6</vt:lpstr>
      <vt:lpstr>EcmaScript</vt:lpstr>
      <vt:lpstr>ES6 – New Features</vt:lpstr>
      <vt:lpstr>let - const</vt:lpstr>
      <vt:lpstr>let – const | Reassignment and Immutability</vt:lpstr>
      <vt:lpstr>String Templates</vt:lpstr>
      <vt:lpstr>JS Arrow Functions</vt:lpstr>
      <vt:lpstr>Spread Operator</vt:lpstr>
      <vt:lpstr>Default Parameters</vt:lpstr>
      <vt:lpstr>The Rest (…) Parameters</vt:lpstr>
      <vt:lpstr>Destructuring in JavaScript</vt:lpstr>
      <vt:lpstr>Destructuring Arrays</vt:lpstr>
      <vt:lpstr>Destructuring Objects</vt:lpstr>
      <vt:lpstr>Enhanced Object Literals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39</cp:revision>
  <dcterms:created xsi:type="dcterms:W3CDTF">2023-07-03T19:11:00Z</dcterms:created>
  <dcterms:modified xsi:type="dcterms:W3CDTF">2023-11-20T16:47:39Z</dcterms:modified>
</cp:coreProperties>
</file>