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57" r:id="rId3"/>
    <p:sldId id="263" r:id="rId4"/>
    <p:sldId id="267" r:id="rId5"/>
    <p:sldId id="266" r:id="rId6"/>
    <p:sldId id="265" r:id="rId7"/>
    <p:sldId id="268" r:id="rId8"/>
    <p:sldId id="269" r:id="rId9"/>
    <p:sldId id="270" r:id="rId10"/>
    <p:sldId id="271" r:id="rId11"/>
    <p:sldId id="264" r:id="rId12"/>
    <p:sldId id="272" r:id="rId13"/>
    <p:sldId id="273" r:id="rId14"/>
    <p:sldId id="262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68"/>
    <p:restoredTop sz="96327"/>
  </p:normalViewPr>
  <p:slideViewPr>
    <p:cSldViewPr snapToGrid="0">
      <p:cViewPr varScale="1">
        <p:scale>
          <a:sx n="149" d="100"/>
          <a:sy n="149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9/8/23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9/8/23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9/8/23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9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1CB2-CDBD-1442-407E-30242957A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323907" cy="2696866"/>
          </a:xfrm>
        </p:spPr>
        <p:txBody>
          <a:bodyPr anchor="t">
            <a:normAutofit/>
          </a:bodyPr>
          <a:lstStyle/>
          <a:p>
            <a:r>
              <a:rPr lang="en-US" dirty="0"/>
              <a:t>Introduction to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6FD86-7CCE-60B8-DF0D-CA194E02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4323906" cy="1287887"/>
          </a:xfrm>
        </p:spPr>
        <p:txBody>
          <a:bodyPr anchor="b">
            <a:normAutofit/>
          </a:bodyPr>
          <a:lstStyle/>
          <a:p>
            <a:r>
              <a:rPr lang="en-US" dirty="0"/>
              <a:t>WHY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pic>
        <p:nvPicPr>
          <p:cNvPr id="6" name="Picture 5" descr="A picture containing font, graphics, logo, design&#10;&#10;Description automatically generated">
            <a:extLst>
              <a:ext uri="{FF2B5EF4-FFF2-40B4-BE49-F238E27FC236}">
                <a16:creationId xmlns:a16="http://schemas.microsoft.com/office/drawing/2014/main" id="{3745FE96-1653-41BE-8CE5-2BB41512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467" y="1535619"/>
            <a:ext cx="4593066" cy="4593066"/>
          </a:xfrm>
          <a:prstGeom prst="rect">
            <a:avLst/>
          </a:prstGeom>
          <a:noFill/>
        </p:spPr>
      </p:pic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27BDEAD2-2083-5C29-3B36-4B2E1BA1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JavaScript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512A80-D7FC-C507-2459-E4AD36707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3607725" cy="338265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dk1"/>
              </a:buClr>
            </a:pPr>
            <a:r>
              <a:rPr lang="en-US" sz="1400" b="1" dirty="0"/>
              <a:t>Early programming languages in 1950s.</a:t>
            </a:r>
          </a:p>
          <a:p>
            <a:pPr>
              <a:lnSpc>
                <a:spcPct val="100000"/>
              </a:lnSpc>
              <a:buClr>
                <a:schemeClr val="dk1"/>
              </a:buClr>
            </a:pPr>
            <a:r>
              <a:rPr lang="en-US" sz="1400" b="1" dirty="0"/>
              <a:t>C is developed in 1970s, then C++</a:t>
            </a:r>
          </a:p>
          <a:p>
            <a:pPr>
              <a:lnSpc>
                <a:spcPct val="100000"/>
              </a:lnSpc>
              <a:buClr>
                <a:schemeClr val="dk1"/>
              </a:buClr>
            </a:pPr>
            <a:r>
              <a:rPr lang="en-US" sz="1400" b="1" dirty="0"/>
              <a:t>JavaScript was released in 1997.</a:t>
            </a:r>
          </a:p>
          <a:p>
            <a:pPr>
              <a:lnSpc>
                <a:spcPct val="100000"/>
              </a:lnSpc>
              <a:buClr>
                <a:schemeClr val="dk1"/>
              </a:buClr>
            </a:pPr>
            <a:r>
              <a:rPr lang="en-US" sz="1400" b="1" dirty="0"/>
              <a:t>It is also known as ECMAScript.</a:t>
            </a:r>
          </a:p>
          <a:p>
            <a:pPr>
              <a:lnSpc>
                <a:spcPct val="100000"/>
              </a:lnSpc>
              <a:buClr>
                <a:schemeClr val="dk1"/>
              </a:buClr>
            </a:pPr>
            <a:r>
              <a:rPr lang="en-US" sz="1400" b="1" dirty="0"/>
              <a:t>It is a scripting language and was essentially used to build web applications.</a:t>
            </a:r>
          </a:p>
          <a:p>
            <a:pPr>
              <a:lnSpc>
                <a:spcPct val="100000"/>
              </a:lnSpc>
              <a:buClr>
                <a:schemeClr val="dk1"/>
              </a:buClr>
            </a:pPr>
            <a:r>
              <a:rPr lang="en-US" sz="1400" b="1" dirty="0"/>
              <a:t>It is also a full-featured Object-Oriented Programming (OOP) language.</a:t>
            </a:r>
          </a:p>
          <a:p>
            <a:pPr>
              <a:lnSpc>
                <a:spcPct val="100000"/>
              </a:lnSpc>
              <a:buClr>
                <a:schemeClr val="dk1"/>
              </a:buClr>
            </a:pPr>
            <a:r>
              <a:rPr lang="en-US" sz="1400" b="1" dirty="0"/>
              <a:t>Its syntax is different than other languages, but the concepts are same or similar.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019C7C-2E94-B3A6-86EB-BEBF89735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547" y="2559171"/>
            <a:ext cx="6780925" cy="217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3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JavaScript-reasons to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606981" cy="3382658"/>
          </a:xfrm>
        </p:spPr>
        <p:txBody>
          <a:bodyPr>
            <a:normAutofit/>
          </a:bodyPr>
          <a:lstStyle/>
          <a:p>
            <a:r>
              <a:rPr lang="en-US" sz="1400" dirty="0"/>
              <a:t>JavaScript is a high-level programming language primarily used to build web applications.</a:t>
            </a:r>
          </a:p>
          <a:p>
            <a:r>
              <a:rPr lang="en-US" sz="1400" dirty="0"/>
              <a:t>It is not limited to the web; it can also be used for the backend development with technologies like </a:t>
            </a:r>
            <a:r>
              <a:rPr lang="en-US" sz="1400" b="1" dirty="0"/>
              <a:t>Node.js</a:t>
            </a:r>
            <a:r>
              <a:rPr lang="en-US" sz="1400" dirty="0"/>
              <a:t>.</a:t>
            </a:r>
          </a:p>
          <a:p>
            <a:r>
              <a:rPr lang="en-US" sz="1400" dirty="0"/>
              <a:t>It uses a syntax like other programming languages and easy to learn.</a:t>
            </a:r>
          </a:p>
          <a:p>
            <a:r>
              <a:rPr lang="en-US" sz="1400" dirty="0"/>
              <a:t>It is open source and has a huge community support, which means there are plenty of resources and support available for learning.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***</a:t>
            </a:r>
            <a:r>
              <a:rPr lang="en-US" sz="1400" b="1" dirty="0"/>
              <a:t>JavaScript is reported to be the most used programming language in the world!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27B4B34-8DC5-89C4-E51D-609DB01EB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26721"/>
          <a:stretch/>
        </p:blipFill>
        <p:spPr>
          <a:xfrm>
            <a:off x="7566408" y="2154653"/>
            <a:ext cx="3960063" cy="3948097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61233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JavaScript-differences?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606981" cy="3382658"/>
          </a:xfrm>
        </p:spPr>
        <p:txBody>
          <a:bodyPr>
            <a:normAutofit/>
          </a:bodyPr>
          <a:lstStyle/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JavaScript is mainly used for web development and has unique features like a loose typing system, dynamic runtime, and closures. 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Unlike some other languages, JavaScript is primarily used to manipulate web page elements, handle events, and perform asynchronous operations.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***</a:t>
            </a: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JavaScript is an interpreted language. Unlike compiled languages, JavaScript does not require a separate compilation step. </a:t>
            </a:r>
            <a:endParaRPr lang="en-US" sz="14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The JavaScript code is executed line by line by the JavaScript engine of the browser or runtime environment.</a:t>
            </a:r>
            <a:endParaRPr lang="en-US" sz="14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b="1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27B4B34-8DC5-89C4-E51D-609DB01EB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26721"/>
          <a:stretch/>
        </p:blipFill>
        <p:spPr>
          <a:xfrm>
            <a:off x="7566408" y="2154653"/>
            <a:ext cx="3960063" cy="3948097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17487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JavaScript vs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606981" cy="3382658"/>
          </a:xfrm>
        </p:spPr>
        <p:txBody>
          <a:bodyPr>
            <a:normAutofit/>
          </a:bodyPr>
          <a:lstStyle/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Despite the similar names, Java and JavaScript are two entirely different programming languages:</a:t>
            </a:r>
            <a:endParaRPr lang="en-US" sz="14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Java is a statically typed, object-oriented programming language, primarily used for server-side development and standalone applications.</a:t>
            </a:r>
            <a:endParaRPr lang="en-US" sz="14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JavaScript is a dynamically typed, scripting language, primarily used for web development to add interactivity and functionality to web pages.</a:t>
            </a:r>
            <a:endParaRPr lang="en-US" sz="14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b="1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27B4B34-8DC5-89C4-E51D-609DB01EB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26721"/>
          <a:stretch/>
        </p:blipFill>
        <p:spPr>
          <a:xfrm>
            <a:off x="7566408" y="2154653"/>
            <a:ext cx="3960063" cy="3948097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55283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JavaScript-role in automation testing!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7475975" cy="3382658"/>
          </a:xfrm>
        </p:spPr>
        <p:txBody>
          <a:bodyPr>
            <a:normAutofit/>
          </a:bodyPr>
          <a:lstStyle/>
          <a:p>
            <a:r>
              <a:rPr lang="en-US" sz="1400" dirty="0"/>
              <a:t>JavaScript is one of the most used programming language for automation of software tests.</a:t>
            </a:r>
          </a:p>
          <a:p>
            <a:r>
              <a:rPr lang="en-US" sz="1400" dirty="0"/>
              <a:t>It is commonly used with testing tools like Selenium and </a:t>
            </a:r>
            <a:r>
              <a:rPr lang="en-US" sz="1400" b="1" dirty="0"/>
              <a:t>Cypress</a:t>
            </a:r>
            <a:r>
              <a:rPr lang="en-US" sz="1400" dirty="0"/>
              <a:t>.</a:t>
            </a:r>
          </a:p>
          <a:p>
            <a:r>
              <a:rPr lang="en-US" sz="1400" dirty="0"/>
              <a:t>It allows Software Testers to write scripts that automates tasks such as clicking buttons, filling out forms, navigating through web pages and more.</a:t>
            </a:r>
          </a:p>
          <a:p>
            <a:r>
              <a:rPr lang="en-US" sz="1400" dirty="0"/>
              <a:t>It provides ability to validate expected software behaviors to ensure the software is functioning correctly.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***</a:t>
            </a:r>
            <a:r>
              <a:rPr lang="en-US" sz="1400" b="1" dirty="0"/>
              <a:t>JavaScript &amp; Cypress offer enhanced compatibility and faster execution compared to other automation tools.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***</a:t>
            </a:r>
            <a:r>
              <a:rPr lang="en-US" sz="1400" b="1" dirty="0"/>
              <a:t>The demand for JavaScript &amp; Cypress has increased significantly in recent years within the IT industry!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B98EE8-45A7-D7A8-5506-05B54FB59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677" y="2554691"/>
            <a:ext cx="1638300" cy="1651000"/>
          </a:xfrm>
          <a:prstGeom prst="rect">
            <a:avLst/>
          </a:prstGeom>
        </p:spPr>
      </p:pic>
      <p:pic>
        <p:nvPicPr>
          <p:cNvPr id="7" name="Picture 6" descr="A picture containing font, graphics, logo, design&#10;&#10;Description automatically generated">
            <a:extLst>
              <a:ext uri="{FF2B5EF4-FFF2-40B4-BE49-F238E27FC236}">
                <a16:creationId xmlns:a16="http://schemas.microsoft.com/office/drawing/2014/main" id="{799B783D-3420-1B6A-8F1F-C94ED5D75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8677" y="4298829"/>
            <a:ext cx="1829855" cy="18298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5421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Set up &amp; First Program!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10612074" cy="3382658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/>
              <a:t>Download Visual Studio Code (code editor) at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/>
              <a:t>Open Visual Studio Code and create a new folder called </a:t>
            </a:r>
            <a:r>
              <a:rPr lang="en-US" sz="1400"/>
              <a:t>as js-intro-8</a:t>
            </a:r>
            <a:endParaRPr lang="en-US" sz="1400" dirty="0"/>
          </a:p>
          <a:p>
            <a:r>
              <a:rPr lang="en-US" sz="1400" dirty="0"/>
              <a:t>Create a new file called as </a:t>
            </a:r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first-</a:t>
            </a:r>
            <a:r>
              <a:rPr lang="en-US" sz="14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program.js</a:t>
            </a:r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/>
              <a:t>and add the code snipped below!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b="1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HOW TO RUN?</a:t>
            </a:r>
          </a:p>
          <a:p>
            <a:r>
              <a:rPr lang="en-US" sz="1400" dirty="0"/>
              <a:t>Download </a:t>
            </a:r>
            <a:r>
              <a:rPr lang="en-US" sz="1400" dirty="0" err="1"/>
              <a:t>node.js</a:t>
            </a:r>
            <a:r>
              <a:rPr lang="en-US" sz="1400" dirty="0"/>
              <a:t> at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https://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nodejs.dev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en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/download/</a:t>
            </a:r>
            <a:r>
              <a:rPr lang="en-US" sz="1400" dirty="0"/>
              <a:t> and make sure it is downloaded</a:t>
            </a:r>
          </a:p>
          <a:p>
            <a:r>
              <a:rPr lang="en-US" sz="1400" dirty="0"/>
              <a:t>Go to </a:t>
            </a:r>
            <a:r>
              <a:rPr lang="en-US" sz="1400" b="1" dirty="0"/>
              <a:t>Extensions</a:t>
            </a:r>
          </a:p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Install Code Runner</a:t>
            </a:r>
          </a:p>
          <a:p>
            <a:r>
              <a:rPr lang="en-US" sz="1400" dirty="0"/>
              <a:t>Run the code with </a:t>
            </a:r>
            <a:r>
              <a:rPr lang="en-US" sz="1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control+option+N</a:t>
            </a:r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1400" dirty="0">
                <a:latin typeface="+mj-lt"/>
              </a:rPr>
              <a:t>(MAC) or </a:t>
            </a:r>
            <a:r>
              <a:rPr lang="en-US" sz="1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ctrl+alt+N</a:t>
            </a:r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1400" dirty="0">
                <a:latin typeface="+mj-lt"/>
              </a:rPr>
              <a:t>(Windows)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B0AC26-16A7-4642-608F-879B63ECF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683" y="3850648"/>
            <a:ext cx="2617129" cy="29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8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5757706" cy="3382658"/>
          </a:xfrm>
        </p:spPr>
        <p:txBody>
          <a:bodyPr>
            <a:normAutofit/>
          </a:bodyPr>
          <a:lstStyle/>
          <a:p>
            <a:r>
              <a:rPr lang="en-US" sz="1400" dirty="0"/>
              <a:t>A </a:t>
            </a:r>
            <a:r>
              <a:rPr lang="en-US" sz="1400" b="1" dirty="0"/>
              <a:t>computer</a:t>
            </a:r>
            <a:r>
              <a:rPr lang="en-US" sz="1400" dirty="0"/>
              <a:t> is an electronic machine that is used to input, process, and then output data, typically in binary form, according to instructions given to it in a variable program.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9DB4E26-5278-A659-671A-504FC373B4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26721"/>
          <a:stretch/>
        </p:blipFill>
        <p:spPr>
          <a:xfrm>
            <a:off x="7887956" y="2254165"/>
            <a:ext cx="3638516" cy="3627522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4058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0"/>
            <a:ext cx="10612074" cy="4074385"/>
          </a:xfrm>
        </p:spPr>
        <p:txBody>
          <a:bodyPr>
            <a:normAutofit fontScale="92500" lnSpcReduction="20000"/>
          </a:bodyPr>
          <a:lstStyle/>
          <a:p>
            <a:r>
              <a:rPr lang="en-US" sz="1400" b="1" dirty="0"/>
              <a:t>Binary</a:t>
            </a:r>
            <a:r>
              <a:rPr lang="en-US" sz="1400" dirty="0"/>
              <a:t> (or base-2) a numeric system that only uses two digits, 0 and 1</a:t>
            </a:r>
          </a:p>
          <a:p>
            <a:r>
              <a:rPr lang="en-US" sz="1400" dirty="0"/>
              <a:t>Computers operate in </a:t>
            </a:r>
            <a:r>
              <a:rPr lang="en-US" sz="1400" b="1" dirty="0"/>
              <a:t>binary</a:t>
            </a:r>
            <a:r>
              <a:rPr lang="en-US" sz="1400" dirty="0"/>
              <a:t>, meaning they store data and perform calculations using only zeros and ones</a:t>
            </a:r>
          </a:p>
          <a:p>
            <a:endParaRPr lang="en-US" sz="1400" dirty="0"/>
          </a:p>
          <a:p>
            <a:r>
              <a:rPr lang="en-US" sz="1400" b="1" i="1" dirty="0">
                <a:solidFill>
                  <a:schemeClr val="accent1"/>
                </a:solidFill>
              </a:rPr>
              <a:t>Binary vs Decimal</a:t>
            </a:r>
          </a:p>
          <a:p>
            <a:r>
              <a:rPr lang="en-US" sz="1400" b="1" i="1" dirty="0">
                <a:solidFill>
                  <a:schemeClr val="accent1"/>
                </a:solidFill>
              </a:rPr>
              <a:t>Base-2 vs base-10</a:t>
            </a:r>
          </a:p>
          <a:p>
            <a:endParaRPr lang="en-US" sz="1400" b="1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300" b="1" i="1" dirty="0">
                <a:solidFill>
                  <a:schemeClr val="accent1"/>
                </a:solidFill>
              </a:rPr>
              <a:t>Binary Code</a:t>
            </a:r>
          </a:p>
          <a:p>
            <a:pPr>
              <a:buClr>
                <a:schemeClr val="dk1"/>
              </a:buClr>
            </a:pPr>
            <a:r>
              <a:rPr lang="en-US" sz="1400" dirty="0"/>
              <a:t>It is a base 2 number system where numeric values are represented by different combinations of 0 and 1, also known as OFF or ON</a:t>
            </a:r>
          </a:p>
          <a:p>
            <a:pPr lvl="0">
              <a:buClr>
                <a:schemeClr val="dk1"/>
              </a:buClr>
            </a:pPr>
            <a:r>
              <a:rPr lang="en-US" sz="1400" dirty="0"/>
              <a:t>Every data is stored in the computers as 1s and 0s</a:t>
            </a:r>
          </a:p>
          <a:p>
            <a:pPr marL="466344" lvl="2">
              <a:spcBef>
                <a:spcPts val="1000"/>
              </a:spcBef>
              <a:buClr>
                <a:schemeClr val="dk1"/>
              </a:buClr>
            </a:pPr>
            <a:r>
              <a:rPr lang="en-US" sz="1200" dirty="0"/>
              <a:t>Letters, numbers, symbols, shapes, images, sounds</a:t>
            </a:r>
          </a:p>
          <a:p>
            <a:endParaRPr lang="en-US" sz="1600" dirty="0"/>
          </a:p>
          <a:p>
            <a:r>
              <a:rPr lang="en-US" sz="1600" b="1" i="1" dirty="0">
                <a:solidFill>
                  <a:schemeClr val="accent1"/>
                </a:solidFill>
              </a:rPr>
              <a:t>Computer understands only 1s and 0s</a:t>
            </a:r>
            <a:endParaRPr lang="en-US" sz="1600" dirty="0"/>
          </a:p>
          <a:p>
            <a:endParaRPr lang="en-US" sz="1400" b="1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50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Binary Units – Storage capacities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586885" cy="338265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smallest unit of data which can be represented on a computer system is a binary digit or bit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bit can have either the value 1 or 0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Bits are often represented in groups of 8, known as a byte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collection of 1024 bytes is known as a kilobyte</a:t>
            </a:r>
          </a:p>
          <a:p>
            <a:endParaRPr lang="en-US" sz="1400" b="1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oogle Shape;207;p9">
            <a:extLst>
              <a:ext uri="{FF2B5EF4-FFF2-40B4-BE49-F238E27FC236}">
                <a16:creationId xmlns:a16="http://schemas.microsoft.com/office/drawing/2014/main" id="{13E6D5C2-A957-7F8E-290E-6912EF82D03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8368" y="2559171"/>
            <a:ext cx="4748103" cy="35502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699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Reading Binary Code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oogle Shape;216;p10">
            <a:extLst>
              <a:ext uri="{FF2B5EF4-FFF2-40B4-BE49-F238E27FC236}">
                <a16:creationId xmlns:a16="http://schemas.microsoft.com/office/drawing/2014/main" id="{4D8989AD-72FD-F1ED-73D4-A440EA1EB277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262" y="2559171"/>
            <a:ext cx="5638800" cy="271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895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Converting text into a Binary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3838471" cy="33826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</a:pPr>
            <a:r>
              <a:rPr lang="en-US" sz="1400" b="1" dirty="0"/>
              <a:t>ASCII Code – American Standard Code for Information Interchange</a:t>
            </a:r>
          </a:p>
          <a:p>
            <a:pPr>
              <a:lnSpc>
                <a:spcPct val="100000"/>
              </a:lnSpc>
              <a:buClr>
                <a:schemeClr val="dk1"/>
              </a:buClr>
            </a:pPr>
            <a:endParaRPr lang="en-US" sz="1400" b="1" dirty="0"/>
          </a:p>
          <a:p>
            <a:pPr>
              <a:lnSpc>
                <a:spcPct val="100000"/>
              </a:lnSpc>
              <a:buClr>
                <a:schemeClr val="dk1"/>
              </a:buClr>
            </a:pPr>
            <a:r>
              <a:rPr lang="en-US" sz="1400" b="1" dirty="0"/>
              <a:t>ASCII can be used to convert each letter into Binary Code and visa versa</a:t>
            </a:r>
          </a:p>
          <a:p>
            <a:pPr>
              <a:lnSpc>
                <a:spcPct val="100000"/>
              </a:lnSpc>
              <a:buClr>
                <a:schemeClr val="dk1"/>
              </a:buClr>
            </a:pPr>
            <a:endParaRPr lang="en-US" sz="1400" b="1" dirty="0"/>
          </a:p>
          <a:p>
            <a:pPr>
              <a:lnSpc>
                <a:spcPct val="100000"/>
              </a:lnSpc>
              <a:buClr>
                <a:schemeClr val="dk1"/>
              </a:buClr>
            </a:pPr>
            <a:r>
              <a:rPr lang="en-US" sz="1400" b="1" dirty="0"/>
              <a:t>Every letter, number, and special characters are represented by numbers in ASCII code</a:t>
            </a:r>
          </a:p>
          <a:p>
            <a:endParaRPr lang="en-US" sz="1400" b="1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oogle Shape;228;p11">
            <a:extLst>
              <a:ext uri="{FF2B5EF4-FFF2-40B4-BE49-F238E27FC236}">
                <a16:creationId xmlns:a16="http://schemas.microsoft.com/office/drawing/2014/main" id="{D6A6C6EA-AB95-DDE8-3F53-9120FCEAF99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938" r="3" b="5410"/>
          <a:stretch/>
        </p:blipFill>
        <p:spPr>
          <a:xfrm>
            <a:off x="7779259" y="4295345"/>
            <a:ext cx="3018974" cy="1846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29;p11">
            <a:extLst>
              <a:ext uri="{FF2B5EF4-FFF2-40B4-BE49-F238E27FC236}">
                <a16:creationId xmlns:a16="http://schemas.microsoft.com/office/drawing/2014/main" id="{A9A695B0-7AE2-DA2A-5B7A-0551953295D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74105" y="2308020"/>
            <a:ext cx="3233996" cy="166409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30;p11">
            <a:extLst>
              <a:ext uri="{FF2B5EF4-FFF2-40B4-BE49-F238E27FC236}">
                <a16:creationId xmlns:a16="http://schemas.microsoft.com/office/drawing/2014/main" id="{7E9345FA-9118-5503-890E-B733977EE426}"/>
              </a:ext>
            </a:extLst>
          </p:cNvPr>
          <p:cNvSpPr txBox="1"/>
          <p:nvPr/>
        </p:nvSpPr>
        <p:spPr>
          <a:xfrm>
            <a:off x="5374529" y="2362666"/>
            <a:ext cx="41292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With ASCII</a:t>
            </a:r>
            <a:endParaRPr dirty="0">
              <a:latin typeface="+mj-lt"/>
            </a:endParaRPr>
          </a:p>
        </p:txBody>
      </p:sp>
      <p:sp>
        <p:nvSpPr>
          <p:cNvPr id="9" name="Google Shape;231;p11">
            <a:extLst>
              <a:ext uri="{FF2B5EF4-FFF2-40B4-BE49-F238E27FC236}">
                <a16:creationId xmlns:a16="http://schemas.microsoft.com/office/drawing/2014/main" id="{D81B2AD2-434A-1879-A342-EEF3CD60C93F}"/>
              </a:ext>
            </a:extLst>
          </p:cNvPr>
          <p:cNvSpPr txBox="1"/>
          <p:nvPr/>
        </p:nvSpPr>
        <p:spPr>
          <a:xfrm>
            <a:off x="5374529" y="4385314"/>
            <a:ext cx="41292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Without ASCII</a:t>
            </a:r>
            <a:endParaRPr dirty="0">
              <a:latin typeface="+mj-lt"/>
            </a:endParaRPr>
          </a:p>
        </p:txBody>
      </p:sp>
      <p:cxnSp>
        <p:nvCxnSpPr>
          <p:cNvPr id="10" name="Google Shape;232;p11">
            <a:extLst>
              <a:ext uri="{FF2B5EF4-FFF2-40B4-BE49-F238E27FC236}">
                <a16:creationId xmlns:a16="http://schemas.microsoft.com/office/drawing/2014/main" id="{DBDFE1BD-8801-7952-6C17-DF8211CE2755}"/>
              </a:ext>
            </a:extLst>
          </p:cNvPr>
          <p:cNvCxnSpPr>
            <a:cxnSpLocks/>
          </p:cNvCxnSpPr>
          <p:nvPr/>
        </p:nvCxnSpPr>
        <p:spPr>
          <a:xfrm>
            <a:off x="5408484" y="4170453"/>
            <a:ext cx="684447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8201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Example: CAT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512A80-D7FC-C507-2459-E4AD36707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4713317" cy="3382658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</a:pPr>
            <a:r>
              <a:rPr lang="en-US" sz="1400" b="1" dirty="0"/>
              <a:t>How to convert “CAT” text to Binary Code using ASCII?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</a:pPr>
            <a:endParaRPr lang="en-US" sz="1400" b="1" dirty="0"/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</a:pPr>
            <a:r>
              <a:rPr lang="en-US" sz="1400" b="1" dirty="0"/>
              <a:t>First, we must find the numeric representation of each letter in the ASCII code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</a:pPr>
            <a:endParaRPr lang="en-US" sz="1400" b="1" dirty="0"/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</a:pPr>
            <a:r>
              <a:rPr lang="en-US" sz="1400" b="1" dirty="0"/>
              <a:t>Then, we will convert each numeric representation of letters of “CAT” into binary code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</a:pPr>
            <a:endParaRPr lang="en-US" sz="1400" b="1" dirty="0"/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</a:pPr>
            <a:r>
              <a:rPr lang="en-US" sz="1400" b="1" dirty="0"/>
              <a:t>Lastly, we will combine binary codes of each letter</a:t>
            </a:r>
          </a:p>
        </p:txBody>
      </p:sp>
      <p:pic>
        <p:nvPicPr>
          <p:cNvPr id="8" name="Google Shape;244;p12">
            <a:extLst>
              <a:ext uri="{FF2B5EF4-FFF2-40B4-BE49-F238E27FC236}">
                <a16:creationId xmlns:a16="http://schemas.microsoft.com/office/drawing/2014/main" id="{34CE9AF5-4815-B4CC-CD72-1FBDBF8584A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2878" y="2456000"/>
            <a:ext cx="4836207" cy="3003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45;p12">
            <a:extLst>
              <a:ext uri="{FF2B5EF4-FFF2-40B4-BE49-F238E27FC236}">
                <a16:creationId xmlns:a16="http://schemas.microsoft.com/office/drawing/2014/main" id="{DC6FEEC8-C008-8880-3624-79FC9706813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37686" y="5448855"/>
            <a:ext cx="4831399" cy="6975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303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There are </a:t>
            </a:r>
            <a:r>
              <a:rPr lang="en-US" b="1" dirty="0"/>
              <a:t>“1 0” </a:t>
            </a:r>
            <a:r>
              <a:rPr lang="en-US" dirty="0"/>
              <a:t>types of people!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512A80-D7FC-C507-2459-E4AD36707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r>
              <a:rPr lang="en-US" sz="2000" dirty="0"/>
              <a:t>The ones who can read the binary code and the ones who cannot!</a:t>
            </a:r>
          </a:p>
        </p:txBody>
      </p:sp>
    </p:spTree>
    <p:extLst>
      <p:ext uri="{BB962C8B-B14F-4D97-AF65-F5344CB8AC3E}">
        <p14:creationId xmlns:p14="http://schemas.microsoft.com/office/powerpoint/2010/main" val="409296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Programming Languages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512A80-D7FC-C507-2459-E4AD36707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5461463" cy="3382658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dk1"/>
              </a:buClr>
            </a:pPr>
            <a:r>
              <a:rPr lang="en-US" sz="1400" b="1" dirty="0"/>
              <a:t>Set of rules to tell computer what to do</a:t>
            </a:r>
          </a:p>
          <a:p>
            <a:pPr>
              <a:lnSpc>
                <a:spcPct val="100000"/>
              </a:lnSpc>
              <a:buClr>
                <a:schemeClr val="dk1"/>
              </a:buClr>
            </a:pPr>
            <a:r>
              <a:rPr lang="en-US" sz="1400" b="1" dirty="0"/>
              <a:t>Natural language vs programming language</a:t>
            </a:r>
          </a:p>
          <a:p>
            <a:pPr lvl="1">
              <a:lnSpc>
                <a:spcPct val="100000"/>
              </a:lnSpc>
              <a:buClr>
                <a:schemeClr val="dk1"/>
              </a:buClr>
            </a:pPr>
            <a:r>
              <a:rPr lang="en-US" sz="1400" b="1" dirty="0"/>
              <a:t>Natural language has grammar rules</a:t>
            </a:r>
          </a:p>
          <a:p>
            <a:pPr lvl="1">
              <a:lnSpc>
                <a:spcPct val="100000"/>
              </a:lnSpc>
              <a:buClr>
                <a:schemeClr val="dk1"/>
              </a:buClr>
            </a:pPr>
            <a:r>
              <a:rPr lang="en-US" sz="1400" b="1" dirty="0"/>
              <a:t>Programing language also has grammatical rules – syntax</a:t>
            </a:r>
          </a:p>
          <a:p>
            <a:pPr lvl="1">
              <a:lnSpc>
                <a:spcPct val="100000"/>
              </a:lnSpc>
              <a:buClr>
                <a:schemeClr val="dk1"/>
              </a:buClr>
            </a:pPr>
            <a:r>
              <a:rPr lang="en-US" sz="1400" b="1" dirty="0"/>
              <a:t>Both natural and programming languages requires to learn vocabulary, and grammar(syntax)</a:t>
            </a:r>
          </a:p>
          <a:p>
            <a:endParaRPr lang="en-US" dirty="0"/>
          </a:p>
        </p:txBody>
      </p:sp>
      <p:pic>
        <p:nvPicPr>
          <p:cNvPr id="1028" name="Picture 4" descr="The Rise of Modern Programming Languages | by Chrispine Chiedo | The Andela  Way | Medium">
            <a:extLst>
              <a:ext uri="{FF2B5EF4-FFF2-40B4-BE49-F238E27FC236}">
                <a16:creationId xmlns:a16="http://schemas.microsoft.com/office/drawing/2014/main" id="{8628C033-CB2D-66D0-3E7F-A7BFB0835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64" y="2537202"/>
            <a:ext cx="4626908" cy="264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29994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971</Words>
  <Application>Microsoft Macintosh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Grandview Display</vt:lpstr>
      <vt:lpstr>Symbol</vt:lpstr>
      <vt:lpstr>DashVTI</vt:lpstr>
      <vt:lpstr>Introduction to JavaScript</vt:lpstr>
      <vt:lpstr>Computer</vt:lpstr>
      <vt:lpstr>Binary</vt:lpstr>
      <vt:lpstr>Binary Units – Storage capacities</vt:lpstr>
      <vt:lpstr>Reading Binary Code</vt:lpstr>
      <vt:lpstr>Converting text into a Binary Code</vt:lpstr>
      <vt:lpstr>Example: CAT</vt:lpstr>
      <vt:lpstr>There are “1 0” types of people!</vt:lpstr>
      <vt:lpstr>Programming Languages</vt:lpstr>
      <vt:lpstr>JavaScript</vt:lpstr>
      <vt:lpstr>JavaScript-reasons to learn?</vt:lpstr>
      <vt:lpstr>JavaScript-differences?</vt:lpstr>
      <vt:lpstr>JavaScript vs Java?</vt:lpstr>
      <vt:lpstr>JavaScript-role in automation testing!</vt:lpstr>
      <vt:lpstr>Set up &amp; First Program!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akın kaya</dc:creator>
  <cp:lastModifiedBy>akın kaya</cp:lastModifiedBy>
  <cp:revision>10</cp:revision>
  <dcterms:created xsi:type="dcterms:W3CDTF">2023-07-03T19:11:00Z</dcterms:created>
  <dcterms:modified xsi:type="dcterms:W3CDTF">2023-09-08T13:50:18Z</dcterms:modified>
</cp:coreProperties>
</file>