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1"/>
  </p:sldMasterIdLst>
  <p:notesMasterIdLst>
    <p:notesMasterId r:id="rId14"/>
  </p:notesMasterIdLst>
  <p:sldIdLst>
    <p:sldId id="256" r:id="rId2"/>
    <p:sldId id="268" r:id="rId3"/>
    <p:sldId id="263" r:id="rId4"/>
    <p:sldId id="264" r:id="rId5"/>
    <p:sldId id="265" r:id="rId6"/>
    <p:sldId id="266" r:id="rId7"/>
    <p:sldId id="257" r:id="rId8"/>
    <p:sldId id="269" r:id="rId9"/>
    <p:sldId id="270" r:id="rId10"/>
    <p:sldId id="271" r:id="rId11"/>
    <p:sldId id="272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88"/>
    <p:restoredTop sz="96327"/>
  </p:normalViewPr>
  <p:slideViewPr>
    <p:cSldViewPr snapToGrid="0">
      <p:cViewPr varScale="1">
        <p:scale>
          <a:sx n="128" d="100"/>
          <a:sy n="128" d="100"/>
        </p:scale>
        <p:origin x="6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1CB9DF-E6AA-6146-A9EF-D07CDD452AD0}" type="datetimeFigureOut">
              <a:rPr lang="en-US" smtClean="0"/>
              <a:t>8/14/23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0C4E4A-345D-5544-B590-EC1EA391D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586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19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53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51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24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36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52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3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82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50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18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63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F07CD3FD-BE54-4400-942B-C6C15AA73DFD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796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62" r:id="rId6"/>
    <p:sldLayoutId id="2147483757" r:id="rId7"/>
    <p:sldLayoutId id="2147483758" r:id="rId8"/>
    <p:sldLayoutId id="2147483759" r:id="rId9"/>
    <p:sldLayoutId id="2147483761" r:id="rId10"/>
    <p:sldLayoutId id="214748376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/repositories/configuring-branches-and-merges-in-your-repository/managing-branches-in-your-repository/changing-the-default-branch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docs.github.com/en/repositori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31CB2-CDBD-1442-407E-30242957A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8" y="1371600"/>
            <a:ext cx="4323907" cy="2696866"/>
          </a:xfrm>
        </p:spPr>
        <p:txBody>
          <a:bodyPr anchor="t">
            <a:normAutofit/>
          </a:bodyPr>
          <a:lstStyle/>
          <a:p>
            <a:r>
              <a:rPr lang="en-US" dirty="0"/>
              <a:t>GIT - VCS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56FD86-7CCE-60B8-DF0D-CA194E025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4323906" cy="1287887"/>
          </a:xfrm>
        </p:spPr>
        <p:txBody>
          <a:bodyPr anchor="b">
            <a:normAutofit/>
          </a:bodyPr>
          <a:lstStyle/>
          <a:p>
            <a:r>
              <a:rPr lang="en-US" dirty="0"/>
              <a:t>Version Control System</a:t>
            </a:r>
          </a:p>
        </p:txBody>
      </p:sp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E36EB3A5-E8FB-48A5-BB59-1E449A9F73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27BDEAD2-2083-5C29-3B36-4B2E1BA18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FA3E165-B597-6A63-7DE9-A30A45F6BB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94" r="-1" b="-1"/>
          <a:stretch/>
        </p:blipFill>
        <p:spPr>
          <a:xfrm>
            <a:off x="7429412" y="478407"/>
            <a:ext cx="4239674" cy="3354168"/>
          </a:xfrm>
          <a:prstGeom prst="rect">
            <a:avLst/>
          </a:prstGeom>
        </p:spPr>
      </p:pic>
      <p:pic>
        <p:nvPicPr>
          <p:cNvPr id="5" name="Picture 4" descr="GitHub Service | Princeton Research Computing">
            <a:extLst>
              <a:ext uri="{FF2B5EF4-FFF2-40B4-BE49-F238E27FC236}">
                <a16:creationId xmlns:a16="http://schemas.microsoft.com/office/drawing/2014/main" id="{2284E240-9523-1FFB-85BA-4D051F74B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0983" y="3494512"/>
            <a:ext cx="2863850" cy="244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948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SSH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0"/>
            <a:ext cx="10612073" cy="4000655"/>
          </a:xfrm>
        </p:spPr>
        <p:txBody>
          <a:bodyPr>
            <a:normAutofit/>
          </a:bodyPr>
          <a:lstStyle/>
          <a:p>
            <a:pPr>
              <a:buClr>
                <a:schemeClr val="dk1"/>
              </a:buClr>
            </a:pPr>
            <a:r>
              <a:rPr lang="en-US" sz="1400" dirty="0"/>
              <a:t>An SSH key is an alternative way to identify yourself that doesn't require you to enter username and password every time.</a:t>
            </a:r>
          </a:p>
          <a:p>
            <a:pPr>
              <a:buClr>
                <a:schemeClr val="dk1"/>
              </a:buClr>
            </a:pPr>
            <a:r>
              <a:rPr lang="en-US" sz="1400" dirty="0"/>
              <a:t>SSH keys come in pairs, a public key that gets shared with services like GitHub, and a private key that is stored only on your local.</a:t>
            </a:r>
          </a:p>
          <a:p>
            <a:pPr>
              <a:buClr>
                <a:schemeClr val="dk1"/>
              </a:buClr>
            </a:pPr>
            <a:r>
              <a:rPr lang="en-US" sz="1400" dirty="0"/>
              <a:t>If the keys match, you're granted access.</a:t>
            </a:r>
          </a:p>
          <a:p>
            <a:pPr lvl="1">
              <a:buClr>
                <a:schemeClr val="dk1"/>
              </a:buClr>
            </a:pP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https://</a:t>
            </a:r>
            <a:r>
              <a:rPr lang="en-US" sz="1200" b="1" dirty="0" err="1">
                <a:solidFill>
                  <a:schemeClr val="accent1">
                    <a:lumMod val="50000"/>
                  </a:schemeClr>
                </a:solidFill>
              </a:rPr>
              <a:t>docs.github.com</a:t>
            </a: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en-US" sz="1200" b="1" dirty="0" err="1">
                <a:solidFill>
                  <a:schemeClr val="accent1">
                    <a:lumMod val="50000"/>
                  </a:schemeClr>
                </a:solidFill>
              </a:rPr>
              <a:t>en</a:t>
            </a: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/authentication/connecting-to-</a:t>
            </a:r>
            <a:r>
              <a:rPr lang="en-US" sz="1200" b="1" dirty="0" err="1">
                <a:solidFill>
                  <a:schemeClr val="accent1">
                    <a:lumMod val="50000"/>
                  </a:schemeClr>
                </a:solidFill>
              </a:rPr>
              <a:t>github</a:t>
            </a: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-with-</a:t>
            </a:r>
            <a:r>
              <a:rPr lang="en-US" sz="1200" b="1" dirty="0" err="1">
                <a:solidFill>
                  <a:schemeClr val="accent1">
                    <a:lumMod val="50000"/>
                  </a:schemeClr>
                </a:solidFill>
              </a:rPr>
              <a:t>ssh</a:t>
            </a: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/about-</a:t>
            </a:r>
            <a:r>
              <a:rPr lang="en-US" sz="1200" b="1" dirty="0" err="1">
                <a:solidFill>
                  <a:schemeClr val="accent1">
                    <a:lumMod val="50000"/>
                  </a:schemeClr>
                </a:solidFill>
              </a:rPr>
              <a:t>ssh</a:t>
            </a:r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2400"/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2400"/>
              <a:buNone/>
            </a:pPr>
            <a:r>
              <a:rPr lang="en-US" sz="1600" dirty="0"/>
              <a:t>Generating the SSH Key</a:t>
            </a:r>
          </a:p>
          <a:p>
            <a:pPr>
              <a:lnSpc>
                <a:spcPct val="130000"/>
              </a:lnSpc>
              <a:spcAft>
                <a:spcPts val="600"/>
              </a:spcAft>
              <a:buClr>
                <a:schemeClr val="dk1"/>
              </a:buClr>
            </a:pPr>
            <a:r>
              <a:rPr lang="en-US" sz="1400" dirty="0"/>
              <a:t>Run the command </a:t>
            </a:r>
            <a:r>
              <a:rPr lang="en-US" sz="1400" b="1" dirty="0" err="1"/>
              <a:t>ssh</a:t>
            </a:r>
            <a:r>
              <a:rPr lang="en-US" sz="1400" b="1" dirty="0"/>
              <a:t>-keygen</a:t>
            </a:r>
            <a:r>
              <a:rPr lang="en-US" sz="1400" dirty="0"/>
              <a:t> in the Terminal or </a:t>
            </a:r>
            <a:r>
              <a:rPr lang="en-US" sz="1400" dirty="0" err="1"/>
              <a:t>cmd</a:t>
            </a:r>
            <a:r>
              <a:rPr lang="en-US" sz="1400" dirty="0"/>
              <a:t> and generate public and private key pairs of SSH in the default folder.</a:t>
            </a:r>
          </a:p>
          <a:p>
            <a:pPr>
              <a:lnSpc>
                <a:spcPct val="130000"/>
              </a:lnSpc>
              <a:spcAft>
                <a:spcPts val="600"/>
              </a:spcAft>
              <a:buClr>
                <a:schemeClr val="dk1"/>
              </a:buClr>
            </a:pPr>
            <a:r>
              <a:rPr lang="en-US" sz="1400" dirty="0"/>
              <a:t>Go to </a:t>
            </a:r>
            <a:r>
              <a:rPr lang="en-US" sz="1400" b="1" dirty="0"/>
              <a:t>GitHub Settings </a:t>
            </a:r>
            <a:r>
              <a:rPr lang="en-US" sz="1400" dirty="0"/>
              <a:t>and add new SSH Key (public key).</a:t>
            </a:r>
          </a:p>
          <a:p>
            <a:pPr>
              <a:lnSpc>
                <a:spcPct val="130000"/>
              </a:lnSpc>
              <a:spcAft>
                <a:spcPts val="600"/>
              </a:spcAft>
              <a:buClr>
                <a:schemeClr val="dk1"/>
              </a:buClr>
            </a:pPr>
            <a:r>
              <a:rPr lang="en-US" sz="1400" dirty="0"/>
              <a:t>Copy and paste your public key from local to GitHub with a proper name.</a:t>
            </a: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2200" dirty="0">
              <a:ea typeface="Calibri"/>
              <a:cs typeface="Calibri"/>
              <a:sym typeface="Calibri"/>
            </a:endParaRPr>
          </a:p>
          <a:p>
            <a:pPr lvl="0">
              <a:spcAft>
                <a:spcPts val="0"/>
              </a:spcAft>
              <a:buClr>
                <a:schemeClr val="dk1"/>
              </a:buClr>
            </a:pPr>
            <a:endParaRPr lang="en-US" sz="1400" dirty="0">
              <a:sym typeface="Calibri"/>
            </a:endParaRPr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734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First Push to GitHub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0"/>
            <a:ext cx="10612073" cy="4000655"/>
          </a:xfrm>
        </p:spPr>
        <p:txBody>
          <a:bodyPr>
            <a:normAutofit/>
          </a:bodyPr>
          <a:lstStyle/>
          <a:p>
            <a:r>
              <a:rPr lang="en-US" sz="1400" dirty="0"/>
              <a:t>Make sure that you have a project created on your local and a GitHub repo created to host your local project.</a:t>
            </a:r>
          </a:p>
          <a:p>
            <a:r>
              <a:rPr lang="en-US" sz="1400" dirty="0"/>
              <a:t>Initialize and link your local project with remote repo using command below.</a:t>
            </a:r>
          </a:p>
          <a:p>
            <a:pPr marL="457200" lvl="1" indent="0">
              <a:buNone/>
            </a:pPr>
            <a:r>
              <a:rPr lang="en-US" sz="1400" b="1" dirty="0"/>
              <a:t>git </a:t>
            </a:r>
            <a:r>
              <a:rPr lang="en-US" sz="1400" b="1" dirty="0" err="1"/>
              <a:t>init</a:t>
            </a:r>
            <a:endParaRPr lang="en-US" sz="1400" b="1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sz="1400" b="1" dirty="0"/>
              <a:t>git remote add origin &lt;URL&gt;</a:t>
            </a:r>
          </a:p>
          <a:p>
            <a:pPr marL="457200" lvl="1" indent="0">
              <a:buNone/>
            </a:pPr>
            <a:endParaRPr lang="en-US" sz="1400" b="1" dirty="0">
              <a:solidFill>
                <a:srgbClr val="C00000"/>
              </a:solidFill>
            </a:endParaRPr>
          </a:p>
          <a:p>
            <a:r>
              <a:rPr lang="en-US" sz="1400" dirty="0"/>
              <a:t>Now, your project is linked to remote repo and ready push some changes to GitHub.</a:t>
            </a:r>
          </a:p>
          <a:p>
            <a:r>
              <a:rPr lang="en-US" sz="1400" dirty="0"/>
              <a:t>Make sure that you tracked and committed changes to your local branch, then push with below commands.</a:t>
            </a:r>
          </a:p>
          <a:p>
            <a:pPr marL="265176" lvl="1" indent="0">
              <a:buNone/>
            </a:pPr>
            <a:r>
              <a:rPr lang="en-US" sz="1400" b="1" dirty="0">
                <a:solidFill>
                  <a:srgbClr val="C00000"/>
                </a:solidFill>
              </a:rPr>
              <a:t>    </a:t>
            </a:r>
            <a:r>
              <a:rPr lang="en-US" sz="1400" b="1" dirty="0"/>
              <a:t>git add .</a:t>
            </a:r>
          </a:p>
          <a:p>
            <a:pPr marL="265176" lvl="1" indent="0">
              <a:buNone/>
            </a:pPr>
            <a:r>
              <a:rPr lang="en-US" sz="1400" b="1" dirty="0"/>
              <a:t>    git commit –m “commit message”</a:t>
            </a:r>
            <a:endParaRPr lang="en-US" sz="1400" dirty="0"/>
          </a:p>
          <a:p>
            <a:pPr marL="457200" lvl="1" indent="0">
              <a:buNone/>
            </a:pPr>
            <a:r>
              <a:rPr lang="en-US" sz="1400" b="1" dirty="0"/>
              <a:t>git push –u origin &lt;branch&gt; or git push</a:t>
            </a:r>
            <a:endParaRPr lang="en-US" sz="1400" dirty="0"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986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GIT Branching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59171"/>
            <a:ext cx="10612073" cy="3662652"/>
          </a:xfrm>
        </p:spPr>
        <p:txBody>
          <a:bodyPr>
            <a:normAutofit/>
          </a:bodyPr>
          <a:lstStyle/>
          <a:p>
            <a:r>
              <a:rPr lang="en-US" sz="1400" dirty="0"/>
              <a:t>Allows developing different code on the same base.</a:t>
            </a:r>
          </a:p>
          <a:p>
            <a:r>
              <a:rPr lang="en-US" sz="1400" dirty="0"/>
              <a:t>Makes it easy to work together and collaborate with team members.</a:t>
            </a:r>
          </a:p>
          <a:p>
            <a:endParaRPr lang="en-US" sz="1400" b="1" dirty="0"/>
          </a:p>
          <a:p>
            <a:r>
              <a:rPr lang="en-US" sz="1400" b="1" dirty="0"/>
              <a:t>git branch </a:t>
            </a:r>
            <a:r>
              <a:rPr lang="en-US" sz="1400" dirty="0"/>
              <a:t>			-&gt; list the existing branches.</a:t>
            </a:r>
          </a:p>
          <a:p>
            <a:r>
              <a:rPr lang="en-US" sz="1400" b="1" dirty="0"/>
              <a:t>git branch &lt;branch-name&gt;</a:t>
            </a:r>
            <a:r>
              <a:rPr lang="en-US" sz="1400" dirty="0"/>
              <a:t>		-&gt; create a new branch with the specified name.</a:t>
            </a:r>
          </a:p>
          <a:p>
            <a:r>
              <a:rPr lang="en-US" sz="1400" b="1" dirty="0"/>
              <a:t>git checkout &lt;branch-name&gt; </a:t>
            </a:r>
            <a:r>
              <a:rPr lang="en-US" sz="1400" dirty="0"/>
              <a:t>		-&gt; switch to the specified branch</a:t>
            </a:r>
          </a:p>
          <a:p>
            <a:r>
              <a:rPr lang="en-US" sz="1400" b="1" dirty="0"/>
              <a:t>git checkout -b &lt;branch-name&gt; </a:t>
            </a:r>
            <a:r>
              <a:rPr lang="en-US" sz="1400" dirty="0"/>
              <a:t>	-&gt; create and switch to the created branch.</a:t>
            </a:r>
          </a:p>
          <a:p>
            <a:r>
              <a:rPr lang="en-US" sz="1400" b="1" dirty="0"/>
              <a:t>git branch –d &lt;branch-name&gt; </a:t>
            </a:r>
            <a:r>
              <a:rPr lang="en-US" sz="1400" dirty="0"/>
              <a:t>		-&gt; delete the specified branch.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2400"/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083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Install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10612073" cy="3382658"/>
          </a:xfrm>
        </p:spPr>
        <p:txBody>
          <a:bodyPr>
            <a:normAutofit/>
          </a:bodyPr>
          <a:lstStyle/>
          <a:p>
            <a:pPr lvl="0">
              <a:spcAft>
                <a:spcPts val="0"/>
              </a:spcAft>
              <a:buClr>
                <a:schemeClr val="dk1"/>
              </a:buClr>
            </a:pPr>
            <a:r>
              <a:rPr lang="en-US" sz="1400" dirty="0">
                <a:sym typeface="Calibri"/>
              </a:rPr>
              <a:t>Terminal or command prompt is known as apps to get the work done with commands</a:t>
            </a:r>
            <a:endParaRPr lang="en-US" sz="1400" dirty="0"/>
          </a:p>
          <a:p>
            <a:pPr>
              <a:buClr>
                <a:schemeClr val="dk1"/>
              </a:buClr>
            </a:pPr>
            <a:r>
              <a:rPr lang="en-US" sz="1400" dirty="0">
                <a:sym typeface="Calibri"/>
              </a:rPr>
              <a:t>Go to 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sym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https://git-scm.com/</a:t>
            </a:r>
            <a:endParaRPr lang="en-US" sz="1400" b="1" dirty="0">
              <a:solidFill>
                <a:schemeClr val="accent1">
                  <a:lumMod val="50000"/>
                </a:schemeClr>
              </a:solidFill>
              <a:sym typeface="Calibri"/>
            </a:endParaRPr>
          </a:p>
          <a:p>
            <a:pPr>
              <a:buClr>
                <a:schemeClr val="dk1"/>
              </a:buClr>
            </a:pPr>
            <a:r>
              <a:rPr lang="en-US" sz="1400" dirty="0">
                <a:sym typeface="Calibri"/>
              </a:rPr>
              <a:t>Install GIT for your OS</a:t>
            </a:r>
          </a:p>
          <a:p>
            <a:pPr>
              <a:buClr>
                <a:schemeClr val="dk1"/>
              </a:buClr>
            </a:pPr>
            <a:r>
              <a:rPr lang="en-US" sz="1400" dirty="0"/>
              <a:t>Check if GIT is installed with </a:t>
            </a:r>
            <a:r>
              <a:rPr lang="en-US" sz="1400" b="1" dirty="0"/>
              <a:t>git –-version</a:t>
            </a:r>
          </a:p>
          <a:p>
            <a:pPr marL="0" indent="0">
              <a:buClr>
                <a:schemeClr val="dk1"/>
              </a:buClr>
              <a:buNone/>
            </a:pPr>
            <a:endParaRPr lang="en-US" sz="1400" dirty="0"/>
          </a:p>
          <a:p>
            <a:pPr>
              <a:buClr>
                <a:schemeClr val="dk1"/>
              </a:buClr>
            </a:pP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https://git-</a:t>
            </a:r>
            <a:r>
              <a:rPr lang="en-US" sz="1400" b="1" dirty="0" err="1">
                <a:solidFill>
                  <a:schemeClr val="accent1">
                    <a:lumMod val="50000"/>
                  </a:schemeClr>
                </a:solidFill>
              </a:rPr>
              <a:t>scm.com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/book/</a:t>
            </a:r>
            <a:r>
              <a:rPr lang="en-US" sz="1400" b="1" dirty="0" err="1">
                <a:solidFill>
                  <a:schemeClr val="accent1">
                    <a:lumMod val="50000"/>
                  </a:schemeClr>
                </a:solidFill>
              </a:rPr>
              <a:t>en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/v2/Getting-Started-First-Time-Git-Setup</a:t>
            </a:r>
          </a:p>
          <a:p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105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b="1" dirty="0"/>
              <a:t>GIT – VCS </a:t>
            </a:r>
            <a:r>
              <a:rPr lang="en-US" dirty="0"/>
              <a:t>(Version Control System)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59171"/>
            <a:ext cx="10612073" cy="366265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Clr>
                <a:schemeClr val="dk1"/>
              </a:buClr>
            </a:pPr>
            <a:r>
              <a:rPr lang="en-US" sz="1400" b="1" dirty="0">
                <a:sym typeface="Calibri"/>
              </a:rPr>
              <a:t>GIT</a:t>
            </a:r>
            <a:r>
              <a:rPr lang="en-US" sz="1400" dirty="0">
                <a:sym typeface="Calibri"/>
              </a:rPr>
              <a:t> (Global Information Tracker)</a:t>
            </a:r>
          </a:p>
          <a:p>
            <a:pPr>
              <a:spcAft>
                <a:spcPts val="600"/>
              </a:spcAft>
              <a:buClr>
                <a:schemeClr val="dk1"/>
              </a:buClr>
            </a:pPr>
            <a:r>
              <a:rPr lang="en-US" sz="1400" dirty="0"/>
              <a:t>GIT is a software for tracking changes in any set of files, and usually used for coordinating work among programmers to collaboratively develop the source code.</a:t>
            </a:r>
          </a:p>
          <a:p>
            <a:pPr>
              <a:spcAft>
                <a:spcPts val="600"/>
              </a:spcAft>
              <a:buClr>
                <a:schemeClr val="dk1"/>
              </a:buClr>
            </a:pPr>
            <a:r>
              <a:rPr lang="en-US" sz="1400" b="1" dirty="0"/>
              <a:t>VCS</a:t>
            </a:r>
            <a:r>
              <a:rPr lang="en-US" sz="1400" dirty="0"/>
              <a:t> (Version Control System)</a:t>
            </a:r>
          </a:p>
          <a:p>
            <a:pPr>
              <a:spcAft>
                <a:spcPts val="600"/>
              </a:spcAft>
              <a:buClr>
                <a:schemeClr val="dk1"/>
              </a:buClr>
            </a:pPr>
            <a:r>
              <a:rPr lang="en-US" sz="1400" dirty="0"/>
              <a:t>Version  control is a system that records changes to a file or set of files over time so that you can recall specific versions later.</a:t>
            </a:r>
          </a:p>
          <a:p>
            <a:pPr>
              <a:spcAft>
                <a:spcPts val="600"/>
              </a:spcAft>
              <a:buClr>
                <a:schemeClr val="dk1"/>
              </a:buClr>
            </a:pPr>
            <a:r>
              <a:rPr lang="en-US" sz="1400" dirty="0"/>
              <a:t>Version Control Types</a:t>
            </a:r>
            <a:br>
              <a:rPr lang="en-US" sz="1400" dirty="0"/>
            </a:br>
            <a:r>
              <a:rPr lang="en-US" sz="1400" dirty="0"/>
              <a:t>1. Centralized - one central server and many users</a:t>
            </a:r>
            <a:br>
              <a:rPr lang="en-US" sz="1400" dirty="0"/>
            </a:br>
            <a:r>
              <a:rPr lang="en-US" sz="1400" dirty="0"/>
              <a:t>2. Distributed - local repositories added for each user</a:t>
            </a:r>
          </a:p>
          <a:p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509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VCS - Centralized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59170"/>
            <a:ext cx="6152323" cy="407438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Clr>
                <a:schemeClr val="dk1"/>
              </a:buClr>
            </a:pPr>
            <a:r>
              <a:rPr lang="en-US" sz="1400" dirty="0"/>
              <a:t>It uses a central server to store all files and enables team collaboration.</a:t>
            </a:r>
          </a:p>
          <a:p>
            <a:r>
              <a:rPr lang="en-US" sz="1400" dirty="0"/>
              <a:t>Repository is not locally available and always need to be connected to a network to perform any action.</a:t>
            </a:r>
          </a:p>
          <a:p>
            <a:r>
              <a:rPr lang="en-US" sz="1400" dirty="0"/>
              <a:t>Since everything is centralized, in any case of the central server getting crashed or corrupted will result in losing the entire data of the project.</a:t>
            </a:r>
          </a:p>
          <a:p>
            <a:r>
              <a:rPr lang="en-US" sz="1400" b="1" dirty="0"/>
              <a:t>REPOSITORY (FOLDER OR PROJECT) IS NOT IN YOUR LOCAL.</a:t>
            </a:r>
          </a:p>
          <a:p>
            <a:r>
              <a:rPr lang="en-US" sz="1400" dirty="0"/>
              <a:t>You need to be online all the time while working on the task.</a:t>
            </a:r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F1B04A-AF58-4444-88D0-F28B8D3AA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7841" y="2306979"/>
            <a:ext cx="4319004" cy="391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61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VCS - Distributed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59170"/>
            <a:ext cx="5347505" cy="4074385"/>
          </a:xfrm>
        </p:spPr>
        <p:txBody>
          <a:bodyPr>
            <a:normAutofit/>
          </a:bodyPr>
          <a:lstStyle/>
          <a:p>
            <a:r>
              <a:rPr lang="en-US" sz="1400" dirty="0"/>
              <a:t>It provides each contributor (user) a local copy or “clone” of the main repository.</a:t>
            </a:r>
          </a:p>
          <a:p>
            <a:r>
              <a:rPr lang="en-US" sz="1400" dirty="0"/>
              <a:t>Programmer can commit and update their local repository without any interference with main repository.</a:t>
            </a:r>
          </a:p>
          <a:p>
            <a:r>
              <a:rPr lang="en-US" sz="1400" dirty="0"/>
              <a:t>Programmer can update their local repositories with new data from the central server by an operation called “</a:t>
            </a:r>
            <a:r>
              <a:rPr lang="en-US" sz="1400" b="1" dirty="0"/>
              <a:t>pull</a:t>
            </a:r>
            <a:r>
              <a:rPr lang="en-US" sz="1400" dirty="0"/>
              <a:t>” and affect changes to the main repository by an operation called “</a:t>
            </a:r>
            <a:r>
              <a:rPr lang="en-US" sz="1400" b="1" dirty="0"/>
              <a:t>push</a:t>
            </a:r>
            <a:r>
              <a:rPr lang="en-US" sz="1400" dirty="0"/>
              <a:t>” from their local repository.</a:t>
            </a:r>
          </a:p>
          <a:p>
            <a:r>
              <a:rPr lang="en-US" sz="1400" b="1" dirty="0"/>
              <a:t>REPOSITORY (FOLDER OR PROJECT) IS IN YOUR LOCAL.</a:t>
            </a:r>
          </a:p>
          <a:p>
            <a:r>
              <a:rPr lang="en-US" sz="1400" dirty="0"/>
              <a:t>You do NOT need to be online all the time. You need to be online only when you push or pull the changes.</a:t>
            </a:r>
            <a:endParaRPr lang="en-US" sz="1400" dirty="0"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D8AFEA-9701-163A-6476-B02858447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402" y="2730001"/>
            <a:ext cx="4954070" cy="349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368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Advantages of using </a:t>
            </a:r>
            <a:r>
              <a:rPr lang="en-US" b="1" dirty="0"/>
              <a:t>GIT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59171"/>
            <a:ext cx="10612073" cy="366265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Clr>
                <a:schemeClr val="dk1"/>
              </a:buClr>
            </a:pPr>
            <a:r>
              <a:rPr lang="en-US" sz="1400" b="1" dirty="0">
                <a:sym typeface="Calibri"/>
              </a:rPr>
              <a:t>GIT</a:t>
            </a:r>
            <a:r>
              <a:rPr lang="en-US" sz="1400" dirty="0">
                <a:sym typeface="Calibri"/>
              </a:rPr>
              <a:t>  </a:t>
            </a:r>
            <a:r>
              <a:rPr lang="en-US" sz="1400" dirty="0"/>
              <a:t>allows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2400"/>
              <a:buNone/>
            </a:pPr>
            <a:r>
              <a:rPr lang="en-US" sz="1400" dirty="0"/>
              <a:t>	- team members to collaborate</a:t>
            </a:r>
            <a:br>
              <a:rPr lang="en-US" sz="1400" dirty="0"/>
            </a:br>
            <a:r>
              <a:rPr lang="en-US" sz="1400" dirty="0"/>
              <a:t>	- track and revert changes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2400"/>
              <a:buNone/>
            </a:pPr>
            <a:endParaRPr lang="en-US" sz="1400" dirty="0"/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2400"/>
              <a:buNone/>
            </a:pPr>
            <a:r>
              <a:rPr lang="en-US" sz="1400" dirty="0"/>
              <a:t>It is also an open-source tool</a:t>
            </a:r>
            <a:r>
              <a:rPr lang="en-US" sz="1400" dirty="0">
                <a:sym typeface="Calibri"/>
              </a:rPr>
              <a:t>.</a:t>
            </a:r>
          </a:p>
          <a:p>
            <a:pPr>
              <a:spcAft>
                <a:spcPts val="600"/>
              </a:spcAft>
              <a:buClr>
                <a:schemeClr val="dk1"/>
              </a:buClr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58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GIT vs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10612073" cy="3382658"/>
          </a:xfrm>
        </p:spPr>
        <p:txBody>
          <a:bodyPr>
            <a:normAutofit/>
          </a:bodyPr>
          <a:lstStyle/>
          <a:p>
            <a:pPr>
              <a:buClr>
                <a:schemeClr val="dk1"/>
              </a:buClr>
            </a:pPr>
            <a:r>
              <a:rPr lang="en-US" sz="1400" b="1" dirty="0"/>
              <a:t>GIT</a:t>
            </a:r>
            <a:r>
              <a:rPr lang="en-US" sz="1400" dirty="0"/>
              <a:t> is a software for tracking changes in any set of files, and usually used for coordinating work among programmers to collaboratively develop the source code.</a:t>
            </a:r>
          </a:p>
          <a:p>
            <a:pPr>
              <a:buClr>
                <a:schemeClr val="dk1"/>
              </a:buClr>
            </a:pPr>
            <a:r>
              <a:rPr lang="en-US" sz="1400" dirty="0"/>
              <a:t>GIT is an open-source tool that allows</a:t>
            </a:r>
          </a:p>
          <a:p>
            <a:pPr marL="0" indent="0">
              <a:buClr>
                <a:schemeClr val="dk1"/>
              </a:buClr>
              <a:buNone/>
            </a:pPr>
            <a:r>
              <a:rPr lang="en-US" sz="1400" dirty="0"/>
              <a:t>	- team members to collaborate</a:t>
            </a:r>
            <a:br>
              <a:rPr lang="en-US" sz="1400" dirty="0"/>
            </a:br>
            <a:r>
              <a:rPr lang="en-US" sz="1400" dirty="0"/>
              <a:t>	- track and revert changes</a:t>
            </a:r>
          </a:p>
          <a:p>
            <a:pPr marL="0" indent="0">
              <a:buClr>
                <a:schemeClr val="dk1"/>
              </a:buClr>
              <a:buNone/>
            </a:pPr>
            <a:endParaRPr lang="en-US" sz="1400" dirty="0"/>
          </a:p>
          <a:p>
            <a:pPr>
              <a:buClr>
                <a:schemeClr val="dk1"/>
              </a:buClr>
            </a:pPr>
            <a:r>
              <a:rPr lang="en-US" sz="1400" b="1" dirty="0"/>
              <a:t>GitHub</a:t>
            </a:r>
            <a:r>
              <a:rPr lang="en-US" sz="1400" dirty="0"/>
              <a:t> is a website where developers store their projects as repositories and have additional features to help them to collaborate to develop projects.</a:t>
            </a:r>
          </a:p>
          <a:p>
            <a:pPr>
              <a:buClr>
                <a:schemeClr val="dk1"/>
              </a:buClr>
            </a:pPr>
            <a:r>
              <a:rPr lang="en-US" sz="1400" dirty="0"/>
              <a:t>Similar hosting websites: </a:t>
            </a:r>
            <a:r>
              <a:rPr lang="en-US" sz="1400" b="1" dirty="0"/>
              <a:t>GitLab, Bitbucket</a:t>
            </a:r>
          </a:p>
          <a:p>
            <a:pPr lvl="0">
              <a:spcAft>
                <a:spcPts val="0"/>
              </a:spcAft>
              <a:buClr>
                <a:schemeClr val="dk1"/>
              </a:buClr>
            </a:pPr>
            <a:endParaRPr lang="en-US" sz="1400" dirty="0">
              <a:sym typeface="Calibri"/>
            </a:endParaRPr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588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GIT - User Global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10612073" cy="3382658"/>
          </a:xfrm>
        </p:spPr>
        <p:txBody>
          <a:bodyPr>
            <a:normAutofit/>
          </a:bodyPr>
          <a:lstStyle/>
          <a:p>
            <a:pPr>
              <a:buClr>
                <a:schemeClr val="dk1"/>
              </a:buClr>
            </a:pPr>
            <a:r>
              <a:rPr lang="en-US" sz="1400" dirty="0"/>
              <a:t>Check your username and email for your GitHub account and define them with GIT using below commands</a:t>
            </a:r>
          </a:p>
          <a:p>
            <a:pPr marL="0" lvl="2" indent="0">
              <a:spcBef>
                <a:spcPts val="1000"/>
              </a:spcBef>
              <a:buClr>
                <a:schemeClr val="dk1"/>
              </a:buClr>
              <a:buNone/>
            </a:pPr>
            <a:r>
              <a:rPr lang="en-US" sz="1400" dirty="0"/>
              <a:t>	</a:t>
            </a:r>
            <a:r>
              <a:rPr lang="en-US" sz="1400" b="1" dirty="0"/>
              <a:t>git config --global </a:t>
            </a:r>
            <a:r>
              <a:rPr lang="en-US" sz="1400" b="1" dirty="0" err="1"/>
              <a:t>user.name</a:t>
            </a:r>
            <a:r>
              <a:rPr lang="en-US" sz="1400" b="1" dirty="0"/>
              <a:t> “</a:t>
            </a:r>
            <a:r>
              <a:rPr lang="en-US" sz="1400" b="1" dirty="0" err="1"/>
              <a:t>xxxx</a:t>
            </a:r>
            <a:r>
              <a:rPr lang="en-US" sz="1400" b="1" dirty="0"/>
              <a:t>” </a:t>
            </a:r>
          </a:p>
          <a:p>
            <a:pPr marL="0" lvl="2" indent="0">
              <a:spcBef>
                <a:spcPts val="1000"/>
              </a:spcBef>
              <a:buClr>
                <a:schemeClr val="dk1"/>
              </a:buClr>
              <a:buNone/>
            </a:pPr>
            <a:r>
              <a:rPr lang="en-US" sz="1400" b="1" dirty="0"/>
              <a:t>	git config --global </a:t>
            </a:r>
            <a:r>
              <a:rPr lang="en-US" sz="1400" b="1" dirty="0" err="1"/>
              <a:t>user.name</a:t>
            </a:r>
            <a:r>
              <a:rPr lang="en-US" sz="1400" b="1" dirty="0"/>
              <a:t> </a:t>
            </a:r>
          </a:p>
          <a:p>
            <a:pPr marL="228600" lvl="2">
              <a:spcBef>
                <a:spcPts val="1000"/>
              </a:spcBef>
              <a:buClr>
                <a:schemeClr val="dk1"/>
              </a:buClr>
            </a:pPr>
            <a:endParaRPr lang="en-US" sz="1400" b="1" dirty="0"/>
          </a:p>
          <a:p>
            <a:pPr marL="0" lvl="2" indent="0">
              <a:spcBef>
                <a:spcPts val="1000"/>
              </a:spcBef>
              <a:buClr>
                <a:schemeClr val="dk1"/>
              </a:buClr>
              <a:buNone/>
            </a:pPr>
            <a:r>
              <a:rPr lang="en-US" sz="1400" b="1" dirty="0"/>
              <a:t>	git config --global </a:t>
            </a:r>
            <a:r>
              <a:rPr lang="en-US" sz="1400" b="1" dirty="0" err="1"/>
              <a:t>user.email</a:t>
            </a:r>
            <a:r>
              <a:rPr lang="en-US" sz="1400" b="1" dirty="0"/>
              <a:t> “</a:t>
            </a:r>
            <a:r>
              <a:rPr lang="en-US" sz="1400" b="1" dirty="0" err="1"/>
              <a:t>xxxx</a:t>
            </a:r>
            <a:r>
              <a:rPr lang="en-US" sz="1400" b="1" dirty="0"/>
              <a:t>” </a:t>
            </a:r>
          </a:p>
          <a:p>
            <a:pPr marL="0" lvl="2" indent="0">
              <a:spcBef>
                <a:spcPts val="1000"/>
              </a:spcBef>
              <a:buClr>
                <a:schemeClr val="dk1"/>
              </a:buClr>
              <a:buNone/>
            </a:pPr>
            <a:r>
              <a:rPr lang="en-US" sz="1400" b="1" dirty="0"/>
              <a:t>	git config --global </a:t>
            </a:r>
            <a:r>
              <a:rPr lang="en-US" sz="1400" b="1" dirty="0" err="1"/>
              <a:t>user.email</a:t>
            </a:r>
            <a:r>
              <a:rPr lang="en-US" sz="1400" b="1" dirty="0"/>
              <a:t> </a:t>
            </a:r>
          </a:p>
          <a:p>
            <a:pPr marL="228600" lvl="2">
              <a:spcBef>
                <a:spcPts val="1000"/>
              </a:spcBef>
              <a:buClr>
                <a:schemeClr val="dk1"/>
              </a:buClr>
            </a:pPr>
            <a:endParaRPr lang="en-US" sz="1400" dirty="0"/>
          </a:p>
          <a:p>
            <a:pPr marL="228600" lvl="2">
              <a:spcBef>
                <a:spcPts val="1000"/>
              </a:spcBef>
              <a:buClr>
                <a:schemeClr val="dk1"/>
              </a:buClr>
            </a:pPr>
            <a:r>
              <a:rPr lang="en-US" sz="1400" b="1" dirty="0"/>
              <a:t>git config --global --list</a:t>
            </a:r>
          </a:p>
          <a:p>
            <a:pPr lvl="0">
              <a:spcAft>
                <a:spcPts val="0"/>
              </a:spcAft>
              <a:buClr>
                <a:schemeClr val="dk1"/>
              </a:buClr>
            </a:pPr>
            <a:endParaRPr lang="en-US" sz="1400" dirty="0">
              <a:sym typeface="Calibri"/>
            </a:endParaRPr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310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Creating a GitHub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0"/>
            <a:ext cx="10612073" cy="4000655"/>
          </a:xfrm>
        </p:spPr>
        <p:txBody>
          <a:bodyPr>
            <a:normAutofit/>
          </a:bodyPr>
          <a:lstStyle/>
          <a:p>
            <a:pPr>
              <a:buClr>
                <a:schemeClr val="dk1"/>
              </a:buClr>
            </a:pPr>
            <a:r>
              <a:rPr lang="en-US" sz="1400" dirty="0">
                <a:sym typeface="Calibri"/>
              </a:rPr>
              <a:t>Go to 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sym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</a:t>
            </a:r>
            <a:endParaRPr lang="en-US" sz="1400" b="1" dirty="0">
              <a:solidFill>
                <a:schemeClr val="accent1">
                  <a:lumMod val="50000"/>
                </a:schemeClr>
              </a:solidFill>
              <a:sym typeface="Calibri"/>
            </a:endParaRPr>
          </a:p>
          <a:p>
            <a:pPr>
              <a:buClr>
                <a:schemeClr val="dk1"/>
              </a:buClr>
            </a:pPr>
            <a:r>
              <a:rPr lang="en-US" sz="1400" dirty="0">
                <a:sym typeface="Calibri"/>
              </a:rPr>
              <a:t>Login with your account</a:t>
            </a:r>
          </a:p>
          <a:p>
            <a:pPr>
              <a:buClr>
                <a:schemeClr val="dk1"/>
              </a:buClr>
            </a:pPr>
            <a:r>
              <a:rPr lang="en-US" sz="1400" dirty="0">
                <a:sym typeface="Calibri"/>
              </a:rPr>
              <a:t>Create a new repository with a proper name</a:t>
            </a:r>
          </a:p>
          <a:p>
            <a:pPr>
              <a:buClr>
                <a:schemeClr val="dk1"/>
              </a:buClr>
            </a:pPr>
            <a:r>
              <a:rPr lang="en-US" sz="1400" dirty="0">
                <a:sym typeface="Calibri"/>
              </a:rPr>
              <a:t>Link this repository with your existing project on your local BUT</a:t>
            </a:r>
          </a:p>
          <a:p>
            <a:pPr marL="466344" lvl="2">
              <a:spcBef>
                <a:spcPts val="1000"/>
              </a:spcBef>
              <a:buClr>
                <a:schemeClr val="dk1"/>
              </a:buClr>
            </a:pPr>
            <a:r>
              <a:rPr lang="en-US" sz="1200" dirty="0">
                <a:sym typeface="Calibri"/>
              </a:rPr>
              <a:t>First make sure default branches are same</a:t>
            </a:r>
          </a:p>
          <a:p>
            <a:pPr marL="466344" lvl="2">
              <a:spcBef>
                <a:spcPts val="1000"/>
              </a:spcBef>
              <a:buClr>
                <a:schemeClr val="dk1"/>
              </a:buClr>
            </a:pPr>
            <a:r>
              <a:rPr lang="en-US" sz="1200" dirty="0">
                <a:sym typeface="Calibri"/>
              </a:rPr>
              <a:t>Generate SSH Key using CLI to ease your work with GitHub</a:t>
            </a:r>
          </a:p>
          <a:p>
            <a:pPr marL="466344" lvl="2">
              <a:spcBef>
                <a:spcPts val="1000"/>
              </a:spcBef>
              <a:buClr>
                <a:schemeClr val="dk1"/>
              </a:buClr>
            </a:pPr>
            <a:endParaRPr lang="en-US" sz="1200" dirty="0">
              <a:sym typeface="Calibri"/>
            </a:endParaRPr>
          </a:p>
          <a:p>
            <a:pPr marL="228600" lvl="1">
              <a:spcBef>
                <a:spcPts val="1000"/>
              </a:spcBef>
              <a:buClr>
                <a:schemeClr val="dk1"/>
              </a:buClr>
            </a:pP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https://docs.github.com/en/repositories/configuring-branches-and-merges-in-your-repository/managing-branches-in-your-repository/changing-the-default-branch</a:t>
            </a:r>
            <a:endParaRPr lang="en-US" sz="1400" b="1" dirty="0">
              <a:solidFill>
                <a:schemeClr val="accent1">
                  <a:lumMod val="50000"/>
                </a:schemeClr>
              </a:solidFill>
              <a:sym typeface="Calibri"/>
            </a:endParaRPr>
          </a:p>
          <a:p>
            <a:pPr marL="228600" lvl="1">
              <a:spcBef>
                <a:spcPts val="1000"/>
              </a:spcBef>
              <a:buClr>
                <a:schemeClr val="dk1"/>
              </a:buClr>
            </a:pP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https://docs.github.com/en/repositories</a:t>
            </a:r>
            <a:endParaRPr lang="en-US" sz="1400" b="1" dirty="0">
              <a:solidFill>
                <a:schemeClr val="accent1">
                  <a:lumMod val="50000"/>
                </a:schemeClr>
              </a:solidFill>
              <a:sym typeface="Calibri"/>
            </a:endParaRPr>
          </a:p>
          <a:p>
            <a:pPr lvl="1">
              <a:spcBef>
                <a:spcPts val="0"/>
              </a:spcBef>
              <a:buClr>
                <a:schemeClr val="dk1"/>
              </a:buClr>
              <a:buSzPts val="2400"/>
            </a:pPr>
            <a:endParaRPr lang="en-US" sz="1200" b="1" dirty="0"/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2400"/>
              <a:buNone/>
            </a:pPr>
            <a:endParaRPr lang="en-US" sz="1600" dirty="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2200" dirty="0">
              <a:ea typeface="Calibri"/>
              <a:cs typeface="Calibri"/>
              <a:sym typeface="Calibri"/>
            </a:endParaRPr>
          </a:p>
          <a:p>
            <a:pPr lvl="0">
              <a:spcAft>
                <a:spcPts val="0"/>
              </a:spcAft>
              <a:buClr>
                <a:schemeClr val="dk1"/>
              </a:buClr>
            </a:pPr>
            <a:endParaRPr lang="en-US" sz="1400" dirty="0">
              <a:sym typeface="Calibri"/>
            </a:endParaRPr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459315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1884</TotalTime>
  <Words>1012</Words>
  <Application>Microsoft Macintosh PowerPoint</Application>
  <PresentationFormat>Widescreen</PresentationFormat>
  <Paragraphs>102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Grandview Display</vt:lpstr>
      <vt:lpstr>DashVTI</vt:lpstr>
      <vt:lpstr>GIT - VCS  </vt:lpstr>
      <vt:lpstr>Install GIT</vt:lpstr>
      <vt:lpstr>GIT – VCS (Version Control System)</vt:lpstr>
      <vt:lpstr>VCS - Centralized</vt:lpstr>
      <vt:lpstr>VCS - Distributed</vt:lpstr>
      <vt:lpstr>Advantages of using GIT</vt:lpstr>
      <vt:lpstr>GIT vs GitHub</vt:lpstr>
      <vt:lpstr>GIT - User Global Information</vt:lpstr>
      <vt:lpstr>Creating a GitHub Repository</vt:lpstr>
      <vt:lpstr>SSH Key</vt:lpstr>
      <vt:lpstr>First Push to GitHub Repository</vt:lpstr>
      <vt:lpstr>GIT Branching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</dc:title>
  <dc:creator>akın kaya</dc:creator>
  <cp:lastModifiedBy>akın kaya</cp:lastModifiedBy>
  <cp:revision>20</cp:revision>
  <dcterms:created xsi:type="dcterms:W3CDTF">2023-07-03T19:11:00Z</dcterms:created>
  <dcterms:modified xsi:type="dcterms:W3CDTF">2023-08-15T14:53:17Z</dcterms:modified>
</cp:coreProperties>
</file>