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sldIdLst>
    <p:sldId id="256" r:id="rId2"/>
    <p:sldId id="257" r:id="rId3"/>
    <p:sldId id="263"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0"/>
    <p:restoredTop sz="96327"/>
  </p:normalViewPr>
  <p:slideViewPr>
    <p:cSldViewPr snapToGrid="0">
      <p:cViewPr varScale="1">
        <p:scale>
          <a:sx n="153" d="100"/>
          <a:sy n="153" d="100"/>
        </p:scale>
        <p:origin x="568"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57831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404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6653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28172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416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3405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77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0918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4635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1941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7/13/23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8226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7/13/23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79623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62"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1CB2-CDBD-1442-407E-30242957A524}"/>
              </a:ext>
            </a:extLst>
          </p:cNvPr>
          <p:cNvSpPr>
            <a:spLocks noGrp="1"/>
          </p:cNvSpPr>
          <p:nvPr>
            <p:ph type="ctrTitle"/>
          </p:nvPr>
        </p:nvSpPr>
        <p:spPr>
          <a:xfrm>
            <a:off x="912628" y="1371600"/>
            <a:ext cx="4323907" cy="2696866"/>
          </a:xfrm>
        </p:spPr>
        <p:txBody>
          <a:bodyPr anchor="t">
            <a:normAutofit/>
          </a:bodyPr>
          <a:lstStyle/>
          <a:p>
            <a:r>
              <a:rPr lang="en-US" dirty="0"/>
              <a:t>JavaScript Output</a:t>
            </a:r>
          </a:p>
        </p:txBody>
      </p:sp>
      <p:sp>
        <p:nvSpPr>
          <p:cNvPr id="3" name="Subtitle 2">
            <a:extLst>
              <a:ext uri="{FF2B5EF4-FFF2-40B4-BE49-F238E27FC236}">
                <a16:creationId xmlns:a16="http://schemas.microsoft.com/office/drawing/2014/main" id="{0C56FD86-7CCE-60B8-DF0D-CA194E025198}"/>
              </a:ext>
            </a:extLst>
          </p:cNvPr>
          <p:cNvSpPr>
            <a:spLocks noGrp="1"/>
          </p:cNvSpPr>
          <p:nvPr>
            <p:ph type="subTitle" idx="1"/>
          </p:nvPr>
        </p:nvSpPr>
        <p:spPr>
          <a:xfrm>
            <a:off x="912629" y="4584879"/>
            <a:ext cx="4323906" cy="1287887"/>
          </a:xfrm>
        </p:spPr>
        <p:txBody>
          <a:bodyPr anchor="b">
            <a:normAutofit/>
          </a:bodyPr>
          <a:lstStyle/>
          <a:p>
            <a:r>
              <a:rPr lang="en-US" cap="none" dirty="0" err="1"/>
              <a:t>console.log</a:t>
            </a:r>
            <a:r>
              <a:rPr lang="en-US" cap="none" dirty="0"/>
              <a:t>()</a:t>
            </a:r>
          </a:p>
        </p:txBody>
      </p:sp>
      <p:pic>
        <p:nvPicPr>
          <p:cNvPr id="6" name="Picture 5" descr="A picture containing font, graphics, logo, design&#10;&#10;Description automatically generated">
            <a:extLst>
              <a:ext uri="{FF2B5EF4-FFF2-40B4-BE49-F238E27FC236}">
                <a16:creationId xmlns:a16="http://schemas.microsoft.com/office/drawing/2014/main" id="{3745FE96-1653-41BE-8CE5-2BB415127FAA}"/>
              </a:ext>
            </a:extLst>
          </p:cNvPr>
          <p:cNvPicPr>
            <a:picLocks noChangeAspect="1"/>
          </p:cNvPicPr>
          <p:nvPr/>
        </p:nvPicPr>
        <p:blipFill>
          <a:blip r:embed="rId2"/>
          <a:stretch>
            <a:fillRect/>
          </a:stretch>
        </p:blipFill>
        <p:spPr>
          <a:xfrm>
            <a:off x="6955467" y="1535619"/>
            <a:ext cx="4593066" cy="4593066"/>
          </a:xfrm>
          <a:prstGeom prst="rect">
            <a:avLst/>
          </a:prstGeom>
          <a:noFill/>
        </p:spPr>
      </p:pic>
      <p:sp>
        <p:nvSpPr>
          <p:cNvPr id="2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8807987" y="6221822"/>
            <a:ext cx="2861099" cy="485061"/>
          </a:xfrm>
        </p:spPr>
        <p:txBody>
          <a:bodyPr/>
          <a:lstStyle/>
          <a:p>
            <a:pPr>
              <a:spcAft>
                <a:spcPts val="600"/>
              </a:spcAft>
            </a:pPr>
            <a:r>
              <a:rPr lang="en-US" sz="1200" cap="none" dirty="0" err="1">
                <a:solidFill>
                  <a:schemeClr val="tx2">
                    <a:lumMod val="75000"/>
                    <a:lumOff val="25000"/>
                  </a:schemeClr>
                </a:solidFill>
                <a:latin typeface="Calibri" panose="020F0502020204030204" pitchFamily="34" charset="0"/>
                <a:cs typeface="Calibri" panose="020F0502020204030204" pitchFamily="34" charset="0"/>
              </a:rPr>
              <a:t>www.techglobalschool.com</a:t>
            </a:r>
            <a:endParaRPr lang="en-US" sz="1200" cap="none" dirty="0">
              <a:solidFill>
                <a:schemeClr val="tx2">
                  <a:lumMod val="75000"/>
                  <a:lumOff val="25000"/>
                </a:schemeClr>
              </a:solidFill>
              <a:latin typeface="Calibri" panose="020F0502020204030204" pitchFamily="34" charset="0"/>
              <a:cs typeface="Calibri" panose="020F0502020204030204" pitchFamily="34" charset="0"/>
            </a:endParaRPr>
          </a:p>
        </p:txBody>
      </p:sp>
      <p:pic>
        <p:nvPicPr>
          <p:cNvPr id="8" name="Picture 7" descr="A blue and black logo&#10;&#10;Description automatically generated with low confidence">
            <a:extLst>
              <a:ext uri="{FF2B5EF4-FFF2-40B4-BE49-F238E27FC236}">
                <a16:creationId xmlns:a16="http://schemas.microsoft.com/office/drawing/2014/main" id="{27BDEAD2-2083-5C29-3B36-4B2E1BA18409}"/>
              </a:ext>
            </a:extLst>
          </p:cNvPr>
          <p:cNvPicPr>
            <a:picLocks noChangeAspect="1"/>
          </p:cNvPicPr>
          <p:nvPr/>
        </p:nvPicPr>
        <p:blipFill>
          <a:blip r:embed="rId3"/>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74794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12B9-020C-B633-8F28-7638B07C67BD}"/>
              </a:ext>
            </a:extLst>
          </p:cNvPr>
          <p:cNvSpPr>
            <a:spLocks noGrp="1"/>
          </p:cNvSpPr>
          <p:nvPr>
            <p:ph type="title"/>
          </p:nvPr>
        </p:nvSpPr>
        <p:spPr>
          <a:xfrm>
            <a:off x="914399" y="1371601"/>
            <a:ext cx="10612073" cy="1187570"/>
          </a:xfrm>
        </p:spPr>
        <p:txBody>
          <a:bodyPr/>
          <a:lstStyle/>
          <a:p>
            <a:r>
              <a:rPr lang="en-US" dirty="0" err="1"/>
              <a:t>console.log</a:t>
            </a:r>
            <a:r>
              <a:rPr lang="en-US" dirty="0"/>
              <a:t>()</a:t>
            </a:r>
          </a:p>
        </p:txBody>
      </p:sp>
      <p:sp>
        <p:nvSpPr>
          <p:cNvPr id="3" name="Content Placeholder 2">
            <a:extLst>
              <a:ext uri="{FF2B5EF4-FFF2-40B4-BE49-F238E27FC236}">
                <a16:creationId xmlns:a16="http://schemas.microsoft.com/office/drawing/2014/main" id="{F11C0D04-F256-6393-9CCC-AF0449A7C301}"/>
              </a:ext>
            </a:extLst>
          </p:cNvPr>
          <p:cNvSpPr>
            <a:spLocks noGrp="1"/>
          </p:cNvSpPr>
          <p:nvPr>
            <p:ph idx="1"/>
          </p:nvPr>
        </p:nvSpPr>
        <p:spPr>
          <a:xfrm>
            <a:off x="914399" y="2559171"/>
            <a:ext cx="5757706" cy="3382658"/>
          </a:xfrm>
        </p:spPr>
        <p:txBody>
          <a:bodyPr>
            <a:normAutofit/>
          </a:bodyPr>
          <a:lstStyle/>
          <a:p>
            <a:endParaRPr lang="en-US" sz="1400" dirty="0"/>
          </a:p>
          <a:p>
            <a:endParaRPr lang="en-US" sz="1400" dirty="0"/>
          </a:p>
          <a:p>
            <a:r>
              <a:rPr lang="en-US" sz="1400" b="1" dirty="0" err="1"/>
              <a:t>console.log</a:t>
            </a:r>
            <a:r>
              <a:rPr lang="en-US" sz="1400" b="1" dirty="0"/>
              <a:t>()</a:t>
            </a:r>
            <a:r>
              <a:rPr lang="en-US" sz="1400" dirty="0"/>
              <a:t> is a built-in function used to log/print given text or data to the console.</a:t>
            </a:r>
          </a:p>
          <a:p>
            <a:r>
              <a:rPr lang="en-US" sz="1400" dirty="0"/>
              <a:t>It is primarily used for debugging and troubleshooting purposes.</a:t>
            </a:r>
          </a:p>
          <a:p>
            <a:r>
              <a:rPr lang="en-US" sz="1400" dirty="0"/>
              <a:t>You can see the values passed into this function in the console of a web browser or a JavaScript runtime environment.</a:t>
            </a:r>
          </a:p>
          <a:p>
            <a:r>
              <a:rPr lang="en-US" sz="1400" dirty="0"/>
              <a:t>Overall, </a:t>
            </a:r>
            <a:r>
              <a:rPr lang="en-US" sz="1400" b="1" dirty="0" err="1"/>
              <a:t>console.log</a:t>
            </a:r>
            <a:r>
              <a:rPr lang="en-US" sz="1400" b="1" dirty="0"/>
              <a:t>() is a useful tool for developers to inspect and monitor the behavior of their JavaScript code </a:t>
            </a:r>
            <a:r>
              <a:rPr lang="en-US" sz="1400" dirty="0"/>
              <a:t>by printing relevant information to the console.</a:t>
            </a:r>
          </a:p>
        </p:txBody>
      </p:sp>
      <p:pic>
        <p:nvPicPr>
          <p:cNvPr id="4" name="Picture 3" descr="A blue and black logo&#10;&#10;Description automatically generated with low confidence">
            <a:extLst>
              <a:ext uri="{FF2B5EF4-FFF2-40B4-BE49-F238E27FC236}">
                <a16:creationId xmlns:a16="http://schemas.microsoft.com/office/drawing/2014/main" id="{3EC68704-1002-96FC-4674-29D91E8BBD4F}"/>
              </a:ext>
            </a:extLst>
          </p:cNvPr>
          <p:cNvPicPr>
            <a:picLocks noChangeAspect="1"/>
          </p:cNvPicPr>
          <p:nvPr/>
        </p:nvPicPr>
        <p:blipFill>
          <a:blip r:embed="rId2"/>
          <a:stretch>
            <a:fillRect/>
          </a:stretch>
        </p:blipFill>
        <p:spPr>
          <a:xfrm>
            <a:off x="914262" y="407659"/>
            <a:ext cx="1117526" cy="447528"/>
          </a:xfrm>
          <a:prstGeom prst="rect">
            <a:avLst/>
          </a:prstGeom>
        </p:spPr>
      </p:pic>
      <p:sp>
        <p:nvSpPr>
          <p:cNvPr id="5" name="Date Placeholder 3">
            <a:extLst>
              <a:ext uri="{FF2B5EF4-FFF2-40B4-BE49-F238E27FC236}">
                <a16:creationId xmlns:a16="http://schemas.microsoft.com/office/drawing/2014/main" id="{CD26E22E-6BEB-FA5B-4632-D526AFCB3232}"/>
              </a:ext>
            </a:extLst>
          </p:cNvPr>
          <p:cNvSpPr>
            <a:spLocks noGrp="1"/>
          </p:cNvSpPr>
          <p:nvPr>
            <p:ph type="dt" sz="half" idx="10"/>
          </p:nvPr>
        </p:nvSpPr>
        <p:spPr>
          <a:xfrm>
            <a:off x="8807987" y="6221822"/>
            <a:ext cx="2861099" cy="485061"/>
          </a:xfrm>
        </p:spPr>
        <p:txBody>
          <a:bodyPr/>
          <a:lstStyle/>
          <a:p>
            <a:pPr>
              <a:spcAft>
                <a:spcPts val="600"/>
              </a:spcAft>
            </a:pPr>
            <a:r>
              <a:rPr lang="en-US" sz="1200" cap="none" dirty="0" err="1">
                <a:solidFill>
                  <a:schemeClr val="tx2">
                    <a:lumMod val="75000"/>
                    <a:lumOff val="25000"/>
                  </a:schemeClr>
                </a:solidFill>
                <a:latin typeface="Calibri" panose="020F0502020204030204" pitchFamily="34" charset="0"/>
                <a:cs typeface="Calibri" panose="020F0502020204030204" pitchFamily="34" charset="0"/>
              </a:rPr>
              <a:t>www.techglobalschool.com</a:t>
            </a:r>
            <a:endParaRPr lang="en-US" sz="1200" cap="none" dirty="0">
              <a:solidFill>
                <a:schemeClr val="tx2">
                  <a:lumMod val="75000"/>
                  <a:lumOff val="25000"/>
                </a:schemeClr>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907AF44-C1ED-65AA-994C-D283283CB87C}"/>
              </a:ext>
            </a:extLst>
          </p:cNvPr>
          <p:cNvPicPr>
            <a:picLocks noChangeAspect="1"/>
          </p:cNvPicPr>
          <p:nvPr/>
        </p:nvPicPr>
        <p:blipFill>
          <a:blip r:embed="rId3"/>
          <a:stretch>
            <a:fillRect/>
          </a:stretch>
        </p:blipFill>
        <p:spPr>
          <a:xfrm>
            <a:off x="914262" y="2559171"/>
            <a:ext cx="2617129" cy="297401"/>
          </a:xfrm>
          <a:prstGeom prst="rect">
            <a:avLst/>
          </a:prstGeom>
        </p:spPr>
      </p:pic>
      <p:pic>
        <p:nvPicPr>
          <p:cNvPr id="1026" name="Picture 2" descr="Компьютер значка прослушивает иллюстрацию вектора Иллюстрация вектора -  иллюстрации насчитывающей стекло, ремонт: 191525660">
            <a:extLst>
              <a:ext uri="{FF2B5EF4-FFF2-40B4-BE49-F238E27FC236}">
                <a16:creationId xmlns:a16="http://schemas.microsoft.com/office/drawing/2014/main" id="{43A7C517-DE39-2F9D-E18A-796683D1C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5279" y="3064031"/>
            <a:ext cx="3802005" cy="268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58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12B9-020C-B633-8F28-7638B07C67BD}"/>
              </a:ext>
            </a:extLst>
          </p:cNvPr>
          <p:cNvSpPr>
            <a:spLocks noGrp="1"/>
          </p:cNvSpPr>
          <p:nvPr>
            <p:ph type="title"/>
          </p:nvPr>
        </p:nvSpPr>
        <p:spPr>
          <a:xfrm>
            <a:off x="914399" y="1371601"/>
            <a:ext cx="10612073" cy="1187570"/>
          </a:xfrm>
        </p:spPr>
        <p:txBody>
          <a:bodyPr/>
          <a:lstStyle/>
          <a:p>
            <a:r>
              <a:rPr lang="en-US" dirty="0"/>
              <a:t>Comments</a:t>
            </a:r>
          </a:p>
        </p:txBody>
      </p:sp>
      <p:sp>
        <p:nvSpPr>
          <p:cNvPr id="3" name="Content Placeholder 2">
            <a:extLst>
              <a:ext uri="{FF2B5EF4-FFF2-40B4-BE49-F238E27FC236}">
                <a16:creationId xmlns:a16="http://schemas.microsoft.com/office/drawing/2014/main" id="{F11C0D04-F256-6393-9CCC-AF0449A7C301}"/>
              </a:ext>
            </a:extLst>
          </p:cNvPr>
          <p:cNvSpPr>
            <a:spLocks noGrp="1"/>
          </p:cNvSpPr>
          <p:nvPr>
            <p:ph idx="1"/>
          </p:nvPr>
        </p:nvSpPr>
        <p:spPr>
          <a:xfrm>
            <a:off x="914399" y="2559170"/>
            <a:ext cx="10612074" cy="4074385"/>
          </a:xfrm>
        </p:spPr>
        <p:txBody>
          <a:bodyPr>
            <a:normAutofit/>
          </a:bodyPr>
          <a:lstStyle/>
          <a:p>
            <a:pPr algn="l"/>
            <a:r>
              <a:rPr lang="en-US" sz="1400" b="1" dirty="0"/>
              <a:t>Single-Line Comments</a:t>
            </a:r>
            <a:r>
              <a:rPr lang="en-US" sz="1400" dirty="0"/>
              <a:t>: start with two forward slashes </a:t>
            </a:r>
            <a:r>
              <a:rPr lang="en-US" sz="1400" b="1" dirty="0">
                <a:solidFill>
                  <a:schemeClr val="accent1">
                    <a:lumMod val="50000"/>
                  </a:schemeClr>
                </a:solidFill>
              </a:rPr>
              <a:t>//</a:t>
            </a:r>
            <a:r>
              <a:rPr lang="en-US" sz="1400" dirty="0"/>
              <a:t>.</a:t>
            </a:r>
          </a:p>
          <a:p>
            <a:pPr algn="l">
              <a:buFont typeface="Arial" panose="020B0604020202020204" pitchFamily="34" charset="0"/>
              <a:buChar char="•"/>
            </a:pPr>
            <a:r>
              <a:rPr lang="en-US" sz="1400" dirty="0"/>
              <a:t>They are used to comment on a single line of code or provide short descriptions.</a:t>
            </a:r>
          </a:p>
          <a:p>
            <a:pPr marL="0" indent="0" algn="l">
              <a:buNone/>
            </a:pPr>
            <a:r>
              <a:rPr lang="en-US" sz="1400" dirty="0"/>
              <a:t>Example:</a:t>
            </a:r>
          </a:p>
          <a:p>
            <a:pPr marL="0" indent="0" algn="l">
              <a:buNone/>
            </a:pPr>
            <a:endParaRPr lang="en-US" sz="1200" b="0" i="0" dirty="0">
              <a:solidFill>
                <a:srgbClr val="374151"/>
              </a:solidFill>
              <a:effectLst/>
              <a:latin typeface="Söhne"/>
            </a:endParaRPr>
          </a:p>
          <a:p>
            <a:pPr marL="0" indent="0" algn="l">
              <a:buNone/>
            </a:pPr>
            <a:endParaRPr lang="en-US" sz="1200" b="0" i="0" dirty="0">
              <a:solidFill>
                <a:srgbClr val="374151"/>
              </a:solidFill>
              <a:effectLst/>
              <a:latin typeface="Söhne"/>
            </a:endParaRPr>
          </a:p>
          <a:p>
            <a:r>
              <a:rPr lang="en-US" sz="1400" b="1" dirty="0"/>
              <a:t>Multi-Line Comments</a:t>
            </a:r>
            <a:r>
              <a:rPr lang="en-US" sz="1400" dirty="0"/>
              <a:t>: start with </a:t>
            </a:r>
            <a:r>
              <a:rPr lang="en-US" sz="1400" b="1" dirty="0">
                <a:solidFill>
                  <a:schemeClr val="accent1">
                    <a:lumMod val="50000"/>
                  </a:schemeClr>
                </a:solidFill>
              </a:rPr>
              <a:t>/*</a:t>
            </a:r>
            <a:r>
              <a:rPr lang="en-US" sz="1400" dirty="0"/>
              <a:t> and end with </a:t>
            </a:r>
            <a:r>
              <a:rPr lang="en-US" sz="1400" b="1" dirty="0">
                <a:solidFill>
                  <a:schemeClr val="accent1">
                    <a:lumMod val="50000"/>
                  </a:schemeClr>
                </a:solidFill>
              </a:rPr>
              <a:t>*/</a:t>
            </a:r>
            <a:endParaRPr lang="en-US" sz="1400" dirty="0">
              <a:solidFill>
                <a:schemeClr val="accent1">
                  <a:lumMod val="50000"/>
                </a:schemeClr>
              </a:solidFill>
            </a:endParaRPr>
          </a:p>
          <a:p>
            <a:pPr>
              <a:buFont typeface="Arial" panose="020B0604020202020204" pitchFamily="34" charset="0"/>
              <a:buChar char="•"/>
            </a:pPr>
            <a:r>
              <a:rPr lang="en-US" sz="1400" dirty="0"/>
              <a:t>They are used to comment on multiple lines or write longer explanations.</a:t>
            </a:r>
          </a:p>
          <a:p>
            <a:pPr marL="0" indent="0">
              <a:buNone/>
            </a:pPr>
            <a:r>
              <a:rPr lang="en-US" sz="1400" dirty="0"/>
              <a:t>Example:</a:t>
            </a:r>
          </a:p>
          <a:p>
            <a:pPr marL="0" indent="0" algn="l">
              <a:buNone/>
            </a:pPr>
            <a:endParaRPr lang="en-US" sz="1200" b="0" i="0" dirty="0">
              <a:solidFill>
                <a:srgbClr val="374151"/>
              </a:solidFill>
              <a:effectLst/>
              <a:latin typeface="Söhne"/>
            </a:endParaRPr>
          </a:p>
          <a:p>
            <a:endParaRPr lang="en-US" sz="1400" b="1" dirty="0"/>
          </a:p>
        </p:txBody>
      </p:sp>
      <p:pic>
        <p:nvPicPr>
          <p:cNvPr id="4" name="Picture 3" descr="A blue and black logo&#10;&#10;Description automatically generated with low confidence">
            <a:extLst>
              <a:ext uri="{FF2B5EF4-FFF2-40B4-BE49-F238E27FC236}">
                <a16:creationId xmlns:a16="http://schemas.microsoft.com/office/drawing/2014/main" id="{3EC68704-1002-96FC-4674-29D91E8BBD4F}"/>
              </a:ext>
            </a:extLst>
          </p:cNvPr>
          <p:cNvPicPr>
            <a:picLocks noChangeAspect="1"/>
          </p:cNvPicPr>
          <p:nvPr/>
        </p:nvPicPr>
        <p:blipFill>
          <a:blip r:embed="rId2"/>
          <a:stretch>
            <a:fillRect/>
          </a:stretch>
        </p:blipFill>
        <p:spPr>
          <a:xfrm>
            <a:off x="914262" y="407659"/>
            <a:ext cx="1117526" cy="447528"/>
          </a:xfrm>
          <a:prstGeom prst="rect">
            <a:avLst/>
          </a:prstGeom>
        </p:spPr>
      </p:pic>
      <p:sp>
        <p:nvSpPr>
          <p:cNvPr id="5" name="Date Placeholder 3">
            <a:extLst>
              <a:ext uri="{FF2B5EF4-FFF2-40B4-BE49-F238E27FC236}">
                <a16:creationId xmlns:a16="http://schemas.microsoft.com/office/drawing/2014/main" id="{CD26E22E-6BEB-FA5B-4632-D526AFCB3232}"/>
              </a:ext>
            </a:extLst>
          </p:cNvPr>
          <p:cNvSpPr>
            <a:spLocks noGrp="1"/>
          </p:cNvSpPr>
          <p:nvPr>
            <p:ph type="dt" sz="half" idx="10"/>
          </p:nvPr>
        </p:nvSpPr>
        <p:spPr>
          <a:xfrm>
            <a:off x="8807987" y="6221822"/>
            <a:ext cx="2861099" cy="485061"/>
          </a:xfrm>
        </p:spPr>
        <p:txBody>
          <a:bodyPr/>
          <a:lstStyle/>
          <a:p>
            <a:pPr>
              <a:spcAft>
                <a:spcPts val="600"/>
              </a:spcAft>
            </a:pPr>
            <a:r>
              <a:rPr lang="en-US" sz="1200" cap="none" dirty="0" err="1">
                <a:solidFill>
                  <a:schemeClr val="tx2">
                    <a:lumMod val="75000"/>
                    <a:lumOff val="25000"/>
                  </a:schemeClr>
                </a:solidFill>
                <a:latin typeface="Calibri" panose="020F0502020204030204" pitchFamily="34" charset="0"/>
                <a:cs typeface="Calibri" panose="020F0502020204030204" pitchFamily="34" charset="0"/>
              </a:rPr>
              <a:t>www.techglobalschool.com</a:t>
            </a:r>
            <a:endParaRPr lang="en-US" sz="1200" cap="none" dirty="0">
              <a:solidFill>
                <a:schemeClr val="tx2">
                  <a:lumMod val="75000"/>
                  <a:lumOff val="25000"/>
                </a:schemeClr>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40742EC-1C8D-0B47-77F9-FA3203E7AFFC}"/>
              </a:ext>
            </a:extLst>
          </p:cNvPr>
          <p:cNvPicPr>
            <a:picLocks noChangeAspect="1"/>
          </p:cNvPicPr>
          <p:nvPr/>
        </p:nvPicPr>
        <p:blipFill>
          <a:blip r:embed="rId3"/>
          <a:stretch>
            <a:fillRect/>
          </a:stretch>
        </p:blipFill>
        <p:spPr>
          <a:xfrm>
            <a:off x="996949" y="3687265"/>
            <a:ext cx="5215423" cy="453515"/>
          </a:xfrm>
          <a:prstGeom prst="rect">
            <a:avLst/>
          </a:prstGeom>
        </p:spPr>
      </p:pic>
      <p:pic>
        <p:nvPicPr>
          <p:cNvPr id="7" name="Picture 6">
            <a:extLst>
              <a:ext uri="{FF2B5EF4-FFF2-40B4-BE49-F238E27FC236}">
                <a16:creationId xmlns:a16="http://schemas.microsoft.com/office/drawing/2014/main" id="{BDE84E1D-0732-B4C3-6831-7AD57258282C}"/>
              </a:ext>
            </a:extLst>
          </p:cNvPr>
          <p:cNvPicPr>
            <a:picLocks noChangeAspect="1"/>
          </p:cNvPicPr>
          <p:nvPr/>
        </p:nvPicPr>
        <p:blipFill>
          <a:blip r:embed="rId4"/>
          <a:stretch>
            <a:fillRect/>
          </a:stretch>
        </p:blipFill>
        <p:spPr>
          <a:xfrm>
            <a:off x="996949" y="5519080"/>
            <a:ext cx="5215422" cy="887081"/>
          </a:xfrm>
          <a:prstGeom prst="rect">
            <a:avLst/>
          </a:prstGeom>
        </p:spPr>
      </p:pic>
    </p:spTree>
    <p:extLst>
      <p:ext uri="{BB962C8B-B14F-4D97-AF65-F5344CB8AC3E}">
        <p14:creationId xmlns:p14="http://schemas.microsoft.com/office/powerpoint/2010/main" val="333350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12B9-020C-B633-8F28-7638B07C67BD}"/>
              </a:ext>
            </a:extLst>
          </p:cNvPr>
          <p:cNvSpPr>
            <a:spLocks noGrp="1"/>
          </p:cNvSpPr>
          <p:nvPr>
            <p:ph type="title"/>
          </p:nvPr>
        </p:nvSpPr>
        <p:spPr>
          <a:xfrm>
            <a:off x="914399" y="1371601"/>
            <a:ext cx="10612073" cy="1187570"/>
          </a:xfrm>
        </p:spPr>
        <p:txBody>
          <a:bodyPr/>
          <a:lstStyle/>
          <a:p>
            <a:r>
              <a:rPr lang="en-US" dirty="0"/>
              <a:t>Escape Sequences</a:t>
            </a:r>
          </a:p>
        </p:txBody>
      </p:sp>
      <p:sp>
        <p:nvSpPr>
          <p:cNvPr id="3" name="Content Placeholder 2">
            <a:extLst>
              <a:ext uri="{FF2B5EF4-FFF2-40B4-BE49-F238E27FC236}">
                <a16:creationId xmlns:a16="http://schemas.microsoft.com/office/drawing/2014/main" id="{F11C0D04-F256-6393-9CCC-AF0449A7C301}"/>
              </a:ext>
            </a:extLst>
          </p:cNvPr>
          <p:cNvSpPr>
            <a:spLocks noGrp="1"/>
          </p:cNvSpPr>
          <p:nvPr>
            <p:ph idx="1"/>
          </p:nvPr>
        </p:nvSpPr>
        <p:spPr>
          <a:xfrm>
            <a:off x="914398" y="2559171"/>
            <a:ext cx="10612073" cy="3382658"/>
          </a:xfrm>
        </p:spPr>
        <p:txBody>
          <a:bodyPr>
            <a:normAutofit/>
          </a:bodyPr>
          <a:lstStyle/>
          <a:p>
            <a:pPr algn="l"/>
            <a:r>
              <a:rPr lang="en-US" sz="1400" dirty="0"/>
              <a:t>Escape sequences are special characters or combinations of characters that are used to represent certain characters that have special meanings or cannot be typed directly. Here are some commonly used escape sequences in JavaScript:</a:t>
            </a:r>
          </a:p>
          <a:p>
            <a:pPr algn="l">
              <a:buFont typeface="Arial" panose="020B0604020202020204" pitchFamily="34" charset="0"/>
              <a:buChar char="•"/>
            </a:pPr>
            <a:r>
              <a:rPr lang="en-US" sz="1400" b="1" dirty="0">
                <a:solidFill>
                  <a:schemeClr val="accent1">
                    <a:lumMod val="50000"/>
                  </a:schemeClr>
                </a:solidFill>
              </a:rPr>
              <a:t>\'</a:t>
            </a:r>
            <a:r>
              <a:rPr lang="en-US" sz="1400" dirty="0"/>
              <a:t> Represents a single quote.</a:t>
            </a:r>
          </a:p>
          <a:p>
            <a:pPr algn="l">
              <a:buFont typeface="Arial" panose="020B0604020202020204" pitchFamily="34" charset="0"/>
              <a:buChar char="•"/>
            </a:pPr>
            <a:r>
              <a:rPr lang="en-US" sz="1400" b="1" dirty="0">
                <a:solidFill>
                  <a:schemeClr val="accent1">
                    <a:lumMod val="50000"/>
                  </a:schemeClr>
                </a:solidFill>
              </a:rPr>
              <a:t>\"</a:t>
            </a:r>
            <a:r>
              <a:rPr lang="en-US" sz="1400" dirty="0"/>
              <a:t> Represents a double quote.</a:t>
            </a:r>
          </a:p>
          <a:p>
            <a:pPr algn="l">
              <a:buFont typeface="Arial" panose="020B0604020202020204" pitchFamily="34" charset="0"/>
              <a:buChar char="•"/>
            </a:pPr>
            <a:r>
              <a:rPr lang="en-US" sz="1400" b="1" dirty="0">
                <a:solidFill>
                  <a:schemeClr val="accent1">
                    <a:lumMod val="50000"/>
                  </a:schemeClr>
                </a:solidFill>
              </a:rPr>
              <a:t>\\</a:t>
            </a:r>
            <a:r>
              <a:rPr lang="en-US" sz="1400" dirty="0"/>
              <a:t> Represents a backslash.</a:t>
            </a:r>
          </a:p>
          <a:p>
            <a:pPr algn="l">
              <a:buFont typeface="Arial" panose="020B0604020202020204" pitchFamily="34" charset="0"/>
              <a:buChar char="•"/>
            </a:pPr>
            <a:r>
              <a:rPr lang="en-US" sz="1400" b="1" dirty="0">
                <a:solidFill>
                  <a:schemeClr val="accent1">
                    <a:lumMod val="50000"/>
                  </a:schemeClr>
                </a:solidFill>
              </a:rPr>
              <a:t>\n </a:t>
            </a:r>
            <a:r>
              <a:rPr lang="en-US" sz="1400" dirty="0"/>
              <a:t>Represents a new line.</a:t>
            </a:r>
          </a:p>
          <a:p>
            <a:pPr algn="l">
              <a:buFont typeface="Arial" panose="020B0604020202020204" pitchFamily="34" charset="0"/>
              <a:buChar char="•"/>
            </a:pPr>
            <a:r>
              <a:rPr lang="en-US" sz="1400" b="1" dirty="0">
                <a:solidFill>
                  <a:schemeClr val="accent1">
                    <a:lumMod val="50000"/>
                  </a:schemeClr>
                </a:solidFill>
              </a:rPr>
              <a:t>\t </a:t>
            </a:r>
            <a:r>
              <a:rPr lang="en-US" sz="1400" dirty="0"/>
              <a:t>Represents a tab.</a:t>
            </a:r>
          </a:p>
          <a:p>
            <a:endParaRPr lang="en-US" sz="1400" b="1" dirty="0"/>
          </a:p>
        </p:txBody>
      </p:sp>
      <p:pic>
        <p:nvPicPr>
          <p:cNvPr id="4" name="Picture 3" descr="A blue and black logo&#10;&#10;Description automatically generated with low confidence">
            <a:extLst>
              <a:ext uri="{FF2B5EF4-FFF2-40B4-BE49-F238E27FC236}">
                <a16:creationId xmlns:a16="http://schemas.microsoft.com/office/drawing/2014/main" id="{3EC68704-1002-96FC-4674-29D91E8BBD4F}"/>
              </a:ext>
            </a:extLst>
          </p:cNvPr>
          <p:cNvPicPr>
            <a:picLocks noChangeAspect="1"/>
          </p:cNvPicPr>
          <p:nvPr/>
        </p:nvPicPr>
        <p:blipFill>
          <a:blip r:embed="rId2"/>
          <a:stretch>
            <a:fillRect/>
          </a:stretch>
        </p:blipFill>
        <p:spPr>
          <a:xfrm>
            <a:off x="914262" y="407659"/>
            <a:ext cx="1117526" cy="447528"/>
          </a:xfrm>
          <a:prstGeom prst="rect">
            <a:avLst/>
          </a:prstGeom>
        </p:spPr>
      </p:pic>
      <p:sp>
        <p:nvSpPr>
          <p:cNvPr id="5" name="Date Placeholder 3">
            <a:extLst>
              <a:ext uri="{FF2B5EF4-FFF2-40B4-BE49-F238E27FC236}">
                <a16:creationId xmlns:a16="http://schemas.microsoft.com/office/drawing/2014/main" id="{CD26E22E-6BEB-FA5B-4632-D526AFCB3232}"/>
              </a:ext>
            </a:extLst>
          </p:cNvPr>
          <p:cNvSpPr>
            <a:spLocks noGrp="1"/>
          </p:cNvSpPr>
          <p:nvPr>
            <p:ph type="dt" sz="half" idx="10"/>
          </p:nvPr>
        </p:nvSpPr>
        <p:spPr>
          <a:xfrm>
            <a:off x="8807987" y="6221822"/>
            <a:ext cx="2861099" cy="485061"/>
          </a:xfrm>
        </p:spPr>
        <p:txBody>
          <a:bodyPr/>
          <a:lstStyle/>
          <a:p>
            <a:pPr>
              <a:spcAft>
                <a:spcPts val="600"/>
              </a:spcAft>
            </a:pPr>
            <a:r>
              <a:rPr lang="en-US" sz="1200" cap="none" dirty="0" err="1">
                <a:solidFill>
                  <a:schemeClr val="tx2">
                    <a:lumMod val="75000"/>
                    <a:lumOff val="25000"/>
                  </a:schemeClr>
                </a:solidFill>
                <a:latin typeface="Calibri" panose="020F0502020204030204" pitchFamily="34" charset="0"/>
                <a:cs typeface="Calibri" panose="020F0502020204030204" pitchFamily="34" charset="0"/>
              </a:rPr>
              <a:t>www.techglobalschool.com</a:t>
            </a:r>
            <a:endParaRPr lang="en-US" sz="1200" cap="none" dirty="0">
              <a:solidFill>
                <a:schemeClr val="tx2">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99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12B9-020C-B633-8F28-7638B07C67BD}"/>
              </a:ext>
            </a:extLst>
          </p:cNvPr>
          <p:cNvSpPr>
            <a:spLocks noGrp="1"/>
          </p:cNvSpPr>
          <p:nvPr>
            <p:ph type="title"/>
          </p:nvPr>
        </p:nvSpPr>
        <p:spPr>
          <a:xfrm>
            <a:off x="914399" y="1371601"/>
            <a:ext cx="10612073" cy="1187570"/>
          </a:xfrm>
        </p:spPr>
        <p:txBody>
          <a:bodyPr/>
          <a:lstStyle/>
          <a:p>
            <a:r>
              <a:rPr lang="en-US" dirty="0"/>
              <a:t>Statements</a:t>
            </a:r>
          </a:p>
        </p:txBody>
      </p:sp>
      <p:sp>
        <p:nvSpPr>
          <p:cNvPr id="3" name="Content Placeholder 2">
            <a:extLst>
              <a:ext uri="{FF2B5EF4-FFF2-40B4-BE49-F238E27FC236}">
                <a16:creationId xmlns:a16="http://schemas.microsoft.com/office/drawing/2014/main" id="{F11C0D04-F256-6393-9CCC-AF0449A7C301}"/>
              </a:ext>
            </a:extLst>
          </p:cNvPr>
          <p:cNvSpPr>
            <a:spLocks noGrp="1"/>
          </p:cNvSpPr>
          <p:nvPr>
            <p:ph idx="1"/>
          </p:nvPr>
        </p:nvSpPr>
        <p:spPr>
          <a:xfrm>
            <a:off x="914398" y="2559171"/>
            <a:ext cx="10612073" cy="3382658"/>
          </a:xfrm>
        </p:spPr>
        <p:txBody>
          <a:bodyPr>
            <a:normAutofit/>
          </a:bodyPr>
          <a:lstStyle/>
          <a:p>
            <a:r>
              <a:rPr lang="en-US" sz="1400" dirty="0"/>
              <a:t>A computer program is a list of “</a:t>
            </a:r>
            <a:r>
              <a:rPr lang="en-US" sz="1400" b="1" dirty="0"/>
              <a:t>instructions</a:t>
            </a:r>
            <a:r>
              <a:rPr lang="en-US" sz="1400" dirty="0"/>
              <a:t>” to be “</a:t>
            </a:r>
            <a:r>
              <a:rPr lang="en-US" sz="1400" b="1" dirty="0"/>
              <a:t>executed</a:t>
            </a:r>
            <a:r>
              <a:rPr lang="en-US" sz="1400" dirty="0"/>
              <a:t>” by a computer. </a:t>
            </a:r>
          </a:p>
          <a:p>
            <a:r>
              <a:rPr lang="en-US" sz="1400" dirty="0"/>
              <a:t>In a programming language, these programming instructions are called </a:t>
            </a:r>
            <a:r>
              <a:rPr lang="en-US" sz="1400" b="1" dirty="0"/>
              <a:t>statements</a:t>
            </a:r>
            <a:r>
              <a:rPr lang="en-US" sz="1400" dirty="0"/>
              <a:t>. </a:t>
            </a:r>
          </a:p>
          <a:p>
            <a:r>
              <a:rPr lang="en-US" sz="1400" dirty="0"/>
              <a:t>A JavaScript program is a list of programing statements. </a:t>
            </a:r>
          </a:p>
          <a:p>
            <a:r>
              <a:rPr lang="en-US" sz="1400" dirty="0"/>
              <a:t>Each statement typically ends with a semicolon </a:t>
            </a:r>
            <a:r>
              <a:rPr lang="en-US" sz="1400" b="1" dirty="0"/>
              <a:t>(;)</a:t>
            </a:r>
            <a:r>
              <a:rPr lang="en-US" sz="1400" dirty="0"/>
              <a:t> to indicate its completion, although in many cases, JavaScript can automatically insert semicolons in certain situations (known as Automatic Semicolon Insertion).</a:t>
            </a:r>
          </a:p>
          <a:p>
            <a:endParaRPr lang="en-US" sz="1400" b="1" dirty="0"/>
          </a:p>
        </p:txBody>
      </p:sp>
      <p:pic>
        <p:nvPicPr>
          <p:cNvPr id="4" name="Picture 3" descr="A blue and black logo&#10;&#10;Description automatically generated with low confidence">
            <a:extLst>
              <a:ext uri="{FF2B5EF4-FFF2-40B4-BE49-F238E27FC236}">
                <a16:creationId xmlns:a16="http://schemas.microsoft.com/office/drawing/2014/main" id="{3EC68704-1002-96FC-4674-29D91E8BBD4F}"/>
              </a:ext>
            </a:extLst>
          </p:cNvPr>
          <p:cNvPicPr>
            <a:picLocks noChangeAspect="1"/>
          </p:cNvPicPr>
          <p:nvPr/>
        </p:nvPicPr>
        <p:blipFill>
          <a:blip r:embed="rId2"/>
          <a:stretch>
            <a:fillRect/>
          </a:stretch>
        </p:blipFill>
        <p:spPr>
          <a:xfrm>
            <a:off x="914262" y="407659"/>
            <a:ext cx="1117526" cy="447528"/>
          </a:xfrm>
          <a:prstGeom prst="rect">
            <a:avLst/>
          </a:prstGeom>
        </p:spPr>
      </p:pic>
      <p:sp>
        <p:nvSpPr>
          <p:cNvPr id="5" name="Date Placeholder 3">
            <a:extLst>
              <a:ext uri="{FF2B5EF4-FFF2-40B4-BE49-F238E27FC236}">
                <a16:creationId xmlns:a16="http://schemas.microsoft.com/office/drawing/2014/main" id="{CD26E22E-6BEB-FA5B-4632-D526AFCB3232}"/>
              </a:ext>
            </a:extLst>
          </p:cNvPr>
          <p:cNvSpPr>
            <a:spLocks noGrp="1"/>
          </p:cNvSpPr>
          <p:nvPr>
            <p:ph type="dt" sz="half" idx="10"/>
          </p:nvPr>
        </p:nvSpPr>
        <p:spPr>
          <a:xfrm>
            <a:off x="8807987" y="6221822"/>
            <a:ext cx="2861099" cy="485061"/>
          </a:xfrm>
        </p:spPr>
        <p:txBody>
          <a:bodyPr/>
          <a:lstStyle/>
          <a:p>
            <a:pPr>
              <a:spcAft>
                <a:spcPts val="600"/>
              </a:spcAft>
            </a:pPr>
            <a:r>
              <a:rPr lang="en-US" sz="1200" cap="none" dirty="0" err="1">
                <a:solidFill>
                  <a:schemeClr val="tx2">
                    <a:lumMod val="75000"/>
                    <a:lumOff val="25000"/>
                  </a:schemeClr>
                </a:solidFill>
                <a:latin typeface="Calibri" panose="020F0502020204030204" pitchFamily="34" charset="0"/>
                <a:cs typeface="Calibri" panose="020F0502020204030204" pitchFamily="34" charset="0"/>
              </a:rPr>
              <a:t>www.techglobalschool.com</a:t>
            </a:r>
            <a:endParaRPr lang="en-US" sz="1200" cap="none" dirty="0">
              <a:solidFill>
                <a:schemeClr val="tx2">
                  <a:lumMod val="75000"/>
                  <a:lumOff val="25000"/>
                </a:schemeClr>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D04A754-12CC-5B58-3497-DC42A48AF74F}"/>
              </a:ext>
            </a:extLst>
          </p:cNvPr>
          <p:cNvPicPr>
            <a:picLocks noChangeAspect="1"/>
          </p:cNvPicPr>
          <p:nvPr/>
        </p:nvPicPr>
        <p:blipFill>
          <a:blip r:embed="rId3"/>
          <a:stretch>
            <a:fillRect/>
          </a:stretch>
        </p:blipFill>
        <p:spPr>
          <a:xfrm>
            <a:off x="1037821" y="4665748"/>
            <a:ext cx="6529790" cy="388389"/>
          </a:xfrm>
          <a:prstGeom prst="rect">
            <a:avLst/>
          </a:prstGeom>
        </p:spPr>
      </p:pic>
    </p:spTree>
    <p:extLst>
      <p:ext uri="{BB962C8B-B14F-4D97-AF65-F5344CB8AC3E}">
        <p14:creationId xmlns:p14="http://schemas.microsoft.com/office/powerpoint/2010/main" val="277016673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3048</TotalTime>
  <Words>314</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Grandview Display</vt:lpstr>
      <vt:lpstr>Söhne</vt:lpstr>
      <vt:lpstr>DashVTI</vt:lpstr>
      <vt:lpstr>JavaScript Output</vt:lpstr>
      <vt:lpstr>console.log()</vt:lpstr>
      <vt:lpstr>Comments</vt:lpstr>
      <vt:lpstr>Escape Sequences</vt:lpstr>
      <vt:lpstr>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akın kaya</dc:creator>
  <cp:lastModifiedBy>akın kaya</cp:lastModifiedBy>
  <cp:revision>11</cp:revision>
  <dcterms:created xsi:type="dcterms:W3CDTF">2023-07-03T19:11:00Z</dcterms:created>
  <dcterms:modified xsi:type="dcterms:W3CDTF">2023-07-13T17:56:25Z</dcterms:modified>
</cp:coreProperties>
</file>