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  <p:sldId id="275" r:id="rId6"/>
    <p:sldId id="276" r:id="rId7"/>
    <p:sldId id="281" r:id="rId8"/>
    <p:sldId id="277" r:id="rId9"/>
    <p:sldId id="279" r:id="rId10"/>
    <p:sldId id="280" r:id="rId11"/>
    <p:sldId id="278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String Templates</a:t>
            </a:r>
          </a:p>
          <a:p>
            <a:r>
              <a:rPr lang="en-US" cap="none" dirty="0"/>
              <a:t>String 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b="1" dirty="0">
                <a:effectLst/>
              </a:rPr>
              <a:t>trim() </a:t>
            </a:r>
            <a:r>
              <a:rPr lang="en-US" sz="1400" b="0" dirty="0">
                <a:effectLst/>
              </a:rPr>
              <a:t>– remove whitespace characters from a string.</a:t>
            </a:r>
          </a:p>
          <a:p>
            <a:r>
              <a:rPr lang="en-US" sz="1400" b="1" dirty="0" err="1">
                <a:effectLst/>
              </a:rPr>
              <a:t>trimStart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remove the leading whitespace characters of a string.</a:t>
            </a:r>
          </a:p>
          <a:p>
            <a:r>
              <a:rPr lang="en-US" sz="1400" b="1" dirty="0" err="1">
                <a:effectLst/>
              </a:rPr>
              <a:t>trimEnd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remove the ending whitespace characters of a string.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DF26E-B836-7BB4-17B7-BAD8836E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72" y="2605850"/>
            <a:ext cx="5080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String - Extracting Partial Strings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39987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split() – split a string into an array of substrings.</a:t>
            </a:r>
          </a:p>
          <a:p>
            <a:r>
              <a:rPr lang="en-US" sz="1400" b="0" dirty="0">
                <a:effectLst/>
              </a:rPr>
              <a:t>substring() – extract a substring from a string.</a:t>
            </a:r>
          </a:p>
          <a:p>
            <a:r>
              <a:rPr lang="en-US" sz="1400" b="0" dirty="0" err="1">
                <a:effectLst/>
              </a:rPr>
              <a:t>substr</a:t>
            </a:r>
            <a:r>
              <a:rPr lang="en-US" sz="1400" b="0" dirty="0">
                <a:effectLst/>
              </a:rPr>
              <a:t>() - extract a part of a string with the length specified. (</a:t>
            </a:r>
            <a:r>
              <a:rPr lang="en-US" sz="1400" b="1" dirty="0">
                <a:solidFill>
                  <a:srgbClr val="C00000"/>
                </a:solidFill>
                <a:effectLst/>
              </a:rPr>
              <a:t>deprecated</a:t>
            </a:r>
            <a:r>
              <a:rPr lang="en-US" sz="1400" b="0" dirty="0">
                <a:effectLst/>
              </a:rPr>
              <a:t>)</a:t>
            </a:r>
          </a:p>
          <a:p>
            <a:r>
              <a:rPr lang="en-US" sz="1400" b="0" dirty="0">
                <a:effectLst/>
              </a:rPr>
              <a:t>slice() – extract a part of a string.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064BF-2C38-147F-256B-0A67F541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52" y="2683325"/>
            <a:ext cx="6094420" cy="29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Replacing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507973" cy="3382658"/>
          </a:xfrm>
        </p:spPr>
        <p:txBody>
          <a:bodyPr>
            <a:normAutofit/>
          </a:bodyPr>
          <a:lstStyle/>
          <a:p>
            <a:r>
              <a:rPr lang="en-US" sz="1400" b="1" dirty="0">
                <a:effectLst/>
              </a:rPr>
              <a:t>replace() </a:t>
            </a:r>
            <a:r>
              <a:rPr lang="en-US" sz="1400" b="0" dirty="0">
                <a:effectLst/>
              </a:rPr>
              <a:t>– replace a substring in a string with a new one.</a:t>
            </a:r>
          </a:p>
          <a:p>
            <a:r>
              <a:rPr lang="en-US" sz="1400" b="1" dirty="0" err="1">
                <a:effectLst/>
              </a:rPr>
              <a:t>replaceAll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replace all occurrences of a substring that matches a pattern with a new one.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61ED7-262A-886E-B214-3CDAA9FD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40" y="2636876"/>
            <a:ext cx="6555471" cy="103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>
                <a:effectLst/>
              </a:rPr>
              <a:t>padStart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&amp; </a:t>
            </a:r>
            <a:r>
              <a:rPr lang="en-US" sz="1400" b="1" dirty="0" err="1">
                <a:effectLst/>
              </a:rPr>
              <a:t>padEnd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pad a string with another string until the result string reaches the given length.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2C57F-D37B-7B88-7755-CD57591C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72" y="2657166"/>
            <a:ext cx="53594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Function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393977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Chaining methods allows you to perform multiple operations on the same object in a concise and readable way.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0E6F7-4D01-0590-E468-3FC57E69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72" y="2607206"/>
            <a:ext cx="5448300" cy="181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BB448-75D8-89AE-1E0E-CD0DC5709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172" y="4757329"/>
            <a:ext cx="5448300" cy="13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0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strings are useful for holding data that can be represented in text form.</a:t>
            </a:r>
          </a:p>
          <a:p>
            <a:r>
              <a:rPr lang="en-US" sz="1400" b="0" dirty="0">
                <a:effectLst/>
              </a:rPr>
              <a:t>A JS string is zero or more characters written inside quotes.</a:t>
            </a:r>
          </a:p>
          <a:p>
            <a:r>
              <a:rPr lang="en-US" sz="1400" b="0" dirty="0">
                <a:effectLst/>
              </a:rPr>
              <a:t>We can use either double or single quotes to create a string.</a:t>
            </a:r>
          </a:p>
          <a:p>
            <a:r>
              <a:rPr lang="en-US" sz="1400" b="1" dirty="0">
                <a:effectLst/>
              </a:rPr>
              <a:t>NOTE: backtick (`) is also used for strings</a:t>
            </a:r>
          </a:p>
          <a:p>
            <a:r>
              <a:rPr lang="en-US" sz="1400" b="0" dirty="0">
                <a:effectLst/>
              </a:rPr>
              <a:t>Backticks are an ES6 feature that allows you to create strings in JavaScript. </a:t>
            </a:r>
          </a:p>
          <a:p>
            <a:r>
              <a:rPr lang="en-US" sz="1400" b="0" dirty="0">
                <a:effectLst/>
              </a:rPr>
              <a:t>Backticks are mostly used for code embedding purposes.</a:t>
            </a:r>
          </a:p>
          <a:p>
            <a:r>
              <a:rPr lang="en-US" sz="1400" b="0" dirty="0">
                <a:effectLst/>
              </a:rPr>
              <a:t>Besides, using backticks makes it easier for string operations.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6105D-41E4-88B3-8A73-D1DF0A70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2" y="2650611"/>
            <a:ext cx="440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String templates terminology is also known as </a:t>
            </a:r>
            <a:r>
              <a:rPr lang="en-US" sz="1400" b="1" dirty="0">
                <a:effectLst/>
              </a:rPr>
              <a:t>template strings, template literals or backticks syntax.</a:t>
            </a:r>
          </a:p>
          <a:p>
            <a:r>
              <a:rPr lang="en-US" sz="1400" b="0" dirty="0">
                <a:effectLst/>
              </a:rPr>
              <a:t>String templates use backticks (</a:t>
            </a:r>
            <a:r>
              <a:rPr lang="en-US" sz="1400" b="1" dirty="0">
                <a:effectLst/>
              </a:rPr>
              <a:t>``</a:t>
            </a:r>
            <a:r>
              <a:rPr lang="en-US" sz="1400" b="0" dirty="0">
                <a:effectLst/>
              </a:rPr>
              <a:t>) rather than single or double quotes to define a string.</a:t>
            </a:r>
          </a:p>
          <a:p>
            <a:r>
              <a:rPr lang="en-US" sz="1400" b="1" dirty="0">
                <a:effectLst/>
              </a:rPr>
              <a:t>Template literals makes it easy </a:t>
            </a:r>
            <a:r>
              <a:rPr lang="en-US" sz="1400" b="0" dirty="0">
                <a:effectLst/>
              </a:rPr>
              <a:t>to embed single or double quotes into your string.</a:t>
            </a:r>
          </a:p>
          <a:p>
            <a:r>
              <a:rPr lang="en-US" sz="1400" b="0" dirty="0">
                <a:effectLst/>
              </a:rPr>
              <a:t>Template literals allows to create multiline strings.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29E10-6C03-8F07-D2E6-04EC1EDE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62" y="1625948"/>
            <a:ext cx="3857702" cy="45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It is replacing variables or expressions with real values.</a:t>
            </a:r>
          </a:p>
          <a:p>
            <a:r>
              <a:rPr lang="en-US" sz="1400" b="0" dirty="0">
                <a:effectLst/>
              </a:rPr>
              <a:t>Template literals provide an easy way to interpolate variables and expressions into strings.</a:t>
            </a:r>
          </a:p>
          <a:p>
            <a:r>
              <a:rPr lang="en-US" sz="1400" b="0" dirty="0">
                <a:effectLst/>
              </a:rPr>
              <a:t>The method is called string interpolation. ${...}</a:t>
            </a:r>
          </a:p>
          <a:p>
            <a:r>
              <a:rPr lang="en-US" sz="1400" b="1" dirty="0">
                <a:effectLst/>
              </a:rPr>
              <a:t>Variable Substitution: </a:t>
            </a:r>
            <a:r>
              <a:rPr lang="en-US" sz="1400" b="0" dirty="0">
                <a:effectLst/>
              </a:rPr>
              <a:t>Template literals allow variables in strings. </a:t>
            </a:r>
            <a:r>
              <a:rPr lang="en-US" sz="1400" b="1" dirty="0">
                <a:effectLst/>
              </a:rPr>
              <a:t>${variable}</a:t>
            </a:r>
            <a:endParaRPr lang="en-US" sz="1400" b="1" dirty="0"/>
          </a:p>
          <a:p>
            <a:r>
              <a:rPr lang="en-US" sz="1400" b="1" dirty="0">
                <a:effectLst/>
              </a:rPr>
              <a:t>Expression Substitution</a:t>
            </a:r>
            <a:r>
              <a:rPr lang="en-US" sz="1400" b="1" dirty="0"/>
              <a:t>: </a:t>
            </a:r>
            <a:r>
              <a:rPr lang="en-US" sz="1400" b="0" dirty="0">
                <a:effectLst/>
              </a:rPr>
              <a:t>Template literals allow expressions in strings. </a:t>
            </a:r>
            <a:r>
              <a:rPr lang="en-US" sz="1400" b="1" dirty="0">
                <a:effectLst/>
              </a:rPr>
              <a:t>${expression}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FFE65-2046-6EDC-7CE8-5CB1B682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92" y="2651331"/>
            <a:ext cx="5479880" cy="16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16547" cy="3382658"/>
          </a:xfrm>
        </p:spPr>
        <p:txBody>
          <a:bodyPr>
            <a:normAutofit/>
          </a:bodyPr>
          <a:lstStyle/>
          <a:p>
            <a:r>
              <a:rPr lang="en-US" sz="1400" b="0" i="0" dirty="0">
                <a:effectLst/>
              </a:rPr>
              <a:t>JavaScript provides a variety of string functions to manipulate, analyze, and work with strings more effectively. </a:t>
            </a:r>
          </a:p>
          <a:p>
            <a:r>
              <a:rPr lang="en-US" sz="1400" b="0" i="0" dirty="0">
                <a:effectLst/>
              </a:rPr>
              <a:t>Strings are an essential data type in programming, representing sequences of characters, and they are used extensively in web development, data processing, and various other applications. </a:t>
            </a:r>
          </a:p>
          <a:p>
            <a:r>
              <a:rPr lang="en-US" sz="1400" b="0" i="0" dirty="0">
                <a:effectLst/>
              </a:rPr>
              <a:t>Here are some reasons why JavaScript offers a wide range of string functions:</a:t>
            </a: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F635C-2AC1-0A16-1BBB-AE3C9A6EB8F8}"/>
              </a:ext>
            </a:extLst>
          </p:cNvPr>
          <p:cNvSpPr txBox="1">
            <a:spLocks/>
          </p:cNvSpPr>
          <p:nvPr/>
        </p:nvSpPr>
        <p:spPr>
          <a:xfrm>
            <a:off x="5065612" y="2551079"/>
            <a:ext cx="6460860" cy="33826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Here are some reasons why JavaScript offers a wide range of string functions: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Manipulation</a:t>
            </a:r>
            <a:r>
              <a:rPr lang="en-US" sz="1000" b="0" i="0" dirty="0">
                <a:effectLst/>
              </a:rPr>
              <a:t>: Modify strings by adding, removing, or changing characters.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Analysis</a:t>
            </a:r>
            <a:r>
              <a:rPr lang="en-US" sz="1000" b="0" i="0" dirty="0">
                <a:effectLst/>
              </a:rPr>
              <a:t>: Examine strings to find specific characters or substrings and obtain information like length and position.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Text Processing</a:t>
            </a:r>
            <a:r>
              <a:rPr lang="en-US" sz="1000" b="0" i="0" dirty="0">
                <a:effectLst/>
              </a:rPr>
              <a:t>: Perform tasks like searching, matching, and splitting strings based on patterns.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Validation</a:t>
            </a:r>
            <a:r>
              <a:rPr lang="en-US" sz="1000" b="0" i="0" dirty="0">
                <a:effectLst/>
              </a:rPr>
              <a:t>: Check if strings adhere to specific rules or formats.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Internationalization (i18n)</a:t>
            </a:r>
            <a:r>
              <a:rPr lang="en-US" sz="1000" b="0" i="0" dirty="0">
                <a:effectLst/>
              </a:rPr>
              <a:t>: Handle case conversions and locale-specific rules for international applications.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Formatting</a:t>
            </a:r>
            <a:r>
              <a:rPr lang="en-US" sz="1000" b="0" i="0" dirty="0">
                <a:effectLst/>
              </a:rPr>
              <a:t>: Format strings, especially for dates, times, and numbers.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Data Transformation</a:t>
            </a:r>
            <a:r>
              <a:rPr lang="en-US" sz="1000" b="0" i="0" dirty="0">
                <a:effectLst/>
              </a:rPr>
              <a:t>: Convert data between different formats, e.g., JSON to a string.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Text Templating</a:t>
            </a:r>
            <a:r>
              <a:rPr lang="en-US" sz="1000" b="0" i="0" dirty="0">
                <a:effectLst/>
              </a:rPr>
              <a:t>: Generate dynamic content or templates for web pages.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Regular Expressions</a:t>
            </a:r>
            <a:r>
              <a:rPr lang="en-US" sz="1000" b="0" i="0" dirty="0">
                <a:effectLst/>
              </a:rPr>
              <a:t>: Use complex pattern matching and manipulation in strings.</a:t>
            </a:r>
          </a:p>
          <a:p>
            <a:pPr lvl="1">
              <a:buFont typeface="+mj-lt"/>
              <a:buAutoNum type="arabicPeriod"/>
            </a:pPr>
            <a:r>
              <a:rPr lang="en-US" sz="1000" b="1" i="0" dirty="0">
                <a:effectLst/>
              </a:rPr>
              <a:t>User Input Handling</a:t>
            </a:r>
            <a:r>
              <a:rPr lang="en-US" sz="1000" b="0" i="0" dirty="0">
                <a:effectLst/>
              </a:rPr>
              <a:t>: Process and validate user-provided data, ensuring security and usability.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62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b="1" dirty="0"/>
              <a:t>length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length</a:t>
            </a:r>
            <a:r>
              <a:rPr lang="en-US" sz="1400" dirty="0"/>
              <a:t> property is used to find the length of a string</a:t>
            </a:r>
          </a:p>
          <a:p>
            <a:r>
              <a:rPr lang="en-US" sz="1400" b="1" dirty="0"/>
              <a:t>length of a string</a:t>
            </a:r>
            <a:r>
              <a:rPr lang="en-US" sz="1400" dirty="0"/>
              <a:t> = total number of characters in a string including the </a:t>
            </a:r>
            <a:r>
              <a:rPr lang="en-US" sz="1400" b="1" dirty="0"/>
              <a:t>whitespaces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519EC-CF64-A25D-06B0-CE93AED4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72" y="2679469"/>
            <a:ext cx="375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Changing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83530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toUpperCase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return a string with all characters converted to uppercase.</a:t>
            </a:r>
          </a:p>
          <a:p>
            <a:r>
              <a:rPr lang="en-US" sz="1400" b="1" dirty="0" err="1">
                <a:effectLst/>
              </a:rPr>
              <a:t>toLowerCase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return a string with all characters converted to lowercase.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D7AA5-1399-ABEA-9374-1E5EAD64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72" y="2675700"/>
            <a:ext cx="523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Extracting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339246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charAt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the character at a specified index (position) in a string.</a:t>
            </a:r>
          </a:p>
          <a:p>
            <a:r>
              <a:rPr lang="en-US" sz="1400" b="1" dirty="0" err="1">
                <a:effectLst/>
              </a:rPr>
              <a:t>charCodeAt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the </a:t>
            </a:r>
            <a:r>
              <a:rPr lang="en-US" sz="1400" b="0" dirty="0" err="1">
                <a:effectLst/>
              </a:rPr>
              <a:t>unicode</a:t>
            </a:r>
            <a:r>
              <a:rPr lang="en-US" sz="1400" b="0" dirty="0">
                <a:effectLst/>
              </a:rPr>
              <a:t> of the character at a specified index in a string.</a:t>
            </a:r>
          </a:p>
          <a:p>
            <a:r>
              <a:rPr lang="en-US" sz="1400" b="1" dirty="0">
                <a:effectLst/>
              </a:rPr>
              <a:t>Property access with []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20CB0-1201-9461-1312-FE02766E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82" y="2650611"/>
            <a:ext cx="5670889" cy="22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String -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368434" cy="3382658"/>
          </a:xfrm>
        </p:spPr>
        <p:txBody>
          <a:bodyPr>
            <a:noAutofit/>
          </a:bodyPr>
          <a:lstStyle/>
          <a:p>
            <a:r>
              <a:rPr lang="en-US" sz="1400" b="1" dirty="0">
                <a:effectLst/>
              </a:rPr>
              <a:t>search() </a:t>
            </a:r>
            <a:r>
              <a:rPr lang="en-US" sz="1400" b="0" dirty="0">
                <a:effectLst/>
              </a:rPr>
              <a:t>– searches a string for a string (or a regular expression) and returns the position of the match.</a:t>
            </a:r>
          </a:p>
          <a:p>
            <a:r>
              <a:rPr lang="en-US" sz="1400" b="1" dirty="0" err="1">
                <a:effectLst/>
              </a:rPr>
              <a:t>indexOf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get the index of the first occurrence of a substring in a string.</a:t>
            </a:r>
          </a:p>
          <a:p>
            <a:r>
              <a:rPr lang="en-US" sz="1400" b="1" dirty="0" err="1">
                <a:effectLst/>
              </a:rPr>
              <a:t>lastIndexOf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find the index of the last occurrence of a substring in a string.</a:t>
            </a:r>
          </a:p>
          <a:p>
            <a:r>
              <a:rPr lang="en-US" sz="1400" b="1" dirty="0">
                <a:effectLst/>
              </a:rPr>
              <a:t>includes() </a:t>
            </a:r>
            <a:r>
              <a:rPr lang="en-US" sz="1400" b="0" dirty="0">
                <a:effectLst/>
              </a:rPr>
              <a:t>– check if a string contains a substring.</a:t>
            </a:r>
          </a:p>
          <a:p>
            <a:r>
              <a:rPr lang="en-US" sz="1400" b="1" dirty="0" err="1">
                <a:effectLst/>
              </a:rPr>
              <a:t>startsWith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check if a string starts with another string.</a:t>
            </a:r>
          </a:p>
          <a:p>
            <a:r>
              <a:rPr lang="en-US" sz="1400" b="1" dirty="0" err="1">
                <a:effectLst/>
              </a:rPr>
              <a:t>endsWith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– determine if a string ends with another string.</a:t>
            </a:r>
          </a:p>
          <a:p>
            <a:r>
              <a:rPr lang="en-US" sz="1400" b="1" dirty="0">
                <a:effectLst/>
              </a:rPr>
              <a:t>match() </a:t>
            </a:r>
            <a:r>
              <a:rPr lang="en-US" sz="1400" b="0" dirty="0">
                <a:effectLst/>
              </a:rPr>
              <a:t>- returns an array containing the results of matching a string against a string (or a </a:t>
            </a:r>
            <a:r>
              <a:rPr lang="en-US" sz="1400" b="1" dirty="0">
                <a:effectLst/>
              </a:rPr>
              <a:t>regular expression</a:t>
            </a:r>
            <a:r>
              <a:rPr lang="en-US" sz="1400" b="0" dirty="0">
                <a:effectLst/>
              </a:rPr>
              <a:t>).</a:t>
            </a:r>
          </a:p>
          <a:p>
            <a:r>
              <a:rPr lang="en-US" sz="1400" b="1" dirty="0" err="1">
                <a:effectLst/>
              </a:rPr>
              <a:t>matchAll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an iterator of results after matching a string against a </a:t>
            </a:r>
            <a:r>
              <a:rPr lang="en-US" sz="1400" b="1" dirty="0">
                <a:effectLst/>
              </a:rPr>
              <a:t>regular expression</a:t>
            </a:r>
            <a:r>
              <a:rPr lang="en-US" sz="1400" b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62A23-50B7-B835-134E-100667A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09" y="1558239"/>
            <a:ext cx="3403740" cy="45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904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915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Grandview Display</vt:lpstr>
      <vt:lpstr>Menlo</vt:lpstr>
      <vt:lpstr>DashVTI</vt:lpstr>
      <vt:lpstr>JavaScript  Strings</vt:lpstr>
      <vt:lpstr>Strings in JavaScript</vt:lpstr>
      <vt:lpstr>String Templates</vt:lpstr>
      <vt:lpstr>String Interpolation</vt:lpstr>
      <vt:lpstr>String Functions</vt:lpstr>
      <vt:lpstr>String length Property</vt:lpstr>
      <vt:lpstr>String - Changing Cases</vt:lpstr>
      <vt:lpstr>String - Extracting Characters</vt:lpstr>
      <vt:lpstr>String - Searching</vt:lpstr>
      <vt:lpstr>String - Trimming</vt:lpstr>
      <vt:lpstr>String - Extracting Partial Strings </vt:lpstr>
      <vt:lpstr>String - Replacing Strings</vt:lpstr>
      <vt:lpstr>String - Padding</vt:lpstr>
      <vt:lpstr>Function Chaining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26</cp:revision>
  <dcterms:created xsi:type="dcterms:W3CDTF">2023-07-03T19:11:00Z</dcterms:created>
  <dcterms:modified xsi:type="dcterms:W3CDTF">2023-08-08T20:01:56Z</dcterms:modified>
</cp:coreProperties>
</file>