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4" r:id="rId3"/>
    <p:sldId id="273" r:id="rId4"/>
    <p:sldId id="265" r:id="rId5"/>
    <p:sldId id="270" r:id="rId6"/>
    <p:sldId id="266" r:id="rId7"/>
    <p:sldId id="267" r:id="rId8"/>
    <p:sldId id="268" r:id="rId9"/>
    <p:sldId id="269" r:id="rId10"/>
    <p:sldId id="27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20"/>
    <p:restoredTop sz="96197"/>
  </p:normalViewPr>
  <p:slideViewPr>
    <p:cSldViewPr snapToGrid="0" snapToObjects="1">
      <p:cViewPr varScale="1">
        <p:scale>
          <a:sx n="128" d="100"/>
          <a:sy n="128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B83C3-5F75-4341-99F8-FE5C9DF0E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6DB419-393D-B743-A0D5-C86BE9957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9383D-6B15-B54C-A973-375963FE9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704B-EACE-664F-A28D-D2C6F285C19A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26350-4E72-234F-AE65-01B843EDF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12BD1-584A-F343-A03D-011762D55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DDB4-A689-544D-806A-D2EA773F2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52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E7B08-0CAD-EC46-8D95-E497F734C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2DD0EC-C7A3-ED4A-B4FC-A849B6B28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9669E-6B45-8A4B-8F2B-E35BDE3E4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704B-EACE-664F-A28D-D2C6F285C19A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AD584-B2DC-3B45-B72C-803CBB1DF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6EB21-3D18-0647-AA71-8E51DB5F2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DDB4-A689-544D-806A-D2EA773F2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61E9BE-FFCA-774D-8D30-FF2B6CC79F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4A64B5-3A89-8C4B-B283-18FED9ABA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98610-0D08-584F-9E19-CA922D189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704B-EACE-664F-A28D-D2C6F285C19A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DB7EA-E923-4340-AD21-E550CEDBB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0E0A1-9758-4245-90FC-56B115B9C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DDB4-A689-544D-806A-D2EA773F2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75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923E-26A8-E84C-8A6E-EDE450E85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670C0-9145-B24A-A3D8-F814B3265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A89F2-CAEC-2546-B91A-358BA683B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704B-EACE-664F-A28D-D2C6F285C19A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416B9-F00E-6A40-8AB7-53E9F8166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426D2-DD17-994C-B5CA-B8B04CDF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DDB4-A689-544D-806A-D2EA773F2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47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1EEC6-F9D2-A441-B01D-759587F7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64D4A-2291-5E4D-B044-A7504C680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69289-3C4F-2444-8CE2-FCB85ED5F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704B-EACE-664F-A28D-D2C6F285C19A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1CAF2-5609-954B-87FD-C8CF4651F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33D1A-483E-3943-8596-CCDAA8AD3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DDB4-A689-544D-806A-D2EA773F2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05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2DAE8-BD9F-E94F-9FAC-B8CC6FE02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C26BC-F082-8B4A-A74E-AE321EDA85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3172B-6D55-B44E-8132-1E2E22DFC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8CA79-28B7-3641-A311-BFA219B8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704B-EACE-664F-A28D-D2C6F285C19A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7C400-F949-3549-A1B3-B90E72BCE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5D34E-E835-DF4B-947C-7349CA219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DDB4-A689-544D-806A-D2EA773F2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8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15748-8B53-3844-8ECC-42B45E8FF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EFDC2-7C22-1647-8D39-AC732817C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FB91F-ED57-E64E-BDDD-244C13C10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B4F860-EE9C-9142-BC4C-95ABA6785E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5A4AF7-85C2-F541-B6D3-7E80B38E65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194B6F-FAEC-6249-BAFE-FB3170CD2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704B-EACE-664F-A28D-D2C6F285C19A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95EC24-0AD5-8D44-84E7-CF662692D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03E49D-01BD-4546-A3CC-0C6C440E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DDB4-A689-544D-806A-D2EA773F2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0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99830-6338-1043-B7F7-A0C845863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7511FE-A530-5D4B-A09D-726E43AE0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704B-EACE-664F-A28D-D2C6F285C19A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5425F4-A69A-0345-9F0D-173AA33E8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F31215-24BF-964D-A839-ECAFCF75C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DDB4-A689-544D-806A-D2EA773F2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67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35F6DF-50D1-F049-969A-9807A29EA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704B-EACE-664F-A28D-D2C6F285C19A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2BFDC3-0494-F44B-97BD-FD3B905FE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AED48-02B1-164C-AA69-F27DA8EB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DDB4-A689-544D-806A-D2EA773F2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53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94EF2-C5B3-5242-B9AD-46AFFAF13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237C2-F6A2-6C4C-9468-D36050911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160641-DFA0-1643-B66F-D6D407563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51A56-E499-AF42-9941-2CAC15B7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704B-EACE-664F-A28D-D2C6F285C19A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DDF23-047A-1D4D-B053-77BE35EDE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FE4F9-7CD0-9E4E-BD2A-40511029B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DDB4-A689-544D-806A-D2EA773F2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37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7BE8-F266-694B-8486-BC9F473E6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75C959-16AF-724C-8A1D-863EFDC6D8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71ABD-A5B3-5245-9BB6-7673D8873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A43D4-096B-CC45-AE89-1C776B547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704B-EACE-664F-A28D-D2C6F285C19A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2C070-E645-A24F-B9CD-9D516F05F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E2D64-1E6D-3343-B943-42ADEE1D0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DDB4-A689-544D-806A-D2EA773F2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7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C0F792-D93F-FB48-BC27-78BFF31A7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B7205-0C47-FC4D-BB88-A97AE7E2C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4990D-62FD-F347-BD31-332689FFE9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5704B-EACE-664F-A28D-D2C6F285C19A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8EBEA-476B-BC42-B52B-80AA3FDB1A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4218E-B11C-CB43-B616-72746750B1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5DDB4-A689-544D-806A-D2EA773F2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50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D2AA753A-A793-4521-815E-44A368D0C7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91" r="909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6DC8EE-94CC-1A4C-A3FF-9E1B5FB00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JavaScript Class_Practice02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A47FE-7BB7-3A4E-94B1-E340E2C80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JS String Functions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E68C8DF2-8E11-3D55-2D07-6690D0F3E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016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Task-9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4371" y="451010"/>
            <a:ext cx="7579856" cy="2139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>
              <a:buNone/>
            </a:pPr>
            <a:r>
              <a:rPr lang="en-US" sz="1400" dirty="0"/>
              <a:t>Write a program that swaps the first and last word of a given sentence as a String. 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A587973C-40D4-5140-9570-B33E7C208D5E}"/>
              </a:ext>
            </a:extLst>
          </p:cNvPr>
          <p:cNvSpPr txBox="1"/>
          <p:nvPr/>
        </p:nvSpPr>
        <p:spPr>
          <a:xfrm>
            <a:off x="4304371" y="4893191"/>
            <a:ext cx="15349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spcAft>
                <a:spcPts val="600"/>
              </a:spcAft>
              <a:buNone/>
            </a:pPr>
            <a:r>
              <a:rPr lang="en-US" sz="1400" b="1" i="1" dirty="0">
                <a:sym typeface="+mn-ea"/>
              </a:rPr>
              <a:t>Test Data 2:</a:t>
            </a:r>
            <a:endParaRPr lang="en-US" sz="1400" b="1" i="1" dirty="0"/>
          </a:p>
          <a:p>
            <a:pPr marL="0" indent="0" algn="l">
              <a:spcAft>
                <a:spcPts val="600"/>
              </a:spcAft>
              <a:buNone/>
            </a:pPr>
            <a:r>
              <a:rPr lang="en-US" sz="1400" dirty="0">
                <a:sym typeface="+mn-ea"/>
              </a:rPr>
              <a:t>let s8 = </a:t>
            </a:r>
            <a:r>
              <a:rPr lang="en-US" sz="1400" dirty="0"/>
              <a:t>" "</a:t>
            </a:r>
            <a:r>
              <a:rPr lang="en-US" sz="1400" dirty="0">
                <a:sym typeface="+mn-ea"/>
              </a:rPr>
              <a:t>;</a:t>
            </a:r>
          </a:p>
          <a:p>
            <a:pPr marL="0" indent="0" algn="l">
              <a:spcAft>
                <a:spcPts val="600"/>
              </a:spcAft>
              <a:buNone/>
            </a:pPr>
            <a:endParaRPr lang="en-US" sz="1400" dirty="0"/>
          </a:p>
          <a:p>
            <a:pPr marL="0" indent="0" algn="l">
              <a:spcAft>
                <a:spcPts val="600"/>
              </a:spcAft>
              <a:buNone/>
            </a:pPr>
            <a:r>
              <a:rPr lang="en-US" sz="1400" b="1" i="1" dirty="0">
                <a:sym typeface="+mn-ea"/>
              </a:rPr>
              <a:t>Expected Result 2:</a:t>
            </a:r>
            <a:endParaRPr lang="en-US" sz="1400" b="1" i="1" dirty="0"/>
          </a:p>
          <a:p>
            <a:pPr>
              <a:spcAft>
                <a:spcPts val="600"/>
              </a:spcAft>
            </a:pPr>
            <a:r>
              <a:rPr lang="en-US" sz="1400" dirty="0"/>
              <a:t>" "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346DBC84-AC61-934D-8CD9-E61CBAD4BF88}"/>
              </a:ext>
            </a:extLst>
          </p:cNvPr>
          <p:cNvSpPr txBox="1"/>
          <p:nvPr/>
        </p:nvSpPr>
        <p:spPr>
          <a:xfrm>
            <a:off x="4304371" y="2536448"/>
            <a:ext cx="28003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spcAft>
                <a:spcPts val="600"/>
              </a:spcAft>
              <a:buNone/>
            </a:pPr>
            <a:r>
              <a:rPr lang="en-US" sz="1400" b="1" i="1" dirty="0">
                <a:sym typeface="+mn-ea"/>
              </a:rPr>
              <a:t>Test Data 1:</a:t>
            </a:r>
            <a:endParaRPr lang="en-US" sz="1400" b="1" i="1" dirty="0"/>
          </a:p>
          <a:p>
            <a:pPr marL="0" indent="0" algn="l">
              <a:spcAft>
                <a:spcPts val="600"/>
              </a:spcAft>
              <a:buNone/>
            </a:pPr>
            <a:r>
              <a:rPr lang="en-US" sz="1400" dirty="0">
                <a:sym typeface="+mn-ea"/>
              </a:rPr>
              <a:t>let s8 = </a:t>
            </a:r>
            <a:r>
              <a:rPr lang="en-US" sz="1400" dirty="0"/>
              <a:t>""</a:t>
            </a:r>
            <a:r>
              <a:rPr lang="en-US" sz="1400" dirty="0">
                <a:sym typeface="+mn-ea"/>
              </a:rPr>
              <a:t>;</a:t>
            </a:r>
            <a:endParaRPr lang="en-US" sz="1400" dirty="0"/>
          </a:p>
          <a:p>
            <a:pPr marL="0" indent="0" algn="l">
              <a:spcAft>
                <a:spcPts val="600"/>
              </a:spcAft>
              <a:buNone/>
            </a:pPr>
            <a:endParaRPr lang="en-US" sz="1400" dirty="0"/>
          </a:p>
          <a:p>
            <a:pPr marL="0" indent="0" algn="l">
              <a:spcAft>
                <a:spcPts val="600"/>
              </a:spcAft>
              <a:buNone/>
            </a:pPr>
            <a:r>
              <a:rPr lang="en-US" sz="1400" b="1" i="1" dirty="0">
                <a:sym typeface="+mn-ea"/>
              </a:rPr>
              <a:t>Expected Result 1:</a:t>
            </a:r>
            <a:endParaRPr lang="en-US" sz="1400" b="1" i="1" dirty="0"/>
          </a:p>
          <a:p>
            <a:pPr>
              <a:spcAft>
                <a:spcPts val="600"/>
              </a:spcAft>
            </a:pPr>
            <a:r>
              <a:rPr lang="en-US" sz="1400" dirty="0"/>
              <a:t>""</a:t>
            </a: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B490A64A-4EA7-7743-9C69-C7D845E76E61}"/>
              </a:ext>
            </a:extLst>
          </p:cNvPr>
          <p:cNvSpPr txBox="1"/>
          <p:nvPr/>
        </p:nvSpPr>
        <p:spPr>
          <a:xfrm>
            <a:off x="8230870" y="2585373"/>
            <a:ext cx="21736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spcAft>
                <a:spcPts val="600"/>
              </a:spcAft>
              <a:buNone/>
            </a:pPr>
            <a:r>
              <a:rPr lang="en-US" sz="1400" b="1" i="1" dirty="0">
                <a:sym typeface="+mn-ea"/>
              </a:rPr>
              <a:t>Test Data 3:</a:t>
            </a:r>
            <a:endParaRPr lang="en-US" sz="1400" b="1" i="1" dirty="0"/>
          </a:p>
          <a:p>
            <a:pPr marL="0" indent="0" algn="l">
              <a:spcAft>
                <a:spcPts val="600"/>
              </a:spcAft>
              <a:buNone/>
            </a:pPr>
            <a:r>
              <a:rPr lang="en-US" sz="1400" dirty="0">
                <a:sym typeface="+mn-ea"/>
              </a:rPr>
              <a:t>let s8 = </a:t>
            </a:r>
            <a:r>
              <a:rPr lang="en-US" sz="1400" dirty="0"/>
              <a:t>"</a:t>
            </a:r>
            <a:r>
              <a:rPr lang="en-US" sz="1400" dirty="0">
                <a:sym typeface="+mn-ea"/>
              </a:rPr>
              <a:t>I like Apple</a:t>
            </a:r>
            <a:r>
              <a:rPr lang="en-US" sz="1400" dirty="0"/>
              <a:t>"</a:t>
            </a:r>
            <a:r>
              <a:rPr lang="en-US" sz="1400" dirty="0">
                <a:sym typeface="+mn-ea"/>
              </a:rPr>
              <a:t>;</a:t>
            </a:r>
            <a:endParaRPr lang="en-US" sz="1400" dirty="0"/>
          </a:p>
          <a:p>
            <a:pPr marL="0" indent="0" algn="l">
              <a:spcAft>
                <a:spcPts val="600"/>
              </a:spcAft>
              <a:buNone/>
            </a:pPr>
            <a:endParaRPr lang="en-US" sz="1400" dirty="0"/>
          </a:p>
          <a:p>
            <a:pPr marL="0" indent="0" algn="l">
              <a:spcAft>
                <a:spcPts val="600"/>
              </a:spcAft>
              <a:buNone/>
            </a:pPr>
            <a:r>
              <a:rPr lang="en-US" sz="1400" b="1" i="1" dirty="0">
                <a:sym typeface="+mn-ea"/>
              </a:rPr>
              <a:t>Expected Result 3:</a:t>
            </a:r>
            <a:endParaRPr lang="en-US" sz="1400" b="1" i="1" dirty="0"/>
          </a:p>
          <a:p>
            <a:pPr>
              <a:spcAft>
                <a:spcPts val="600"/>
              </a:spcAft>
            </a:pPr>
            <a:r>
              <a:rPr lang="en-US" sz="1400" dirty="0"/>
              <a:t>"Apple like I"</a:t>
            </a: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F949F19D-260A-264B-B20F-4A7DFA46291B}"/>
              </a:ext>
            </a:extLst>
          </p:cNvPr>
          <p:cNvSpPr txBox="1"/>
          <p:nvPr/>
        </p:nvSpPr>
        <p:spPr>
          <a:xfrm>
            <a:off x="8230870" y="4893191"/>
            <a:ext cx="3122930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spcAft>
                <a:spcPts val="600"/>
              </a:spcAft>
              <a:buNone/>
            </a:pPr>
            <a:r>
              <a:rPr lang="en-US" sz="1400" b="1" i="1" dirty="0">
                <a:sym typeface="+mn-ea"/>
              </a:rPr>
              <a:t>Test Data 4:</a:t>
            </a:r>
            <a:endParaRPr lang="en-US" sz="1400" b="1" i="1" dirty="0"/>
          </a:p>
          <a:p>
            <a:pPr marL="0" indent="0" algn="l">
              <a:spcAft>
                <a:spcPts val="600"/>
              </a:spcAft>
              <a:buNone/>
            </a:pPr>
            <a:r>
              <a:rPr lang="en-US" sz="1400" dirty="0">
                <a:sym typeface="+mn-ea"/>
              </a:rPr>
              <a:t>let s8 = </a:t>
            </a:r>
            <a:r>
              <a:rPr lang="en-US" sz="1400" dirty="0"/>
              <a:t>"</a:t>
            </a:r>
            <a:r>
              <a:rPr lang="en-US" sz="1400" dirty="0">
                <a:sym typeface="+mn-ea"/>
              </a:rPr>
              <a:t>JavaScript is nice to learn</a:t>
            </a:r>
            <a:r>
              <a:rPr lang="en-US" sz="1400" dirty="0"/>
              <a:t>"</a:t>
            </a:r>
            <a:r>
              <a:rPr lang="en-US" sz="1400" dirty="0">
                <a:sym typeface="+mn-ea"/>
              </a:rPr>
              <a:t>;</a:t>
            </a:r>
            <a:endParaRPr lang="en-US" sz="1400" dirty="0"/>
          </a:p>
          <a:p>
            <a:pPr marL="0" indent="0" algn="l">
              <a:spcAft>
                <a:spcPts val="600"/>
              </a:spcAft>
              <a:buNone/>
            </a:pPr>
            <a:endParaRPr lang="en-US" sz="1400" b="1" i="1" dirty="0">
              <a:sym typeface="+mn-ea"/>
            </a:endParaRPr>
          </a:p>
          <a:p>
            <a:pPr marL="0" indent="0" algn="l">
              <a:spcAft>
                <a:spcPts val="600"/>
              </a:spcAft>
              <a:buNone/>
            </a:pPr>
            <a:r>
              <a:rPr lang="en-US" sz="1400" b="1" i="1" dirty="0">
                <a:sym typeface="+mn-ea"/>
              </a:rPr>
              <a:t>Expected Result 4:</a:t>
            </a:r>
            <a:endParaRPr lang="en-US" sz="1400" b="1" i="1" dirty="0"/>
          </a:p>
          <a:p>
            <a:pPr>
              <a:spcAft>
                <a:spcPts val="600"/>
              </a:spcAft>
            </a:pPr>
            <a:r>
              <a:rPr lang="en-US" sz="1400" dirty="0"/>
              <a:t>"learn is nice to JavaScript"</a:t>
            </a:r>
          </a:p>
          <a:p>
            <a:pPr>
              <a:spcAft>
                <a:spcPts val="600"/>
              </a:spcAft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03342A4B-23B8-9181-2BF1-4C4C729F8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289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Task-10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4371" y="451010"/>
            <a:ext cx="7579856" cy="2139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>
              <a:buNone/>
            </a:pPr>
            <a:r>
              <a:rPr lang="en-US" sz="1400" dirty="0"/>
              <a:t>Write a program that counts the number of words in a given sentence as a String. </a:t>
            </a:r>
          </a:p>
          <a:p>
            <a:pPr marL="0" indent="0">
              <a:buNone/>
            </a:pPr>
            <a:r>
              <a:rPr lang="en-US" sz="1400" dirty="0"/>
              <a:t>Assume you will not be given redundant whitespaces and at least one word.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A587973C-40D4-5140-9570-B33E7C208D5E}"/>
              </a:ext>
            </a:extLst>
          </p:cNvPr>
          <p:cNvSpPr txBox="1"/>
          <p:nvPr/>
        </p:nvSpPr>
        <p:spPr>
          <a:xfrm>
            <a:off x="4304371" y="4893191"/>
            <a:ext cx="15349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spcAft>
                <a:spcPts val="600"/>
              </a:spcAft>
              <a:buNone/>
            </a:pPr>
            <a:r>
              <a:rPr lang="en-US" sz="1400" b="1" i="1" dirty="0">
                <a:sym typeface="+mn-ea"/>
              </a:rPr>
              <a:t>Test Data 2:</a:t>
            </a:r>
            <a:endParaRPr lang="en-US" sz="1400" b="1" i="1" dirty="0"/>
          </a:p>
          <a:p>
            <a:pPr marL="0" indent="0" algn="l">
              <a:spcAft>
                <a:spcPts val="600"/>
              </a:spcAft>
              <a:buNone/>
            </a:pPr>
            <a:r>
              <a:rPr lang="en-US" sz="1400" dirty="0">
                <a:sym typeface="+mn-ea"/>
              </a:rPr>
              <a:t>let s9 = </a:t>
            </a:r>
            <a:r>
              <a:rPr lang="en-US" sz="1400" dirty="0"/>
              <a:t>"Hello"</a:t>
            </a:r>
            <a:r>
              <a:rPr lang="en-US" sz="1400" dirty="0">
                <a:sym typeface="+mn-ea"/>
              </a:rPr>
              <a:t>;</a:t>
            </a:r>
          </a:p>
          <a:p>
            <a:pPr marL="0" indent="0" algn="l">
              <a:spcAft>
                <a:spcPts val="600"/>
              </a:spcAft>
              <a:buNone/>
            </a:pPr>
            <a:endParaRPr lang="en-US" sz="1400" dirty="0"/>
          </a:p>
          <a:p>
            <a:pPr marL="0" indent="0" algn="l">
              <a:spcAft>
                <a:spcPts val="600"/>
              </a:spcAft>
              <a:buNone/>
            </a:pPr>
            <a:r>
              <a:rPr lang="en-US" sz="1400" b="1" i="1" dirty="0">
                <a:sym typeface="+mn-ea"/>
              </a:rPr>
              <a:t>Expected Result 2:</a:t>
            </a:r>
            <a:endParaRPr lang="en-US" sz="1400" b="1" i="1" dirty="0"/>
          </a:p>
          <a:p>
            <a:pPr>
              <a:spcAft>
                <a:spcPts val="600"/>
              </a:spcAft>
            </a:pPr>
            <a:r>
              <a:rPr lang="en-US" sz="1400" dirty="0"/>
              <a:t>1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346DBC84-AC61-934D-8CD9-E61CBAD4BF88}"/>
              </a:ext>
            </a:extLst>
          </p:cNvPr>
          <p:cNvSpPr txBox="1"/>
          <p:nvPr/>
        </p:nvSpPr>
        <p:spPr>
          <a:xfrm>
            <a:off x="4304371" y="2536448"/>
            <a:ext cx="28003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spcAft>
                <a:spcPts val="600"/>
              </a:spcAft>
              <a:buNone/>
            </a:pPr>
            <a:r>
              <a:rPr lang="en-US" sz="1400" b="1" i="1" dirty="0">
                <a:sym typeface="+mn-ea"/>
              </a:rPr>
              <a:t>Test Data 1:</a:t>
            </a:r>
            <a:endParaRPr lang="en-US" sz="1400" b="1" i="1" dirty="0"/>
          </a:p>
          <a:p>
            <a:pPr marL="0" indent="0" algn="l">
              <a:spcAft>
                <a:spcPts val="600"/>
              </a:spcAft>
              <a:buNone/>
            </a:pPr>
            <a:r>
              <a:rPr lang="en-US" sz="1400" dirty="0">
                <a:sym typeface="+mn-ea"/>
              </a:rPr>
              <a:t>let s9 = </a:t>
            </a:r>
            <a:r>
              <a:rPr lang="en-US" sz="1400" dirty="0"/>
              <a:t>" Good morning"</a:t>
            </a:r>
            <a:r>
              <a:rPr lang="en-US" sz="1400" dirty="0">
                <a:sym typeface="+mn-ea"/>
              </a:rPr>
              <a:t>;</a:t>
            </a:r>
            <a:endParaRPr lang="en-US" sz="1400" dirty="0"/>
          </a:p>
          <a:p>
            <a:pPr marL="0" indent="0" algn="l">
              <a:spcAft>
                <a:spcPts val="600"/>
              </a:spcAft>
              <a:buNone/>
            </a:pPr>
            <a:endParaRPr lang="en-US" sz="1400" dirty="0"/>
          </a:p>
          <a:p>
            <a:pPr marL="0" indent="0" algn="l">
              <a:spcAft>
                <a:spcPts val="600"/>
              </a:spcAft>
              <a:buNone/>
            </a:pPr>
            <a:r>
              <a:rPr lang="en-US" sz="1400" b="1" i="1" dirty="0">
                <a:sym typeface="+mn-ea"/>
              </a:rPr>
              <a:t>Expected Result 1:</a:t>
            </a:r>
            <a:endParaRPr lang="en-US" sz="1400" b="1" i="1" dirty="0"/>
          </a:p>
          <a:p>
            <a:pPr>
              <a:spcAft>
                <a:spcPts val="600"/>
              </a:spcAft>
            </a:pPr>
            <a:r>
              <a:rPr lang="en-US" sz="1400" dirty="0"/>
              <a:t>2</a:t>
            </a: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B490A64A-4EA7-7743-9C69-C7D845E76E61}"/>
              </a:ext>
            </a:extLst>
          </p:cNvPr>
          <p:cNvSpPr txBox="1"/>
          <p:nvPr/>
        </p:nvSpPr>
        <p:spPr>
          <a:xfrm>
            <a:off x="8230870" y="2585373"/>
            <a:ext cx="21736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spcAft>
                <a:spcPts val="600"/>
              </a:spcAft>
              <a:buNone/>
            </a:pPr>
            <a:r>
              <a:rPr lang="en-US" sz="1400" b="1" i="1" dirty="0">
                <a:sym typeface="+mn-ea"/>
              </a:rPr>
              <a:t>Test Data 3:</a:t>
            </a:r>
            <a:endParaRPr lang="en-US" sz="1400" b="1" i="1" dirty="0"/>
          </a:p>
          <a:p>
            <a:pPr marL="0" indent="0" algn="l">
              <a:spcAft>
                <a:spcPts val="600"/>
              </a:spcAft>
              <a:buNone/>
            </a:pPr>
            <a:r>
              <a:rPr lang="en-US" sz="1400" dirty="0">
                <a:sym typeface="+mn-ea"/>
              </a:rPr>
              <a:t>let s9 = </a:t>
            </a:r>
            <a:r>
              <a:rPr lang="en-US" sz="1400" dirty="0"/>
              <a:t>"</a:t>
            </a:r>
            <a:r>
              <a:rPr lang="en-US" sz="1400" dirty="0">
                <a:sym typeface="+mn-ea"/>
              </a:rPr>
              <a:t>I like Apple</a:t>
            </a:r>
            <a:r>
              <a:rPr lang="en-US" sz="1400" dirty="0"/>
              <a:t>"</a:t>
            </a:r>
            <a:r>
              <a:rPr lang="en-US" sz="1400" dirty="0">
                <a:sym typeface="+mn-ea"/>
              </a:rPr>
              <a:t>;</a:t>
            </a:r>
            <a:endParaRPr lang="en-US" sz="1400" dirty="0"/>
          </a:p>
          <a:p>
            <a:pPr marL="0" indent="0" algn="l">
              <a:spcAft>
                <a:spcPts val="600"/>
              </a:spcAft>
              <a:buNone/>
            </a:pPr>
            <a:endParaRPr lang="en-US" sz="1400" dirty="0"/>
          </a:p>
          <a:p>
            <a:pPr marL="0" indent="0" algn="l">
              <a:spcAft>
                <a:spcPts val="600"/>
              </a:spcAft>
              <a:buNone/>
            </a:pPr>
            <a:r>
              <a:rPr lang="en-US" sz="1400" b="1" i="1" dirty="0">
                <a:sym typeface="+mn-ea"/>
              </a:rPr>
              <a:t>Expected Result 3:</a:t>
            </a:r>
          </a:p>
          <a:p>
            <a:pPr>
              <a:spcAft>
                <a:spcPts val="600"/>
              </a:spcAft>
            </a:pPr>
            <a:r>
              <a:rPr lang="en-US" sz="1400" dirty="0"/>
              <a:t>3</a:t>
            </a: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F949F19D-260A-264B-B20F-4A7DFA46291B}"/>
              </a:ext>
            </a:extLst>
          </p:cNvPr>
          <p:cNvSpPr txBox="1"/>
          <p:nvPr/>
        </p:nvSpPr>
        <p:spPr>
          <a:xfrm>
            <a:off x="8230870" y="4893191"/>
            <a:ext cx="31229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spcAft>
                <a:spcPts val="600"/>
              </a:spcAft>
              <a:buNone/>
            </a:pPr>
            <a:r>
              <a:rPr lang="en-US" sz="1400" b="1" i="1" dirty="0">
                <a:sym typeface="+mn-ea"/>
              </a:rPr>
              <a:t>Test Data 4:</a:t>
            </a:r>
            <a:endParaRPr lang="en-US" sz="1400" b="1" i="1" dirty="0"/>
          </a:p>
          <a:p>
            <a:pPr marL="0" indent="0" algn="l">
              <a:spcAft>
                <a:spcPts val="600"/>
              </a:spcAft>
              <a:buNone/>
            </a:pPr>
            <a:r>
              <a:rPr lang="en-US" sz="1400" dirty="0">
                <a:sym typeface="+mn-ea"/>
              </a:rPr>
              <a:t>let s9 = </a:t>
            </a:r>
            <a:r>
              <a:rPr lang="en-US" sz="1400" dirty="0"/>
              <a:t>"</a:t>
            </a:r>
            <a:r>
              <a:rPr lang="en-US" sz="1400" dirty="0">
                <a:sym typeface="+mn-ea"/>
              </a:rPr>
              <a:t>JavaScript is nice to learn</a:t>
            </a:r>
            <a:r>
              <a:rPr lang="en-US" sz="1400" dirty="0"/>
              <a:t>"</a:t>
            </a:r>
            <a:r>
              <a:rPr lang="en-US" sz="1400" dirty="0">
                <a:sym typeface="+mn-ea"/>
              </a:rPr>
              <a:t>;</a:t>
            </a:r>
            <a:endParaRPr lang="en-US" sz="1400" dirty="0"/>
          </a:p>
          <a:p>
            <a:pPr marL="0" indent="0" algn="l">
              <a:spcAft>
                <a:spcPts val="600"/>
              </a:spcAft>
              <a:buNone/>
            </a:pPr>
            <a:endParaRPr lang="en-US" sz="1400" b="1" i="1" dirty="0">
              <a:sym typeface="+mn-ea"/>
            </a:endParaRPr>
          </a:p>
          <a:p>
            <a:pPr marL="0" indent="0" algn="l">
              <a:spcAft>
                <a:spcPts val="600"/>
              </a:spcAft>
              <a:buNone/>
            </a:pPr>
            <a:r>
              <a:rPr lang="en-US" sz="1400" b="1" i="1" dirty="0">
                <a:sym typeface="+mn-ea"/>
              </a:rPr>
              <a:t>Expected Result 4:</a:t>
            </a:r>
            <a:endParaRPr lang="en-US" sz="1400" b="1" i="1" dirty="0"/>
          </a:p>
          <a:p>
            <a:pPr>
              <a:spcAft>
                <a:spcPts val="600"/>
              </a:spcAft>
            </a:pPr>
            <a:r>
              <a:rPr lang="en-US" sz="1400" dirty="0"/>
              <a:t>5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03342A4B-23B8-9181-2BF1-4C4C729F8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013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1863" y="312234"/>
            <a:ext cx="6911549" cy="384717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>
              <a:buNone/>
            </a:pPr>
            <a:r>
              <a:rPr lang="en-US" sz="1400" dirty="0"/>
              <a:t>Write a program that extracts expected values from a given String using JS String functions.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"I like apples and oranges" 			-&gt; "APPLE"</a:t>
            </a:r>
          </a:p>
          <a:p>
            <a:pPr marL="0" indent="0">
              <a:buNone/>
            </a:pPr>
            <a:r>
              <a:rPr lang="en-US" sz="1400" dirty="0"/>
              <a:t>"JavaScript is not a scripting programming language"  	-&gt; "JavaScript”</a:t>
            </a:r>
          </a:p>
          <a:p>
            <a:pPr marL="0" indent="0">
              <a:buNone/>
            </a:pPr>
            <a:r>
              <a:rPr lang="en-US" sz="1400" dirty="0"/>
              <a:t>"I don't like books" 		</a:t>
            </a:r>
            <a:r>
              <a:rPr lang="en-US" sz="1400"/>
              <a:t>		-&gt; </a:t>
            </a:r>
            <a:r>
              <a:rPr lang="en-US" sz="1400" dirty="0"/>
              <a:t>"I like books"</a:t>
            </a: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59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1863" y="312234"/>
            <a:ext cx="6911549" cy="384717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>
              <a:buNone/>
            </a:pPr>
            <a:r>
              <a:rPr lang="en-US" sz="1400" dirty="0"/>
              <a:t>Assume that you are given a String of any length. </a:t>
            </a:r>
          </a:p>
          <a:p>
            <a:pPr marL="0" indent="0">
              <a:buNone/>
            </a:pPr>
            <a:r>
              <a:rPr lang="en-US" sz="1400" dirty="0"/>
              <a:t>Find:</a:t>
            </a:r>
          </a:p>
          <a:p>
            <a:pPr marL="0" indent="0">
              <a:buNone/>
            </a:pPr>
            <a:r>
              <a:rPr lang="en-US" sz="1400" dirty="0"/>
              <a:t>-The length of the String</a:t>
            </a:r>
          </a:p>
          <a:p>
            <a:pPr marL="0" indent="0">
              <a:buNone/>
            </a:pPr>
            <a:r>
              <a:rPr lang="en-US" sz="1400" dirty="0"/>
              <a:t>-First char in the String</a:t>
            </a:r>
          </a:p>
          <a:p>
            <a:pPr marL="0" indent="0">
              <a:buNone/>
            </a:pPr>
            <a:r>
              <a:rPr lang="en-US" sz="1400" dirty="0"/>
              <a:t>-Last char in the String</a:t>
            </a:r>
          </a:p>
          <a:p>
            <a:pPr marL="0" indent="0">
              <a:buNone/>
            </a:pPr>
            <a:r>
              <a:rPr lang="en-US" sz="1400" dirty="0"/>
              <a:t>-Check if the String contains any vowel letters 	</a:t>
            </a:r>
          </a:p>
          <a:p>
            <a:pPr marL="0" indent="0">
              <a:buNone/>
            </a:pPr>
            <a:r>
              <a:rPr lang="en-US" sz="1400" dirty="0"/>
              <a:t>	-if it has any vowel, then print true</a:t>
            </a:r>
          </a:p>
          <a:p>
            <a:pPr marL="0" indent="0">
              <a:buNone/>
            </a:pPr>
            <a:r>
              <a:rPr lang="en-US" sz="1400" dirty="0"/>
              <a:t>	-Else, print false</a:t>
            </a:r>
          </a:p>
          <a:p>
            <a:pPr marL="0" indent="0">
              <a:buNone/>
            </a:pPr>
            <a:r>
              <a:rPr lang="en-US" sz="1400" dirty="0"/>
              <a:t>	Vowels = a, e, </a:t>
            </a:r>
            <a:r>
              <a:rPr lang="en-US" sz="1400" dirty="0" err="1"/>
              <a:t>i</a:t>
            </a:r>
            <a:r>
              <a:rPr lang="en-US" sz="1400" dirty="0"/>
              <a:t>, u, o, A, E, I, U, 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8104EB-3215-1447-9933-07A821B48159}"/>
              </a:ext>
            </a:extLst>
          </p:cNvPr>
          <p:cNvSpPr txBox="1"/>
          <p:nvPr/>
        </p:nvSpPr>
        <p:spPr>
          <a:xfrm>
            <a:off x="8580747" y="4313533"/>
            <a:ext cx="25015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Test Data 2:</a:t>
            </a:r>
          </a:p>
          <a:p>
            <a:r>
              <a:rPr lang="en-US" sz="1400" dirty="0"/>
              <a:t>let s1 = "";</a:t>
            </a:r>
          </a:p>
          <a:p>
            <a:endParaRPr lang="en-US" sz="1400" b="1" i="1" dirty="0"/>
          </a:p>
          <a:p>
            <a:r>
              <a:rPr lang="en-US" sz="1400" b="1" i="1" dirty="0"/>
              <a:t>Expected Result 2:</a:t>
            </a:r>
          </a:p>
          <a:p>
            <a:r>
              <a:rPr lang="en-US" sz="1400" dirty="0"/>
              <a:t>The length is = 0</a:t>
            </a:r>
          </a:p>
          <a:p>
            <a:r>
              <a:rPr lang="en-US" sz="1400" dirty="0"/>
              <a:t>The first char is = undefined</a:t>
            </a:r>
          </a:p>
          <a:p>
            <a:r>
              <a:rPr lang="en-US" sz="1400" dirty="0"/>
              <a:t>The last char is = undefined</a:t>
            </a:r>
          </a:p>
          <a:p>
            <a:r>
              <a:rPr lang="en-US" sz="1400" dirty="0"/>
              <a:t>false</a:t>
            </a:r>
          </a:p>
          <a:p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E1B3D1-71C7-394E-B5F3-94A1CD8A21DD}"/>
              </a:ext>
            </a:extLst>
          </p:cNvPr>
          <p:cNvSpPr txBox="1"/>
          <p:nvPr/>
        </p:nvSpPr>
        <p:spPr>
          <a:xfrm>
            <a:off x="5151863" y="4307912"/>
            <a:ext cx="27766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Test Data 1:</a:t>
            </a:r>
          </a:p>
          <a:p>
            <a:r>
              <a:rPr lang="en-US" sz="1400" dirty="0"/>
              <a:t>let s1 = "JavaScript";</a:t>
            </a:r>
          </a:p>
          <a:p>
            <a:endParaRPr lang="en-US" sz="1400" b="1" i="1" dirty="0"/>
          </a:p>
          <a:p>
            <a:r>
              <a:rPr lang="en-US" sz="1400" b="1" i="1" dirty="0"/>
              <a:t>Expected Result 1:</a:t>
            </a:r>
          </a:p>
          <a:p>
            <a:r>
              <a:rPr lang="en-US" sz="1400" dirty="0"/>
              <a:t>The length is = 10</a:t>
            </a:r>
          </a:p>
          <a:p>
            <a:r>
              <a:rPr lang="en-US" sz="1400" dirty="0"/>
              <a:t>The first char is = J</a:t>
            </a:r>
          </a:p>
          <a:p>
            <a:r>
              <a:rPr lang="en-US" sz="1400" dirty="0"/>
              <a:t>The last char is = t</a:t>
            </a:r>
          </a:p>
          <a:p>
            <a:r>
              <a:rPr lang="en-US" sz="1400" dirty="0"/>
              <a:t>true</a:t>
            </a: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262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0" y="174045"/>
            <a:ext cx="7099609" cy="20785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>
              <a:buNone/>
            </a:pPr>
            <a:r>
              <a:rPr lang="en-US" sz="1400" dirty="0"/>
              <a:t>Assume that you are given a String of any odd length. </a:t>
            </a:r>
          </a:p>
          <a:p>
            <a:pPr marL="0" indent="0">
              <a:buNone/>
            </a:pPr>
            <a:r>
              <a:rPr lang="en-US" sz="1400" dirty="0"/>
              <a:t>Find the middle character for the given String.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BA9E4C-B2F4-9847-9DB4-43CAB398D951}"/>
              </a:ext>
            </a:extLst>
          </p:cNvPr>
          <p:cNvSpPr/>
          <p:nvPr/>
        </p:nvSpPr>
        <p:spPr>
          <a:xfrm>
            <a:off x="4876797" y="5227071"/>
            <a:ext cx="217077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/>
              <a:t>Test Data 3:</a:t>
            </a:r>
          </a:p>
          <a:p>
            <a:r>
              <a:rPr lang="en-US" sz="1400" dirty="0"/>
              <a:t>let s2 = "civic";</a:t>
            </a:r>
          </a:p>
          <a:p>
            <a:endParaRPr lang="en-US" sz="1400" b="1" i="1" dirty="0"/>
          </a:p>
          <a:p>
            <a:r>
              <a:rPr lang="en-US" sz="1400" b="1" i="1" dirty="0"/>
              <a:t>Expected Result 3:</a:t>
            </a:r>
          </a:p>
          <a:p>
            <a:r>
              <a:rPr lang="en-US" sz="1400" dirty="0"/>
              <a:t>"v"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A85684-0FFC-8649-BF79-4FD0E3F94F1E}"/>
              </a:ext>
            </a:extLst>
          </p:cNvPr>
          <p:cNvSpPr/>
          <p:nvPr/>
        </p:nvSpPr>
        <p:spPr>
          <a:xfrm>
            <a:off x="4876798" y="2015931"/>
            <a:ext cx="217077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/>
              <a:t>Test Data 1:</a:t>
            </a:r>
          </a:p>
          <a:p>
            <a:r>
              <a:rPr lang="en-US" sz="1400" dirty="0"/>
              <a:t>let s2 = "x";</a:t>
            </a:r>
          </a:p>
          <a:p>
            <a:endParaRPr lang="en-US" sz="1400" b="1" i="1" dirty="0"/>
          </a:p>
          <a:p>
            <a:r>
              <a:rPr lang="en-US" sz="1400" b="1" i="1" dirty="0"/>
              <a:t>Expected Result 1:</a:t>
            </a:r>
          </a:p>
          <a:p>
            <a:r>
              <a:rPr lang="en-US" sz="1400" dirty="0"/>
              <a:t>"x"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3151D5-7F29-6499-0A4E-DA83AAC627EE}"/>
              </a:ext>
            </a:extLst>
          </p:cNvPr>
          <p:cNvSpPr/>
          <p:nvPr/>
        </p:nvSpPr>
        <p:spPr>
          <a:xfrm>
            <a:off x="4876796" y="3596141"/>
            <a:ext cx="217077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/>
              <a:t>Test Data 2:</a:t>
            </a:r>
          </a:p>
          <a:p>
            <a:r>
              <a:rPr lang="en-US" sz="1400" dirty="0"/>
              <a:t>let s2 = "</a:t>
            </a:r>
            <a:r>
              <a:rPr lang="en-US" sz="1400" dirty="0" err="1"/>
              <a:t>abc</a:t>
            </a:r>
            <a:r>
              <a:rPr lang="en-US" sz="1400" dirty="0"/>
              <a:t>";</a:t>
            </a:r>
          </a:p>
          <a:p>
            <a:endParaRPr lang="en-US" sz="1400" b="1" i="1" dirty="0"/>
          </a:p>
          <a:p>
            <a:r>
              <a:rPr lang="en-US" sz="1400" b="1" i="1" dirty="0"/>
              <a:t>Expected Result 2:</a:t>
            </a:r>
          </a:p>
          <a:p>
            <a:r>
              <a:rPr lang="en-US" sz="1400" dirty="0"/>
              <a:t>"b"</a:t>
            </a:r>
          </a:p>
        </p:txBody>
      </p:sp>
      <p:pic>
        <p:nvPicPr>
          <p:cNvPr id="7" name="Picture 6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825E515-9732-B896-6E50-9689001D1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270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0" y="174045"/>
            <a:ext cx="7099609" cy="20785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>
              <a:buNone/>
            </a:pPr>
            <a:r>
              <a:rPr lang="en-US" sz="1400" dirty="0"/>
              <a:t>Assume that you are given a String of any even length including empty. </a:t>
            </a:r>
          </a:p>
          <a:p>
            <a:pPr marL="0" indent="0">
              <a:buNone/>
            </a:pPr>
            <a:r>
              <a:rPr lang="en-US" sz="1400" dirty="0"/>
              <a:t>Find the middle 2 characters for the given String.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BA9E4C-B2F4-9847-9DB4-43CAB398D951}"/>
              </a:ext>
            </a:extLst>
          </p:cNvPr>
          <p:cNvSpPr/>
          <p:nvPr/>
        </p:nvSpPr>
        <p:spPr>
          <a:xfrm>
            <a:off x="4876797" y="5227071"/>
            <a:ext cx="217077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/>
              <a:t>Test Data 3:</a:t>
            </a:r>
          </a:p>
          <a:p>
            <a:r>
              <a:rPr lang="en-US" sz="1400" dirty="0"/>
              <a:t>let s3 = "JavaScript";</a:t>
            </a:r>
          </a:p>
          <a:p>
            <a:endParaRPr lang="en-US" sz="1400" b="1" i="1" dirty="0"/>
          </a:p>
          <a:p>
            <a:r>
              <a:rPr lang="en-US" sz="1400" b="1" i="1" dirty="0"/>
              <a:t>Expected Result 3:</a:t>
            </a:r>
          </a:p>
          <a:p>
            <a:r>
              <a:rPr lang="en-US" sz="1400" dirty="0"/>
              <a:t>"Sc"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A85684-0FFC-8649-BF79-4FD0E3F94F1E}"/>
              </a:ext>
            </a:extLst>
          </p:cNvPr>
          <p:cNvSpPr/>
          <p:nvPr/>
        </p:nvSpPr>
        <p:spPr>
          <a:xfrm>
            <a:off x="4876796" y="2077390"/>
            <a:ext cx="217077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/>
              <a:t>Test Data 1:</a:t>
            </a:r>
          </a:p>
          <a:p>
            <a:r>
              <a:rPr lang="en-US" sz="1400" dirty="0"/>
              <a:t>let s3 = "";</a:t>
            </a:r>
          </a:p>
          <a:p>
            <a:endParaRPr lang="en-US" sz="1400" b="1" i="1" dirty="0"/>
          </a:p>
          <a:p>
            <a:r>
              <a:rPr lang="en-US" sz="1400" b="1" i="1" dirty="0"/>
              <a:t>Expected Result 1:</a:t>
            </a:r>
          </a:p>
          <a:p>
            <a:r>
              <a:rPr lang="en-US" sz="1400" dirty="0"/>
              <a:t>""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3151D5-7F29-6499-0A4E-DA83AAC627EE}"/>
              </a:ext>
            </a:extLst>
          </p:cNvPr>
          <p:cNvSpPr/>
          <p:nvPr/>
        </p:nvSpPr>
        <p:spPr>
          <a:xfrm>
            <a:off x="4876796" y="3596141"/>
            <a:ext cx="217077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/>
              <a:t>Test Data 2:</a:t>
            </a:r>
          </a:p>
          <a:p>
            <a:r>
              <a:rPr lang="en-US" sz="1400" dirty="0"/>
              <a:t>let s3 = "</a:t>
            </a:r>
            <a:r>
              <a:rPr lang="en-US" sz="1400" dirty="0" err="1"/>
              <a:t>abcd</a:t>
            </a:r>
            <a:r>
              <a:rPr lang="en-US" sz="1400" dirty="0"/>
              <a:t>";</a:t>
            </a:r>
          </a:p>
          <a:p>
            <a:endParaRPr lang="en-US" sz="1400" b="1" i="1" dirty="0"/>
          </a:p>
          <a:p>
            <a:r>
              <a:rPr lang="en-US" sz="1400" b="1" i="1" dirty="0"/>
              <a:t>Expected Result 2:</a:t>
            </a:r>
          </a:p>
          <a:p>
            <a:r>
              <a:rPr lang="en-US" sz="1400" dirty="0"/>
              <a:t>"</a:t>
            </a:r>
            <a:r>
              <a:rPr lang="en-US" sz="1400" dirty="0" err="1"/>
              <a:t>bc</a:t>
            </a:r>
            <a:r>
              <a:rPr lang="en-US" sz="1400" dirty="0"/>
              <a:t>"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494EBCE-F32D-4BBD-FDDC-BF1903D85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656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799" y="484040"/>
            <a:ext cx="6954645" cy="1942551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>
              <a:buNone/>
            </a:pPr>
            <a:r>
              <a:rPr lang="en-US" sz="1400" dirty="0"/>
              <a:t>Write a program that divides the given String. Assume the length of the String will at least </a:t>
            </a:r>
          </a:p>
          <a:p>
            <a:pPr marL="0" indent="0">
              <a:buNone/>
            </a:pPr>
            <a:r>
              <a:rPr lang="en-US" sz="1400" dirty="0"/>
              <a:t>be 4.</a:t>
            </a:r>
          </a:p>
          <a:p>
            <a:pPr marL="0" indent="0">
              <a:buNone/>
            </a:pPr>
            <a:r>
              <a:rPr lang="en-US" sz="1400" dirty="0"/>
              <a:t>-Find and print the first two characters</a:t>
            </a:r>
          </a:p>
          <a:p>
            <a:pPr marL="0" indent="0">
              <a:buNone/>
            </a:pPr>
            <a:r>
              <a:rPr lang="en-US" sz="1400" dirty="0"/>
              <a:t>-Find and print the last two characters </a:t>
            </a:r>
          </a:p>
          <a:p>
            <a:pPr marL="0" indent="0">
              <a:buNone/>
            </a:pPr>
            <a:r>
              <a:rPr lang="en-US" sz="1400" dirty="0"/>
              <a:t>-Find and print all the middle characters other than first and last 2 characters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9EFBAB-7EE1-304C-A6A7-9B2017CD0307}"/>
              </a:ext>
            </a:extLst>
          </p:cNvPr>
          <p:cNvSpPr/>
          <p:nvPr/>
        </p:nvSpPr>
        <p:spPr>
          <a:xfrm>
            <a:off x="4966250" y="2803752"/>
            <a:ext cx="3074022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 i="1" dirty="0"/>
              <a:t>Test Data 1:</a:t>
            </a:r>
          </a:p>
          <a:p>
            <a:pPr>
              <a:spcAft>
                <a:spcPts val="600"/>
              </a:spcAft>
            </a:pPr>
            <a:r>
              <a:rPr lang="en-US" sz="1400" dirty="0"/>
              <a:t>let s4 = "</a:t>
            </a:r>
            <a:r>
              <a:rPr lang="en-US" sz="1400" dirty="0" err="1"/>
              <a:t>abcd</a:t>
            </a:r>
            <a:r>
              <a:rPr lang="en-US" sz="1400" dirty="0"/>
              <a:t>";</a:t>
            </a:r>
          </a:p>
          <a:p>
            <a:pPr>
              <a:spcAft>
                <a:spcPts val="600"/>
              </a:spcAft>
            </a:pPr>
            <a:endParaRPr lang="en-US" sz="1400" b="1" i="1" dirty="0"/>
          </a:p>
          <a:p>
            <a:pPr>
              <a:spcAft>
                <a:spcPts val="600"/>
              </a:spcAft>
            </a:pPr>
            <a:r>
              <a:rPr lang="en-US" sz="1400" b="1" i="1" dirty="0"/>
              <a:t>Expected Result 1:</a:t>
            </a:r>
          </a:p>
          <a:p>
            <a:r>
              <a:rPr lang="en-US" sz="1400" dirty="0"/>
              <a:t>The first 2 characters are = ab</a:t>
            </a:r>
          </a:p>
          <a:p>
            <a:r>
              <a:rPr lang="en-US" sz="1400" dirty="0"/>
              <a:t>The last 2 characters are = cd</a:t>
            </a:r>
          </a:p>
          <a:p>
            <a:r>
              <a:rPr lang="en-US" sz="1400" dirty="0"/>
              <a:t>The other characters are =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BA9E4C-B2F4-9847-9DB4-43CAB398D951}"/>
              </a:ext>
            </a:extLst>
          </p:cNvPr>
          <p:cNvSpPr/>
          <p:nvPr/>
        </p:nvSpPr>
        <p:spPr>
          <a:xfrm>
            <a:off x="8333676" y="2803752"/>
            <a:ext cx="338625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 i="1" dirty="0"/>
              <a:t>Test Data 2:</a:t>
            </a:r>
          </a:p>
          <a:p>
            <a:pPr>
              <a:spcAft>
                <a:spcPts val="600"/>
              </a:spcAft>
            </a:pPr>
            <a:r>
              <a:rPr lang="en-US" sz="1400" dirty="0"/>
              <a:t>let s4 = "JavaScript";</a:t>
            </a:r>
          </a:p>
          <a:p>
            <a:pPr>
              <a:spcAft>
                <a:spcPts val="600"/>
              </a:spcAft>
            </a:pPr>
            <a:endParaRPr lang="en-US" sz="1400" b="1" i="1" dirty="0"/>
          </a:p>
          <a:p>
            <a:pPr>
              <a:spcAft>
                <a:spcPts val="600"/>
              </a:spcAft>
            </a:pPr>
            <a:r>
              <a:rPr lang="en-US" sz="1400" b="1" i="1" dirty="0"/>
              <a:t>Expected Result 2:</a:t>
            </a:r>
          </a:p>
          <a:p>
            <a:r>
              <a:rPr lang="en-US" sz="1400" dirty="0">
                <a:sym typeface="+mn-ea"/>
              </a:rPr>
              <a:t>The first 2 </a:t>
            </a:r>
            <a:r>
              <a:rPr lang="en-US" sz="1400" dirty="0"/>
              <a:t>characters</a:t>
            </a:r>
            <a:r>
              <a:rPr lang="en-US" sz="1400" dirty="0">
                <a:sym typeface="+mn-ea"/>
              </a:rPr>
              <a:t> are = Ja</a:t>
            </a:r>
            <a:endParaRPr lang="en-US" sz="1400" dirty="0"/>
          </a:p>
          <a:p>
            <a:r>
              <a:rPr lang="en-US" sz="1400" dirty="0">
                <a:sym typeface="+mn-ea"/>
              </a:rPr>
              <a:t>The last 2 </a:t>
            </a:r>
            <a:r>
              <a:rPr lang="en-US" sz="1400" dirty="0"/>
              <a:t>characters</a:t>
            </a:r>
            <a:r>
              <a:rPr lang="en-US" sz="1400" dirty="0">
                <a:sym typeface="+mn-ea"/>
              </a:rPr>
              <a:t> are = </a:t>
            </a:r>
            <a:r>
              <a:rPr lang="en-US" sz="1400" dirty="0" err="1">
                <a:sym typeface="+mn-ea"/>
              </a:rPr>
              <a:t>pt</a:t>
            </a:r>
            <a:endParaRPr lang="en-US" sz="1400" dirty="0"/>
          </a:p>
          <a:p>
            <a:r>
              <a:rPr lang="en-US" sz="1400" dirty="0">
                <a:sym typeface="+mn-ea"/>
              </a:rPr>
              <a:t>The other </a:t>
            </a:r>
            <a:r>
              <a:rPr lang="en-US" sz="1400" dirty="0"/>
              <a:t>characters  </a:t>
            </a:r>
            <a:r>
              <a:rPr lang="en-US" sz="1400" dirty="0">
                <a:sym typeface="+mn-ea"/>
              </a:rPr>
              <a:t>are = </a:t>
            </a:r>
            <a:r>
              <a:rPr lang="en-US" sz="1400" dirty="0" err="1">
                <a:sym typeface="+mn-ea"/>
              </a:rPr>
              <a:t>vaScri</a:t>
            </a:r>
            <a:endParaRPr lang="en-US" sz="1400" dirty="0"/>
          </a:p>
          <a:p>
            <a:pPr>
              <a:spcAft>
                <a:spcPts val="600"/>
              </a:spcAft>
            </a:pPr>
            <a:endParaRPr lang="en-US" sz="1400" dirty="0"/>
          </a:p>
        </p:txBody>
      </p:sp>
      <p:pic>
        <p:nvPicPr>
          <p:cNvPr id="5" name="Picture 4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EF6A0B6B-3DA8-9D60-C00B-107BC4DED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35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799" y="174045"/>
            <a:ext cx="7038976" cy="22525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>
              <a:buNone/>
            </a:pPr>
            <a:r>
              <a:rPr lang="en-US" sz="1400" dirty="0"/>
              <a:t>Assume that you are given a String that has at least 2 characters. </a:t>
            </a:r>
          </a:p>
          <a:p>
            <a:pPr marL="0" indent="0">
              <a:buNone/>
            </a:pPr>
            <a:r>
              <a:rPr lang="en-US" sz="1400" dirty="0"/>
              <a:t>If first 2 and last 2 characters are same, then print true. Otherwise, print false.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9EFBAB-7EE1-304C-A6A7-9B2017CD0307}"/>
              </a:ext>
            </a:extLst>
          </p:cNvPr>
          <p:cNvSpPr/>
          <p:nvPr/>
        </p:nvSpPr>
        <p:spPr>
          <a:xfrm>
            <a:off x="4876799" y="4588856"/>
            <a:ext cx="21707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 i="1" dirty="0"/>
              <a:t>Test Data 2:</a:t>
            </a:r>
          </a:p>
          <a:p>
            <a:pPr>
              <a:spcAft>
                <a:spcPts val="600"/>
              </a:spcAft>
            </a:pPr>
            <a:r>
              <a:rPr lang="en-US" sz="1400" dirty="0"/>
              <a:t>let s5 = "</a:t>
            </a:r>
            <a:r>
              <a:rPr lang="en-US" sz="1400" dirty="0" err="1"/>
              <a:t>abcd</a:t>
            </a:r>
            <a:r>
              <a:rPr lang="en-US" sz="1400" dirty="0"/>
              <a:t>";</a:t>
            </a:r>
          </a:p>
          <a:p>
            <a:pPr>
              <a:spcAft>
                <a:spcPts val="600"/>
              </a:spcAft>
            </a:pPr>
            <a:endParaRPr lang="en-US" sz="1400" b="1" i="1" dirty="0"/>
          </a:p>
          <a:p>
            <a:pPr>
              <a:spcAft>
                <a:spcPts val="600"/>
              </a:spcAft>
            </a:pPr>
            <a:r>
              <a:rPr lang="en-US" sz="1400" b="1" i="1" dirty="0"/>
              <a:t>Expected Result 2:</a:t>
            </a:r>
          </a:p>
          <a:p>
            <a:pPr>
              <a:spcAft>
                <a:spcPts val="600"/>
              </a:spcAft>
            </a:pPr>
            <a:r>
              <a:rPr lang="en-US" sz="1400" dirty="0"/>
              <a:t>false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BA9E4C-B2F4-9847-9DB4-43CAB398D951}"/>
              </a:ext>
            </a:extLst>
          </p:cNvPr>
          <p:cNvSpPr/>
          <p:nvPr/>
        </p:nvSpPr>
        <p:spPr>
          <a:xfrm>
            <a:off x="8333678" y="2426591"/>
            <a:ext cx="21707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 i="1" dirty="0"/>
              <a:t>Test Data 3:</a:t>
            </a:r>
          </a:p>
          <a:p>
            <a:pPr>
              <a:spcAft>
                <a:spcPts val="600"/>
              </a:spcAft>
            </a:pPr>
            <a:r>
              <a:rPr lang="en-US" sz="1400" dirty="0"/>
              <a:t>let s5 = ”12ab12";;</a:t>
            </a:r>
          </a:p>
          <a:p>
            <a:pPr>
              <a:spcAft>
                <a:spcPts val="600"/>
              </a:spcAft>
            </a:pPr>
            <a:endParaRPr lang="en-US" sz="1400" b="1" i="1" dirty="0"/>
          </a:p>
          <a:p>
            <a:pPr>
              <a:spcAft>
                <a:spcPts val="600"/>
              </a:spcAft>
            </a:pPr>
            <a:r>
              <a:rPr lang="en-US" sz="1400" b="1" i="1" dirty="0"/>
              <a:t>Expected Result 1:</a:t>
            </a:r>
          </a:p>
          <a:p>
            <a:pPr>
              <a:spcAft>
                <a:spcPts val="600"/>
              </a:spcAft>
            </a:pPr>
            <a:r>
              <a:rPr lang="en-US" sz="1400" dirty="0"/>
              <a:t>true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A85684-0FFC-8649-BF79-4FD0E3F94F1E}"/>
              </a:ext>
            </a:extLst>
          </p:cNvPr>
          <p:cNvSpPr/>
          <p:nvPr/>
        </p:nvSpPr>
        <p:spPr>
          <a:xfrm>
            <a:off x="4876800" y="2426591"/>
            <a:ext cx="21707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 i="1" dirty="0"/>
              <a:t>Test Data 1:</a:t>
            </a:r>
          </a:p>
          <a:p>
            <a:pPr>
              <a:spcAft>
                <a:spcPts val="600"/>
              </a:spcAft>
            </a:pPr>
            <a:r>
              <a:rPr lang="en-US" sz="1400" dirty="0"/>
              <a:t>let s5 = "ab";;</a:t>
            </a:r>
          </a:p>
          <a:p>
            <a:pPr>
              <a:spcAft>
                <a:spcPts val="600"/>
              </a:spcAft>
            </a:pPr>
            <a:endParaRPr lang="en-US" sz="1400" b="1" i="1" dirty="0"/>
          </a:p>
          <a:p>
            <a:pPr>
              <a:spcAft>
                <a:spcPts val="600"/>
              </a:spcAft>
            </a:pPr>
            <a:r>
              <a:rPr lang="en-US" sz="1400" b="1" i="1" dirty="0"/>
              <a:t>Expected Result 1:</a:t>
            </a:r>
          </a:p>
          <a:p>
            <a:pPr>
              <a:spcAft>
                <a:spcPts val="600"/>
              </a:spcAft>
            </a:pPr>
            <a:r>
              <a:rPr lang="en-US" sz="1400" dirty="0"/>
              <a:t>true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690D52-740F-054B-B5F3-4271B7FDE963}"/>
              </a:ext>
            </a:extLst>
          </p:cNvPr>
          <p:cNvSpPr/>
          <p:nvPr/>
        </p:nvSpPr>
        <p:spPr>
          <a:xfrm>
            <a:off x="8333677" y="4588856"/>
            <a:ext cx="21707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 i="1" dirty="0"/>
              <a:t>Test Data 4:</a:t>
            </a:r>
          </a:p>
          <a:p>
            <a:pPr>
              <a:spcAft>
                <a:spcPts val="600"/>
              </a:spcAft>
            </a:pPr>
            <a:r>
              <a:rPr lang="en-US" sz="1400" dirty="0"/>
              <a:t>let s5 = "JavaScript";</a:t>
            </a:r>
          </a:p>
          <a:p>
            <a:pPr>
              <a:spcAft>
                <a:spcPts val="600"/>
              </a:spcAft>
            </a:pPr>
            <a:endParaRPr lang="en-US" sz="1400" b="1" i="1" dirty="0"/>
          </a:p>
          <a:p>
            <a:pPr>
              <a:spcAft>
                <a:spcPts val="600"/>
              </a:spcAft>
            </a:pPr>
            <a:r>
              <a:rPr lang="en-US" sz="1400" b="1" i="1" dirty="0"/>
              <a:t>Expected Result 4:</a:t>
            </a:r>
          </a:p>
          <a:p>
            <a:pPr>
              <a:spcAft>
                <a:spcPts val="600"/>
              </a:spcAft>
            </a:pPr>
            <a:r>
              <a:rPr lang="en-US" sz="1400" dirty="0"/>
              <a:t>false</a:t>
            </a:r>
          </a:p>
        </p:txBody>
      </p:sp>
      <p:pic>
        <p:nvPicPr>
          <p:cNvPr id="5" name="Picture 4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240CCFE4-778C-3BFF-3025-5E242E969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199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Task-7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9044" y="174045"/>
            <a:ext cx="8004367" cy="163245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>
              <a:buNone/>
            </a:pPr>
            <a:r>
              <a:rPr lang="en-US" sz="1400" dirty="0"/>
              <a:t>Write a program that gets rid of </a:t>
            </a:r>
            <a:r>
              <a:rPr lang="en-US" sz="1400" dirty="0">
                <a:sym typeface="+mn-ea"/>
              </a:rPr>
              <a:t>first and last characters of given two String values</a:t>
            </a:r>
            <a:r>
              <a:rPr lang="en-US" sz="1400" dirty="0"/>
              <a:t>. Then</a:t>
            </a:r>
            <a:r>
              <a:rPr lang="en-US" sz="1400" dirty="0">
                <a:sym typeface="+mn-ea"/>
              </a:rPr>
              <a:t>,</a:t>
            </a:r>
            <a:r>
              <a:rPr lang="en-US" sz="1400" dirty="0"/>
              <a:t> add these two String values to each other and print the result. 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A587973C-40D4-5140-9570-B33E7C208D5E}"/>
              </a:ext>
            </a:extLst>
          </p:cNvPr>
          <p:cNvSpPr txBox="1"/>
          <p:nvPr/>
        </p:nvSpPr>
        <p:spPr>
          <a:xfrm>
            <a:off x="4059044" y="4457693"/>
            <a:ext cx="153497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1400" b="1" i="1" dirty="0">
                <a:sym typeface="+mn-ea"/>
              </a:rPr>
              <a:t>Test Data 2:</a:t>
            </a:r>
            <a:endParaRPr lang="en-US" sz="1400" b="1" i="1" dirty="0"/>
          </a:p>
          <a:p>
            <a:pPr marL="0" indent="0" algn="l">
              <a:buNone/>
            </a:pPr>
            <a:r>
              <a:rPr lang="en-US" sz="1400" dirty="0">
                <a:sym typeface="+mn-ea"/>
              </a:rPr>
              <a:t>let s61 = </a:t>
            </a:r>
            <a:r>
              <a:rPr lang="en-US" sz="1400" dirty="0"/>
              <a:t>"1234";</a:t>
            </a:r>
          </a:p>
          <a:p>
            <a:pPr marL="0" indent="0" algn="l">
              <a:buNone/>
            </a:pPr>
            <a:r>
              <a:rPr lang="en-US" sz="1400" dirty="0">
                <a:sym typeface="+mn-ea"/>
              </a:rPr>
              <a:t>let s62 = </a:t>
            </a:r>
            <a:r>
              <a:rPr lang="en-US" sz="1400" dirty="0"/>
              <a:t>"</a:t>
            </a:r>
            <a:r>
              <a:rPr lang="en-US" sz="1400" dirty="0">
                <a:sym typeface="+mn-ea"/>
              </a:rPr>
              <a:t>Green</a:t>
            </a:r>
            <a:r>
              <a:rPr lang="en-US" sz="1400" dirty="0"/>
              <a:t>"</a:t>
            </a:r>
            <a:r>
              <a:rPr lang="en-US" sz="1400" dirty="0">
                <a:sym typeface="+mn-ea"/>
              </a:rPr>
              <a:t>;</a:t>
            </a:r>
          </a:p>
          <a:p>
            <a:pPr marL="0" indent="0" algn="l">
              <a:buNone/>
            </a:pPr>
            <a:endParaRPr lang="en-US" sz="1400" dirty="0"/>
          </a:p>
          <a:p>
            <a:pPr marL="0" indent="0" algn="l">
              <a:buNone/>
            </a:pPr>
            <a:r>
              <a:rPr lang="en-US" sz="1400" b="1" i="1" dirty="0">
                <a:sym typeface="+mn-ea"/>
              </a:rPr>
              <a:t>Expected Result 2:</a:t>
            </a:r>
            <a:endParaRPr lang="en-US" sz="1400" b="1" i="1" dirty="0"/>
          </a:p>
          <a:p>
            <a:pPr marL="0" indent="0" algn="l">
              <a:buNone/>
            </a:pPr>
            <a:r>
              <a:rPr lang="en-US" sz="1400" dirty="0">
                <a:sym typeface="+mn-ea"/>
              </a:rPr>
              <a:t>23ree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346DBC84-AC61-934D-8CD9-E61CBAD4BF88}"/>
              </a:ext>
            </a:extLst>
          </p:cNvPr>
          <p:cNvSpPr txBox="1"/>
          <p:nvPr/>
        </p:nvSpPr>
        <p:spPr>
          <a:xfrm>
            <a:off x="4059044" y="1980544"/>
            <a:ext cx="28003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1400" b="1" i="1" dirty="0">
                <a:sym typeface="+mn-ea"/>
              </a:rPr>
              <a:t>Test Data 1:</a:t>
            </a:r>
            <a:endParaRPr lang="en-US" sz="1400" b="1" i="1" dirty="0"/>
          </a:p>
          <a:p>
            <a:pPr marL="0" indent="0" algn="l">
              <a:buNone/>
            </a:pPr>
            <a:r>
              <a:rPr lang="en-US" sz="1400" dirty="0">
                <a:sym typeface="+mn-ea"/>
              </a:rPr>
              <a:t>let s61 = </a:t>
            </a:r>
            <a:r>
              <a:rPr lang="en-US" sz="1400" dirty="0"/>
              <a:t>"orange";</a:t>
            </a:r>
          </a:p>
          <a:p>
            <a:pPr marL="0" indent="0" algn="l">
              <a:buNone/>
            </a:pPr>
            <a:r>
              <a:rPr lang="en-US" sz="1400" dirty="0">
                <a:sym typeface="+mn-ea"/>
              </a:rPr>
              <a:t>let s62 = </a:t>
            </a:r>
            <a:r>
              <a:rPr lang="en-US" sz="1400" dirty="0"/>
              <a:t>"</a:t>
            </a:r>
            <a:r>
              <a:rPr lang="en-US" sz="1400" dirty="0">
                <a:sym typeface="+mn-ea"/>
              </a:rPr>
              <a:t>6</a:t>
            </a:r>
            <a:r>
              <a:rPr lang="en-US" sz="1400" dirty="0"/>
              <a:t>"</a:t>
            </a:r>
            <a:r>
              <a:rPr lang="en-US" sz="1400" dirty="0">
                <a:sym typeface="+mn-ea"/>
              </a:rPr>
              <a:t>;</a:t>
            </a:r>
          </a:p>
          <a:p>
            <a:pPr marL="0" indent="0" algn="l">
              <a:buNone/>
            </a:pPr>
            <a:endParaRPr lang="en-US" sz="1400" dirty="0"/>
          </a:p>
          <a:p>
            <a:pPr marL="0" indent="0" algn="l">
              <a:buNone/>
            </a:pPr>
            <a:r>
              <a:rPr lang="en-US" sz="1400" b="1" i="1" dirty="0">
                <a:sym typeface="+mn-ea"/>
              </a:rPr>
              <a:t>Expected Result 1:</a:t>
            </a:r>
            <a:endParaRPr lang="en-US" sz="1400" b="1" i="1" dirty="0"/>
          </a:p>
          <a:p>
            <a:r>
              <a:rPr lang="en-US" sz="1400" dirty="0">
                <a:sym typeface="+mn-ea"/>
              </a:rPr>
              <a:t>rang</a:t>
            </a:r>
            <a:endParaRPr lang="en-US" sz="1400" dirty="0"/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B490A64A-4EA7-7743-9C69-C7D845E76E61}"/>
              </a:ext>
            </a:extLst>
          </p:cNvPr>
          <p:cNvSpPr txBox="1"/>
          <p:nvPr/>
        </p:nvSpPr>
        <p:spPr>
          <a:xfrm>
            <a:off x="8230870" y="1980544"/>
            <a:ext cx="21736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1400" b="1" i="1" dirty="0">
                <a:sym typeface="+mn-ea"/>
              </a:rPr>
              <a:t>Test Data 3:</a:t>
            </a:r>
            <a:endParaRPr lang="en-US" sz="1400" b="1" i="1" dirty="0"/>
          </a:p>
          <a:p>
            <a:pPr marL="0" indent="0" algn="l">
              <a:buNone/>
            </a:pPr>
            <a:r>
              <a:rPr lang="en-US" sz="1400" dirty="0">
                <a:sym typeface="+mn-ea"/>
              </a:rPr>
              <a:t>let s61 = </a:t>
            </a:r>
            <a:r>
              <a:rPr lang="en-US" sz="1400" dirty="0"/>
              <a:t>"</a:t>
            </a:r>
            <a:r>
              <a:rPr lang="en-US" sz="1400" dirty="0">
                <a:sym typeface="+mn-ea"/>
              </a:rPr>
              <a:t>123456</a:t>
            </a:r>
            <a:r>
              <a:rPr lang="en-US" sz="1400" dirty="0"/>
              <a:t>"</a:t>
            </a:r>
            <a:r>
              <a:rPr lang="en-US" sz="1400" dirty="0">
                <a:sym typeface="+mn-ea"/>
              </a:rPr>
              <a:t>;</a:t>
            </a:r>
            <a:endParaRPr lang="en-US" sz="1400" dirty="0"/>
          </a:p>
          <a:p>
            <a:pPr marL="0" indent="0" algn="l">
              <a:buNone/>
            </a:pPr>
            <a:r>
              <a:rPr lang="en-US" sz="1400" dirty="0">
                <a:sym typeface="+mn-ea"/>
              </a:rPr>
              <a:t>let s62 = </a:t>
            </a:r>
            <a:r>
              <a:rPr lang="en-US" sz="1400" dirty="0"/>
              <a:t>"</a:t>
            </a:r>
            <a:r>
              <a:rPr lang="en-US" sz="1400" dirty="0">
                <a:sym typeface="+mn-ea"/>
              </a:rPr>
              <a:t>Blue</a:t>
            </a:r>
            <a:r>
              <a:rPr lang="en-US" sz="1400" dirty="0"/>
              <a:t>"</a:t>
            </a:r>
            <a:r>
              <a:rPr lang="en-US" sz="1400" dirty="0">
                <a:sym typeface="+mn-ea"/>
              </a:rPr>
              <a:t>;</a:t>
            </a:r>
          </a:p>
          <a:p>
            <a:pPr marL="0" indent="0" algn="l">
              <a:buNone/>
            </a:pPr>
            <a:endParaRPr lang="en-US" sz="1400" dirty="0"/>
          </a:p>
          <a:p>
            <a:pPr marL="0" indent="0" algn="l">
              <a:buNone/>
            </a:pPr>
            <a:r>
              <a:rPr lang="en-US" sz="1400" b="1" i="1" dirty="0">
                <a:sym typeface="+mn-ea"/>
              </a:rPr>
              <a:t>Expected Result 3:</a:t>
            </a:r>
            <a:endParaRPr lang="en-US" sz="1400" b="1" i="1" dirty="0"/>
          </a:p>
          <a:p>
            <a:r>
              <a:rPr lang="en-US" sz="1400" dirty="0">
                <a:sym typeface="+mn-ea"/>
              </a:rPr>
              <a:t>2345lu</a:t>
            </a:r>
            <a:endParaRPr lang="en-US" sz="1400" dirty="0"/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F949F19D-260A-264B-B20F-4A7DFA46291B}"/>
              </a:ext>
            </a:extLst>
          </p:cNvPr>
          <p:cNvSpPr txBox="1"/>
          <p:nvPr/>
        </p:nvSpPr>
        <p:spPr>
          <a:xfrm>
            <a:off x="8230870" y="4457693"/>
            <a:ext cx="245491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1400" b="1" i="1" dirty="0">
                <a:sym typeface="+mn-ea"/>
              </a:rPr>
              <a:t>Test Data 4:</a:t>
            </a:r>
            <a:endParaRPr lang="en-US" sz="1400" b="1" i="1" dirty="0"/>
          </a:p>
          <a:p>
            <a:pPr marL="0" indent="0" algn="l">
              <a:buNone/>
            </a:pPr>
            <a:r>
              <a:rPr lang="en-US" sz="1400" dirty="0">
                <a:sym typeface="+mn-ea"/>
              </a:rPr>
              <a:t>let s61 = </a:t>
            </a:r>
            <a:r>
              <a:rPr lang="en-US" sz="1400" dirty="0"/>
              <a:t>"</a:t>
            </a:r>
            <a:r>
              <a:rPr lang="en-US" sz="1400" dirty="0">
                <a:sym typeface="+mn-ea"/>
              </a:rPr>
              <a:t>Yellow</a:t>
            </a:r>
            <a:r>
              <a:rPr lang="en-US" sz="1400" dirty="0"/>
              <a:t>"</a:t>
            </a:r>
            <a:r>
              <a:rPr lang="en-US" sz="1400" dirty="0">
                <a:sym typeface="+mn-ea"/>
              </a:rPr>
              <a:t>;</a:t>
            </a:r>
            <a:endParaRPr lang="en-US" sz="1400" dirty="0"/>
          </a:p>
          <a:p>
            <a:pPr marL="0" indent="0" algn="l">
              <a:buNone/>
            </a:pPr>
            <a:r>
              <a:rPr lang="en-US" sz="1400" dirty="0">
                <a:sym typeface="+mn-ea"/>
              </a:rPr>
              <a:t>let s62 = </a:t>
            </a:r>
            <a:r>
              <a:rPr lang="en-US" sz="1400" dirty="0"/>
              <a:t>"</a:t>
            </a:r>
            <a:r>
              <a:rPr lang="en-US" sz="1400" dirty="0">
                <a:sym typeface="+mn-ea"/>
              </a:rPr>
              <a:t>Red</a:t>
            </a:r>
            <a:r>
              <a:rPr lang="en-US" sz="1400" dirty="0"/>
              <a:t>"</a:t>
            </a:r>
            <a:r>
              <a:rPr lang="en-US" sz="1400" dirty="0">
                <a:sym typeface="+mn-ea"/>
              </a:rPr>
              <a:t>;</a:t>
            </a:r>
          </a:p>
          <a:p>
            <a:pPr marL="0" indent="0" algn="l">
              <a:buNone/>
            </a:pPr>
            <a:endParaRPr lang="en-US" sz="1400" dirty="0"/>
          </a:p>
          <a:p>
            <a:pPr marL="0" indent="0" algn="l">
              <a:buNone/>
            </a:pPr>
            <a:r>
              <a:rPr lang="en-US" sz="1400" b="1" i="1" dirty="0">
                <a:sym typeface="+mn-ea"/>
              </a:rPr>
              <a:t>Expected Result 4:</a:t>
            </a:r>
            <a:endParaRPr lang="en-US" sz="1400" b="1" i="1" dirty="0"/>
          </a:p>
          <a:p>
            <a:r>
              <a:rPr lang="en-US" sz="1400" dirty="0" err="1"/>
              <a:t>elloe</a:t>
            </a:r>
            <a:endParaRPr lang="en-US" sz="1400" dirty="0"/>
          </a:p>
          <a:p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6FF3A395-325E-10E9-FBA4-F9EB5308E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148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Task-8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4371" y="451010"/>
            <a:ext cx="7579856" cy="2139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>
              <a:buNone/>
            </a:pPr>
            <a:r>
              <a:rPr lang="en-US" sz="1400" dirty="0"/>
              <a:t>Write a program that checks if a given String starts and ends with xx. </a:t>
            </a:r>
          </a:p>
          <a:p>
            <a:pPr marL="0" indent="0">
              <a:buNone/>
            </a:pPr>
            <a:r>
              <a:rPr lang="en-US" sz="1400" dirty="0"/>
              <a:t>-If given String starts and ends with xx, then print true. </a:t>
            </a:r>
          </a:p>
          <a:p>
            <a:pPr marL="0" indent="0">
              <a:buNone/>
            </a:pPr>
            <a:r>
              <a:rPr lang="en-US" sz="1400" dirty="0"/>
              <a:t>-Otherwise, print false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A587973C-40D4-5140-9570-B33E7C208D5E}"/>
              </a:ext>
            </a:extLst>
          </p:cNvPr>
          <p:cNvSpPr txBox="1"/>
          <p:nvPr/>
        </p:nvSpPr>
        <p:spPr>
          <a:xfrm>
            <a:off x="4304371" y="4893191"/>
            <a:ext cx="15349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spcAft>
                <a:spcPts val="600"/>
              </a:spcAft>
              <a:buNone/>
            </a:pPr>
            <a:r>
              <a:rPr lang="en-US" sz="1400" b="1" i="1" dirty="0">
                <a:sym typeface="+mn-ea"/>
              </a:rPr>
              <a:t>Test Data 2:</a:t>
            </a:r>
            <a:endParaRPr lang="en-US" sz="1400" b="1" i="1" dirty="0"/>
          </a:p>
          <a:p>
            <a:pPr marL="0" indent="0" algn="l">
              <a:spcAft>
                <a:spcPts val="600"/>
              </a:spcAft>
              <a:buNone/>
            </a:pPr>
            <a:r>
              <a:rPr lang="en-US" sz="1400" dirty="0">
                <a:sym typeface="+mn-ea"/>
              </a:rPr>
              <a:t>let s7 = </a:t>
            </a:r>
            <a:r>
              <a:rPr lang="en-US" sz="1400" dirty="0"/>
              <a:t>"</a:t>
            </a:r>
            <a:r>
              <a:rPr lang="en-US" sz="1400" dirty="0">
                <a:sym typeface="+mn-ea"/>
              </a:rPr>
              <a:t>red</a:t>
            </a:r>
            <a:r>
              <a:rPr lang="en-US" sz="1400" dirty="0"/>
              <a:t>"</a:t>
            </a:r>
            <a:r>
              <a:rPr lang="en-US" sz="1400" dirty="0">
                <a:sym typeface="+mn-ea"/>
              </a:rPr>
              <a:t>;</a:t>
            </a:r>
          </a:p>
          <a:p>
            <a:pPr marL="0" indent="0" algn="l">
              <a:spcAft>
                <a:spcPts val="600"/>
              </a:spcAft>
              <a:buNone/>
            </a:pPr>
            <a:endParaRPr lang="en-US" sz="1400" dirty="0"/>
          </a:p>
          <a:p>
            <a:pPr marL="0" indent="0" algn="l">
              <a:spcAft>
                <a:spcPts val="600"/>
              </a:spcAft>
              <a:buNone/>
            </a:pPr>
            <a:r>
              <a:rPr lang="en-US" sz="1400" b="1" i="1" dirty="0">
                <a:sym typeface="+mn-ea"/>
              </a:rPr>
              <a:t>Expected Result 2:</a:t>
            </a:r>
            <a:endParaRPr lang="en-US" sz="1400" b="1" i="1" dirty="0"/>
          </a:p>
          <a:p>
            <a:pPr>
              <a:spcAft>
                <a:spcPts val="600"/>
              </a:spcAft>
            </a:pPr>
            <a:r>
              <a:rPr lang="en-US" sz="1400" dirty="0"/>
              <a:t>false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346DBC84-AC61-934D-8CD9-E61CBAD4BF88}"/>
              </a:ext>
            </a:extLst>
          </p:cNvPr>
          <p:cNvSpPr txBox="1"/>
          <p:nvPr/>
        </p:nvSpPr>
        <p:spPr>
          <a:xfrm>
            <a:off x="4304371" y="2536448"/>
            <a:ext cx="28003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spcAft>
                <a:spcPts val="600"/>
              </a:spcAft>
              <a:buNone/>
            </a:pPr>
            <a:r>
              <a:rPr lang="en-US" sz="1400" b="1" i="1" dirty="0">
                <a:sym typeface="+mn-ea"/>
              </a:rPr>
              <a:t>Test Data 1:</a:t>
            </a:r>
            <a:endParaRPr lang="en-US" sz="1400" b="1" i="1" dirty="0"/>
          </a:p>
          <a:p>
            <a:pPr marL="0" indent="0" algn="l">
              <a:spcAft>
                <a:spcPts val="600"/>
              </a:spcAft>
              <a:buNone/>
            </a:pPr>
            <a:r>
              <a:rPr lang="en-US" sz="1400" dirty="0">
                <a:sym typeface="+mn-ea"/>
              </a:rPr>
              <a:t>let s7 = </a:t>
            </a:r>
            <a:r>
              <a:rPr lang="en-US" sz="1400" dirty="0"/>
              <a:t>""</a:t>
            </a:r>
            <a:r>
              <a:rPr lang="en-US" sz="1400" dirty="0">
                <a:sym typeface="+mn-ea"/>
              </a:rPr>
              <a:t>;</a:t>
            </a:r>
            <a:endParaRPr lang="en-US" sz="1400" dirty="0"/>
          </a:p>
          <a:p>
            <a:pPr marL="0" indent="0" algn="l">
              <a:spcAft>
                <a:spcPts val="600"/>
              </a:spcAft>
              <a:buNone/>
            </a:pPr>
            <a:endParaRPr lang="en-US" sz="1400" dirty="0"/>
          </a:p>
          <a:p>
            <a:pPr marL="0" indent="0" algn="l">
              <a:spcAft>
                <a:spcPts val="600"/>
              </a:spcAft>
              <a:buNone/>
            </a:pPr>
            <a:r>
              <a:rPr lang="en-US" sz="1400" b="1" i="1" dirty="0">
                <a:sym typeface="+mn-ea"/>
              </a:rPr>
              <a:t>Expected Result 1:</a:t>
            </a:r>
            <a:endParaRPr lang="en-US" sz="1400" b="1" i="1" dirty="0"/>
          </a:p>
          <a:p>
            <a:pPr>
              <a:spcAft>
                <a:spcPts val="600"/>
              </a:spcAft>
            </a:pPr>
            <a:r>
              <a:rPr lang="en-US" sz="1400" dirty="0"/>
              <a:t>false</a:t>
            </a: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B490A64A-4EA7-7743-9C69-C7D845E76E61}"/>
              </a:ext>
            </a:extLst>
          </p:cNvPr>
          <p:cNvSpPr txBox="1"/>
          <p:nvPr/>
        </p:nvSpPr>
        <p:spPr>
          <a:xfrm>
            <a:off x="8230870" y="2585373"/>
            <a:ext cx="21736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spcAft>
                <a:spcPts val="600"/>
              </a:spcAft>
              <a:buNone/>
            </a:pPr>
            <a:r>
              <a:rPr lang="en-US" sz="1400" b="1" i="1" dirty="0">
                <a:sym typeface="+mn-ea"/>
              </a:rPr>
              <a:t>Test Data 3:</a:t>
            </a:r>
            <a:endParaRPr lang="en-US" sz="1400" b="1" i="1" dirty="0"/>
          </a:p>
          <a:p>
            <a:pPr marL="0" indent="0" algn="l">
              <a:spcAft>
                <a:spcPts val="600"/>
              </a:spcAft>
              <a:buNone/>
            </a:pPr>
            <a:r>
              <a:rPr lang="en-US" sz="1400" dirty="0">
                <a:sym typeface="+mn-ea"/>
              </a:rPr>
              <a:t>let s7 = </a:t>
            </a:r>
            <a:r>
              <a:rPr lang="en-US" sz="1400" dirty="0"/>
              <a:t>"</a:t>
            </a:r>
            <a:r>
              <a:rPr lang="en-US" sz="1400" dirty="0">
                <a:sym typeface="+mn-ea"/>
              </a:rPr>
              <a:t>green</a:t>
            </a:r>
            <a:r>
              <a:rPr lang="en-US" sz="1400" dirty="0"/>
              <a:t>"</a:t>
            </a:r>
            <a:r>
              <a:rPr lang="en-US" sz="1400" dirty="0">
                <a:sym typeface="+mn-ea"/>
              </a:rPr>
              <a:t>;</a:t>
            </a:r>
            <a:endParaRPr lang="en-US" sz="1400" dirty="0"/>
          </a:p>
          <a:p>
            <a:pPr marL="0" indent="0" algn="l">
              <a:spcAft>
                <a:spcPts val="600"/>
              </a:spcAft>
              <a:buNone/>
            </a:pPr>
            <a:endParaRPr lang="en-US" sz="1400" dirty="0"/>
          </a:p>
          <a:p>
            <a:pPr marL="0" indent="0" algn="l">
              <a:spcAft>
                <a:spcPts val="600"/>
              </a:spcAft>
              <a:buNone/>
            </a:pPr>
            <a:r>
              <a:rPr lang="en-US" sz="1400" b="1" i="1" dirty="0">
                <a:sym typeface="+mn-ea"/>
              </a:rPr>
              <a:t>Expected Result 3:</a:t>
            </a:r>
            <a:endParaRPr lang="en-US" sz="1400" b="1" i="1" dirty="0"/>
          </a:p>
          <a:p>
            <a:pPr>
              <a:spcAft>
                <a:spcPts val="600"/>
              </a:spcAft>
            </a:pPr>
            <a:r>
              <a:rPr lang="en-US" sz="1400" dirty="0">
                <a:sym typeface="+mn-ea"/>
              </a:rPr>
              <a:t>false</a:t>
            </a:r>
            <a:endParaRPr lang="en-US" sz="1400" dirty="0"/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F949F19D-260A-264B-B20F-4A7DFA46291B}"/>
              </a:ext>
            </a:extLst>
          </p:cNvPr>
          <p:cNvSpPr txBox="1"/>
          <p:nvPr/>
        </p:nvSpPr>
        <p:spPr>
          <a:xfrm>
            <a:off x="8230870" y="4893191"/>
            <a:ext cx="2454910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spcAft>
                <a:spcPts val="600"/>
              </a:spcAft>
              <a:buNone/>
            </a:pPr>
            <a:r>
              <a:rPr lang="en-US" sz="1400" b="1" i="1" dirty="0">
                <a:sym typeface="+mn-ea"/>
              </a:rPr>
              <a:t>Test Data 4:</a:t>
            </a:r>
            <a:endParaRPr lang="en-US" sz="1400" b="1" i="1" dirty="0"/>
          </a:p>
          <a:p>
            <a:pPr marL="0" indent="0" algn="l">
              <a:spcAft>
                <a:spcPts val="600"/>
              </a:spcAft>
              <a:buNone/>
            </a:pPr>
            <a:r>
              <a:rPr lang="en-US" sz="1400" dirty="0">
                <a:sym typeface="+mn-ea"/>
              </a:rPr>
              <a:t>let s7 = </a:t>
            </a:r>
            <a:r>
              <a:rPr lang="en-US" sz="1400" dirty="0"/>
              <a:t>"</a:t>
            </a:r>
            <a:r>
              <a:rPr lang="en-US" sz="1400" dirty="0" err="1">
                <a:sym typeface="+mn-ea"/>
              </a:rPr>
              <a:t>xxbluexx</a:t>
            </a:r>
            <a:r>
              <a:rPr lang="en-US" sz="1400" dirty="0"/>
              <a:t>"</a:t>
            </a:r>
            <a:r>
              <a:rPr lang="en-US" sz="1400" dirty="0">
                <a:sym typeface="+mn-ea"/>
              </a:rPr>
              <a:t>;</a:t>
            </a:r>
            <a:endParaRPr lang="en-US" sz="1400" dirty="0"/>
          </a:p>
          <a:p>
            <a:pPr marL="0" indent="0" algn="l">
              <a:spcAft>
                <a:spcPts val="600"/>
              </a:spcAft>
              <a:buNone/>
            </a:pPr>
            <a:endParaRPr lang="en-US" sz="1400" b="1" i="1" dirty="0">
              <a:sym typeface="+mn-ea"/>
            </a:endParaRPr>
          </a:p>
          <a:p>
            <a:pPr marL="0" indent="0" algn="l">
              <a:spcAft>
                <a:spcPts val="600"/>
              </a:spcAft>
              <a:buNone/>
            </a:pPr>
            <a:r>
              <a:rPr lang="en-US" sz="1400" b="1" i="1" dirty="0">
                <a:sym typeface="+mn-ea"/>
              </a:rPr>
              <a:t>Expected Result 4:</a:t>
            </a:r>
            <a:endParaRPr lang="en-US" sz="1400" b="1" i="1" dirty="0"/>
          </a:p>
          <a:p>
            <a:pPr>
              <a:spcAft>
                <a:spcPts val="600"/>
              </a:spcAft>
            </a:pPr>
            <a:r>
              <a:rPr lang="en-US" sz="1400" dirty="0"/>
              <a:t>true</a:t>
            </a:r>
          </a:p>
          <a:p>
            <a:pPr>
              <a:spcAft>
                <a:spcPts val="600"/>
              </a:spcAft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03342A4B-23B8-9181-2BF1-4C4C729F8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902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992</Words>
  <Application>Microsoft Macintosh PowerPoint</Application>
  <PresentationFormat>Widescreen</PresentationFormat>
  <Paragraphs>218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JavaScript Class_Practice02</vt:lpstr>
      <vt:lpstr>Task-1</vt:lpstr>
      <vt:lpstr>Task-2</vt:lpstr>
      <vt:lpstr>Task-3</vt:lpstr>
      <vt:lpstr>Task-4</vt:lpstr>
      <vt:lpstr>Task-5</vt:lpstr>
      <vt:lpstr>Task-6</vt:lpstr>
      <vt:lpstr>Task-7</vt:lpstr>
      <vt:lpstr>Task-8</vt:lpstr>
      <vt:lpstr>Task-9</vt:lpstr>
      <vt:lpstr>Task-10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Homework-C2R1</dc:title>
  <dc:creator>akın kaya</dc:creator>
  <cp:lastModifiedBy>akın kaya</cp:lastModifiedBy>
  <cp:revision>32</cp:revision>
  <dcterms:created xsi:type="dcterms:W3CDTF">2021-06-08T20:05:38Z</dcterms:created>
  <dcterms:modified xsi:type="dcterms:W3CDTF">2023-10-10T20:59:56Z</dcterms:modified>
</cp:coreProperties>
</file>