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sldIdLst>
    <p:sldId id="256" r:id="rId2"/>
    <p:sldId id="273" r:id="rId3"/>
    <p:sldId id="296" r:id="rId4"/>
    <p:sldId id="297" r:id="rId5"/>
    <p:sldId id="298" r:id="rId6"/>
    <p:sldId id="285" r:id="rId7"/>
    <p:sldId id="299" r:id="rId8"/>
    <p:sldId id="300" r:id="rId9"/>
    <p:sldId id="301" r:id="rId10"/>
    <p:sldId id="302" r:id="rId11"/>
    <p:sldId id="303" r:id="rId12"/>
    <p:sldId id="304" r:id="rId13"/>
    <p:sldId id="30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701"/>
    <p:restoredTop sz="96327"/>
  </p:normalViewPr>
  <p:slideViewPr>
    <p:cSldViewPr snapToGrid="0">
      <p:cViewPr varScale="1">
        <p:scale>
          <a:sx n="162" d="100"/>
          <a:sy n="162" d="100"/>
        </p:scale>
        <p:origin x="5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1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53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5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24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3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52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8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5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18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6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F07CD3FD-BE54-4400-942B-C6C15AA73DFD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796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62" r:id="rId6"/>
    <p:sldLayoutId id="2147483757" r:id="rId7"/>
    <p:sldLayoutId id="2147483758" r:id="rId8"/>
    <p:sldLayoutId id="2147483759" r:id="rId9"/>
    <p:sldLayoutId id="2147483761" r:id="rId10"/>
    <p:sldLayoutId id="214748376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31CB2-CDBD-1442-407E-30242957A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8" y="1371600"/>
            <a:ext cx="4901762" cy="2696866"/>
          </a:xfrm>
        </p:spPr>
        <p:txBody>
          <a:bodyPr anchor="t">
            <a:normAutofit/>
          </a:bodyPr>
          <a:lstStyle/>
          <a:p>
            <a:r>
              <a:rPr lang="en-US" dirty="0"/>
              <a:t>JavaScript </a:t>
            </a:r>
            <a:br>
              <a:rPr lang="en-US" dirty="0"/>
            </a:br>
            <a:r>
              <a:rPr lang="en-US" dirty="0"/>
              <a:t>OOP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6FD86-7CCE-60B8-DF0D-CA194E025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110484" cy="1287887"/>
          </a:xfrm>
        </p:spPr>
        <p:txBody>
          <a:bodyPr anchor="b">
            <a:normAutofit/>
          </a:bodyPr>
          <a:lstStyle/>
          <a:p>
            <a:r>
              <a:rPr lang="en-US" cap="none" dirty="0"/>
              <a:t>OBJECT-ORIENTED PROGRAMMING</a:t>
            </a:r>
          </a:p>
        </p:txBody>
      </p:sp>
      <p:pic>
        <p:nvPicPr>
          <p:cNvPr id="6" name="Picture 5" descr="A picture containing font, graphics, logo, design&#10;&#10;Description automatically generated">
            <a:extLst>
              <a:ext uri="{FF2B5EF4-FFF2-40B4-BE49-F238E27FC236}">
                <a16:creationId xmlns:a16="http://schemas.microsoft.com/office/drawing/2014/main" id="{3745FE96-1653-41BE-8CE5-2BB415127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467" y="1535619"/>
            <a:ext cx="4593066" cy="4593066"/>
          </a:xfrm>
          <a:prstGeom prst="rect">
            <a:avLst/>
          </a:prstGeom>
          <a:noFill/>
        </p:spPr>
      </p:pic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E36EB3A5-E8FB-48A5-BB59-1E449A9F73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27BDEAD2-2083-5C29-3B36-4B2E1BA18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48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/>
          </a:bodyPr>
          <a:lstStyle/>
          <a:p>
            <a:r>
              <a:rPr lang="en-US" dirty="0"/>
              <a:t>JavaScript Classes | How to create a class?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8C0D59C-AFEF-E7A8-4EE3-C8E64A05718D}"/>
              </a:ext>
            </a:extLst>
          </p:cNvPr>
          <p:cNvSpPr txBox="1">
            <a:spLocks/>
          </p:cNvSpPr>
          <p:nvPr/>
        </p:nvSpPr>
        <p:spPr>
          <a:xfrm>
            <a:off x="914262" y="2436548"/>
            <a:ext cx="4273963" cy="33826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Syntax: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</a:rPr>
              <a:t>class</a:t>
            </a:r>
            <a:r>
              <a:rPr lang="en-US" sz="1400" dirty="0"/>
              <a:t> </a:t>
            </a:r>
            <a:r>
              <a:rPr lang="en-US" sz="1400" dirty="0" err="1"/>
              <a:t>className</a:t>
            </a:r>
            <a:r>
              <a:rPr lang="en-US" sz="1400" dirty="0"/>
              <a:t> {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i="1" dirty="0">
                <a:solidFill>
                  <a:schemeClr val="accent6"/>
                </a:solidFill>
              </a:rPr>
              <a:t>//data(properties) and methods(functions)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1400" b="1" dirty="0"/>
              <a:t>Example: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</a:rPr>
              <a:t>class</a:t>
            </a:r>
            <a:r>
              <a:rPr lang="en-US" sz="1400" dirty="0"/>
              <a:t> Car {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i="1" dirty="0">
                <a:solidFill>
                  <a:schemeClr val="accent6"/>
                </a:solidFill>
              </a:rPr>
              <a:t>//data(properties) and methods(functions)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C4EDA31-3498-3961-6848-840C19EABABD}"/>
              </a:ext>
            </a:extLst>
          </p:cNvPr>
          <p:cNvSpPr txBox="1">
            <a:spLocks/>
          </p:cNvSpPr>
          <p:nvPr/>
        </p:nvSpPr>
        <p:spPr>
          <a:xfrm>
            <a:off x="6470375" y="2559171"/>
            <a:ext cx="5056098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Every class has its properties and 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Properties are known as states or fields.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Methods are functions of that class.</a:t>
            </a:r>
          </a:p>
          <a:p>
            <a:endParaRPr lang="en-US" sz="1400" dirty="0"/>
          </a:p>
          <a:p>
            <a:r>
              <a:rPr lang="en-US" sz="1400" b="1" i="1" dirty="0"/>
              <a:t>For example:</a:t>
            </a:r>
          </a:p>
          <a:p>
            <a:r>
              <a:rPr lang="en-US" sz="1400" dirty="0"/>
              <a:t>In real life, a car is an object. </a:t>
            </a:r>
          </a:p>
          <a:p>
            <a:r>
              <a:rPr lang="en-US" sz="1400" dirty="0"/>
              <a:t>The car has </a:t>
            </a:r>
            <a:r>
              <a:rPr lang="en-US" sz="1400" b="1" dirty="0"/>
              <a:t>properties</a:t>
            </a:r>
            <a:r>
              <a:rPr lang="en-US" sz="1400" dirty="0"/>
              <a:t>, such as brand and color.</a:t>
            </a:r>
          </a:p>
          <a:p>
            <a:r>
              <a:rPr lang="en-US" sz="1400" dirty="0"/>
              <a:t>And the car has </a:t>
            </a:r>
            <a:r>
              <a:rPr lang="en-US" sz="1400" b="1" dirty="0"/>
              <a:t>methods</a:t>
            </a:r>
            <a:r>
              <a:rPr lang="en-US" sz="1400" dirty="0"/>
              <a:t>, such as drive and brake.</a:t>
            </a:r>
          </a:p>
        </p:txBody>
      </p:sp>
    </p:spTree>
    <p:extLst>
      <p:ext uri="{BB962C8B-B14F-4D97-AF65-F5344CB8AC3E}">
        <p14:creationId xmlns:p14="http://schemas.microsoft.com/office/powerpoint/2010/main" val="875817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/>
          </a:bodyPr>
          <a:lstStyle/>
          <a:p>
            <a:r>
              <a:rPr lang="en-US" dirty="0"/>
              <a:t>JavaScript Classes | What is an Object?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8C0D59C-AFEF-E7A8-4EE3-C8E64A05718D}"/>
              </a:ext>
            </a:extLst>
          </p:cNvPr>
          <p:cNvSpPr txBox="1">
            <a:spLocks/>
          </p:cNvSpPr>
          <p:nvPr/>
        </p:nvSpPr>
        <p:spPr>
          <a:xfrm>
            <a:off x="914262" y="2436548"/>
            <a:ext cx="4999521" cy="33826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Object</a:t>
            </a:r>
            <a:r>
              <a:rPr lang="en-US" sz="1400" dirty="0"/>
              <a:t> is the instance of a class.</a:t>
            </a:r>
          </a:p>
          <a:p>
            <a:endParaRPr lang="en-US" sz="1400" dirty="0"/>
          </a:p>
          <a:p>
            <a:r>
              <a:rPr lang="en-US" sz="1400" b="1" dirty="0"/>
              <a:t>Class</a:t>
            </a:r>
            <a:r>
              <a:rPr lang="en-US" sz="1400" dirty="0"/>
              <a:t> is a template or blueprint from which objects are created. </a:t>
            </a:r>
          </a:p>
          <a:p>
            <a:endParaRPr lang="en-US" sz="1400" dirty="0"/>
          </a:p>
          <a:p>
            <a:r>
              <a:rPr lang="en-US" sz="1400" dirty="0"/>
              <a:t>So, object is the instance (result) of a class.</a:t>
            </a:r>
          </a:p>
          <a:p>
            <a:endParaRPr lang="en-US" sz="1400" dirty="0"/>
          </a:p>
          <a:p>
            <a:r>
              <a:rPr lang="en-US" sz="1400" dirty="0"/>
              <a:t>EXAMPLE: if car is a class, then BMW can be an object of that class. BMW is known as instance of car class. Also, Audi is an instance of car class.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29F5C-3CB0-F718-25C7-36AF8B7D4049}"/>
              </a:ext>
            </a:extLst>
          </p:cNvPr>
          <p:cNvSpPr txBox="1">
            <a:spLocks/>
          </p:cNvSpPr>
          <p:nvPr/>
        </p:nvSpPr>
        <p:spPr>
          <a:xfrm>
            <a:off x="7252509" y="2436548"/>
            <a:ext cx="4273963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</a:rPr>
              <a:t>Class = Car</a:t>
            </a:r>
          </a:p>
          <a:p>
            <a:pPr marL="0" indent="0">
              <a:buNone/>
            </a:pPr>
            <a:endParaRPr lang="en-US" sz="1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/>
                </a:solidFill>
              </a:rPr>
              <a:t>Object = BMW</a:t>
            </a:r>
          </a:p>
          <a:p>
            <a:pPr marL="0" indent="0">
              <a:buNone/>
            </a:pPr>
            <a:endParaRPr lang="en-US" sz="1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/>
                </a:solidFill>
              </a:rPr>
              <a:t>Object = Audi</a:t>
            </a:r>
          </a:p>
          <a:p>
            <a:pPr marL="0" indent="0">
              <a:buNone/>
            </a:pPr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372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/>
          </a:bodyPr>
          <a:lstStyle/>
          <a:p>
            <a:r>
              <a:rPr lang="en-US" dirty="0"/>
              <a:t>JavaScript Classes | How to create an object?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8C0D59C-AFEF-E7A8-4EE3-C8E64A05718D}"/>
              </a:ext>
            </a:extLst>
          </p:cNvPr>
          <p:cNvSpPr txBox="1">
            <a:spLocks/>
          </p:cNvSpPr>
          <p:nvPr/>
        </p:nvSpPr>
        <p:spPr>
          <a:xfrm>
            <a:off x="914262" y="2436548"/>
            <a:ext cx="4807364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Assume we have a class as </a:t>
            </a:r>
            <a:r>
              <a:rPr lang="en-US" sz="1400" b="1" dirty="0"/>
              <a:t>Car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</a:rPr>
              <a:t>class</a:t>
            </a:r>
            <a:r>
              <a:rPr lang="en-US" sz="1400" dirty="0"/>
              <a:t> Car {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i="1" dirty="0">
                <a:solidFill>
                  <a:schemeClr val="accent6"/>
                </a:solidFill>
              </a:rPr>
              <a:t>//data(properties) and methods(functions)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/>
              <a:t>Then, we can create an object of Car class by using new keyword.</a:t>
            </a:r>
          </a:p>
          <a:p>
            <a:pPr marL="0" indent="0">
              <a:buNone/>
            </a:pPr>
            <a:r>
              <a:rPr lang="en-US" sz="1400" b="1" i="1" dirty="0"/>
              <a:t>Example: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const </a:t>
            </a:r>
            <a:r>
              <a:rPr lang="en-US" sz="1400" dirty="0" err="1"/>
              <a:t>mercedes</a:t>
            </a:r>
            <a:r>
              <a:rPr lang="en-US" sz="1400" dirty="0"/>
              <a:t>= </a:t>
            </a:r>
            <a:r>
              <a:rPr lang="en-US" sz="1400" dirty="0">
                <a:solidFill>
                  <a:schemeClr val="accent1"/>
                </a:solidFill>
              </a:rPr>
              <a:t>new</a:t>
            </a:r>
            <a:r>
              <a:rPr lang="en-US" sz="1400" dirty="0"/>
              <a:t> Car();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C4EDA31-3498-3961-6848-840C19EABABD}"/>
              </a:ext>
            </a:extLst>
          </p:cNvPr>
          <p:cNvSpPr txBox="1">
            <a:spLocks/>
          </p:cNvSpPr>
          <p:nvPr/>
        </p:nvSpPr>
        <p:spPr>
          <a:xfrm>
            <a:off x="6470375" y="2559171"/>
            <a:ext cx="5056098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Object is an instance of a class in programming languages.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Objects can be created by using </a:t>
            </a:r>
            <a:r>
              <a:rPr lang="en-US" sz="1400" b="1" dirty="0"/>
              <a:t>new</a:t>
            </a:r>
            <a:r>
              <a:rPr lang="en-US" sz="1400" dirty="0"/>
              <a:t> keyword.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We can create countless number of objects from the same class.</a:t>
            </a:r>
          </a:p>
          <a:p>
            <a:pPr>
              <a:spcAft>
                <a:spcPts val="600"/>
              </a:spcAft>
            </a:pPr>
            <a:r>
              <a:rPr lang="en-US" sz="1400" b="1" i="1" dirty="0"/>
              <a:t>For example:</a:t>
            </a:r>
          </a:p>
          <a:p>
            <a:pPr>
              <a:spcAft>
                <a:spcPts val="600"/>
              </a:spcAft>
            </a:pPr>
            <a:r>
              <a:rPr lang="en-US" sz="1400" dirty="0"/>
              <a:t>If car is a class, then hundreds of car objects can be created from that class.</a:t>
            </a:r>
          </a:p>
        </p:txBody>
      </p:sp>
    </p:spTree>
    <p:extLst>
      <p:ext uri="{BB962C8B-B14F-4D97-AF65-F5344CB8AC3E}">
        <p14:creationId xmlns:p14="http://schemas.microsoft.com/office/powerpoint/2010/main" val="248557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/>
          </a:bodyPr>
          <a:lstStyle/>
          <a:p>
            <a:r>
              <a:rPr lang="en-US" dirty="0"/>
              <a:t>JavaScript Class Members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8C0D59C-AFEF-E7A8-4EE3-C8E64A05718D}"/>
              </a:ext>
            </a:extLst>
          </p:cNvPr>
          <p:cNvSpPr txBox="1">
            <a:spLocks/>
          </p:cNvSpPr>
          <p:nvPr/>
        </p:nvSpPr>
        <p:spPr>
          <a:xfrm>
            <a:off x="914262" y="2436548"/>
            <a:ext cx="10535616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Properties</a:t>
            </a:r>
            <a:r>
              <a:rPr lang="en-US" sz="1400" dirty="0"/>
              <a:t> are used to define all the information of the objects of that class. These are used to store data.</a:t>
            </a:r>
          </a:p>
          <a:p>
            <a:endParaRPr lang="en-US" sz="1400" dirty="0"/>
          </a:p>
          <a:p>
            <a:r>
              <a:rPr lang="en-US" sz="1400" b="1" dirty="0"/>
              <a:t>Methods</a:t>
            </a:r>
            <a:r>
              <a:rPr lang="en-US" sz="1400" dirty="0"/>
              <a:t> are also known as functions of the class and defines behaviors of the objects of that class.</a:t>
            </a:r>
          </a:p>
          <a:p>
            <a:endParaRPr lang="en-US" sz="1400" dirty="0"/>
          </a:p>
          <a:p>
            <a:r>
              <a:rPr lang="en-US" sz="1400" b="1" dirty="0"/>
              <a:t>Constructors</a:t>
            </a:r>
            <a:r>
              <a:rPr lang="en-US" sz="1400" dirty="0"/>
              <a:t> are kind of special methods and enable us to create objects of the class.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61524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What is OOP?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5444838" cy="3382658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  <a:buClr>
                <a:schemeClr val="dk1"/>
              </a:buClr>
            </a:pPr>
            <a:r>
              <a:rPr lang="en-US" sz="1400" dirty="0"/>
              <a:t>The entire idea of </a:t>
            </a:r>
            <a:r>
              <a:rPr lang="en-US" sz="1400" b="1" dirty="0"/>
              <a:t>object-oriented programming </a:t>
            </a:r>
            <a:r>
              <a:rPr lang="en-US" sz="1400" dirty="0"/>
              <a:t>is to implement real-world characteristics in terms of objects that contain data and code.</a:t>
            </a:r>
          </a:p>
          <a:p>
            <a:pPr>
              <a:buClr>
                <a:schemeClr val="dk1"/>
              </a:buClr>
            </a:pPr>
            <a:r>
              <a:rPr lang="en-US" sz="1400" dirty="0"/>
              <a:t>Main advantages of OOP;</a:t>
            </a:r>
          </a:p>
          <a:p>
            <a:pPr lvl="1">
              <a:buClr>
                <a:schemeClr val="dk1"/>
              </a:buClr>
            </a:pPr>
            <a:r>
              <a:rPr lang="en-US" sz="1400" dirty="0"/>
              <a:t>easy code maintenance</a:t>
            </a:r>
          </a:p>
          <a:p>
            <a:pPr lvl="1">
              <a:buClr>
                <a:schemeClr val="dk1"/>
              </a:buClr>
            </a:pPr>
            <a:r>
              <a:rPr lang="en-US" sz="1400" dirty="0"/>
              <a:t>code reusability with inheritance</a:t>
            </a:r>
          </a:p>
          <a:p>
            <a:pPr lvl="1">
              <a:buClr>
                <a:schemeClr val="dk1"/>
              </a:buClr>
            </a:pPr>
            <a:r>
              <a:rPr lang="en-US" sz="1400" dirty="0"/>
              <a:t>simplicity</a:t>
            </a:r>
          </a:p>
          <a:p>
            <a:pPr>
              <a:buClr>
                <a:schemeClr val="dk1"/>
              </a:buClr>
            </a:pPr>
            <a:r>
              <a:rPr lang="en-US" sz="1400" dirty="0"/>
              <a:t>Some OOP programming languages: Java, C++, C#, Kotlin…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Google Shape;108;g27d34806519_0_20">
            <a:extLst>
              <a:ext uri="{FF2B5EF4-FFF2-40B4-BE49-F238E27FC236}">
                <a16:creationId xmlns:a16="http://schemas.microsoft.com/office/drawing/2014/main" id="{55894F25-7662-78AF-8013-EAF3ED201E6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0523" y="3593213"/>
            <a:ext cx="2278813" cy="1411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09;g27d34806519_0_20">
            <a:extLst>
              <a:ext uri="{FF2B5EF4-FFF2-40B4-BE49-F238E27FC236}">
                <a16:creationId xmlns:a16="http://schemas.microsoft.com/office/drawing/2014/main" id="{92410B30-B3E5-E059-C1FE-4E714CB8F7C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05861" y="2652621"/>
            <a:ext cx="1546700" cy="173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10;g27d34806519_0_20">
            <a:extLst>
              <a:ext uri="{FF2B5EF4-FFF2-40B4-BE49-F238E27FC236}">
                <a16:creationId xmlns:a16="http://schemas.microsoft.com/office/drawing/2014/main" id="{74BEF718-754E-EDF6-A2F3-BE218C68846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10286" y="4483946"/>
            <a:ext cx="1737850" cy="1737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3724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JavaScript | 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5444838" cy="3382658"/>
          </a:xfrm>
        </p:spPr>
        <p:txBody>
          <a:bodyPr>
            <a:normAutofit/>
          </a:bodyPr>
          <a:lstStyle/>
          <a:p>
            <a:pPr>
              <a:buClr>
                <a:schemeClr val="dk1"/>
              </a:buClr>
            </a:pPr>
            <a:r>
              <a:rPr lang="en-US" sz="1400" dirty="0"/>
              <a:t>OOP in other languages;</a:t>
            </a:r>
          </a:p>
          <a:p>
            <a:pPr lvl="1">
              <a:buClr>
                <a:schemeClr val="dk1"/>
              </a:buClr>
            </a:pPr>
            <a:r>
              <a:rPr lang="en-US" sz="1400" dirty="0">
                <a:solidFill>
                  <a:srgbClr val="444444"/>
                </a:solidFill>
              </a:rPr>
              <a:t>Objects (instances) are </a:t>
            </a:r>
            <a:r>
              <a:rPr lang="en-US" sz="1400" b="1" dirty="0">
                <a:solidFill>
                  <a:srgbClr val="444444"/>
                </a:solidFill>
              </a:rPr>
              <a:t>instantiated</a:t>
            </a:r>
            <a:r>
              <a:rPr lang="en-US" sz="1400" dirty="0">
                <a:solidFill>
                  <a:srgbClr val="444444"/>
                </a:solidFill>
              </a:rPr>
              <a:t> from a class.</a:t>
            </a:r>
          </a:p>
          <a:p>
            <a:pPr lvl="1">
              <a:buClr>
                <a:schemeClr val="dk1"/>
              </a:buClr>
            </a:pPr>
            <a:r>
              <a:rPr lang="en-US" sz="1400" b="1" dirty="0"/>
              <a:t>Class-based programming.</a:t>
            </a:r>
          </a:p>
          <a:p>
            <a:pPr marL="265176" lvl="1" indent="0">
              <a:buClr>
                <a:schemeClr val="dk1"/>
              </a:buClr>
              <a:buNone/>
            </a:pPr>
            <a:endParaRPr lang="en-US" sz="1400" b="1" dirty="0"/>
          </a:p>
          <a:p>
            <a:pPr>
              <a:buClr>
                <a:schemeClr val="dk1"/>
              </a:buClr>
            </a:pPr>
            <a:r>
              <a:rPr lang="en-US" sz="1400" dirty="0"/>
              <a:t>OOP in JavaScript;</a:t>
            </a:r>
          </a:p>
          <a:p>
            <a:pPr lvl="1">
              <a:buClr>
                <a:schemeClr val="dk1"/>
              </a:buClr>
            </a:pPr>
            <a:r>
              <a:rPr lang="en-US" sz="1400" dirty="0">
                <a:solidFill>
                  <a:srgbClr val="444444"/>
                </a:solidFill>
              </a:rPr>
              <a:t>Objects are </a:t>
            </a:r>
            <a:r>
              <a:rPr lang="en-US" sz="1400" b="1" dirty="0">
                <a:solidFill>
                  <a:srgbClr val="444444"/>
                </a:solidFill>
              </a:rPr>
              <a:t>linked</a:t>
            </a:r>
            <a:r>
              <a:rPr lang="en-US" sz="1400" dirty="0">
                <a:solidFill>
                  <a:srgbClr val="444444"/>
                </a:solidFill>
              </a:rPr>
              <a:t> to a prototype object.</a:t>
            </a:r>
            <a:endParaRPr lang="en-US" sz="1400" dirty="0"/>
          </a:p>
          <a:p>
            <a:pPr lvl="1">
              <a:buClr>
                <a:schemeClr val="dk1"/>
              </a:buClr>
            </a:pPr>
            <a:r>
              <a:rPr lang="en-US" sz="1400" b="1" dirty="0"/>
              <a:t>Prototype-based programming.</a:t>
            </a:r>
          </a:p>
          <a:p>
            <a:pPr marL="265176" lvl="1" indent="0">
              <a:buClr>
                <a:schemeClr val="dk1"/>
              </a:buClr>
              <a:buNone/>
            </a:pPr>
            <a:endParaRPr lang="en-US" sz="1400" b="1" dirty="0"/>
          </a:p>
          <a:p>
            <a:pPr marL="265176" lvl="1" indent="0">
              <a:buClr>
                <a:schemeClr val="dk1"/>
              </a:buClr>
              <a:buNone/>
            </a:pPr>
            <a:r>
              <a:rPr lang="en-US" sz="1400" b="1" dirty="0"/>
              <a:t>NOTE: Class or prototype </a:t>
            </a:r>
            <a:r>
              <a:rPr lang="en-US" sz="1400" dirty="0"/>
              <a:t>is a </a:t>
            </a:r>
            <a:r>
              <a:rPr lang="en-US" sz="1400" b="1" dirty="0"/>
              <a:t>blueprint or template </a:t>
            </a:r>
            <a:r>
              <a:rPr lang="en-US" sz="1400" dirty="0"/>
              <a:t>from which many </a:t>
            </a:r>
            <a:r>
              <a:rPr lang="en-US" sz="1400" b="1" dirty="0"/>
              <a:t>objects</a:t>
            </a:r>
            <a:r>
              <a:rPr lang="en-US" sz="1400" dirty="0"/>
              <a:t> are created.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Google Shape;102;g27d34806519_0_307" descr="Image result for 3d shapes png">
            <a:extLst>
              <a:ext uri="{FF2B5EF4-FFF2-40B4-BE49-F238E27FC236}">
                <a16:creationId xmlns:a16="http://schemas.microsoft.com/office/drawing/2014/main" id="{B74C463A-4181-4CBE-4D77-7D30617326B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48061" y="2559171"/>
            <a:ext cx="4678411" cy="33826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4864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JavaScript | 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7" y="2559171"/>
            <a:ext cx="5903845" cy="3382658"/>
          </a:xfrm>
        </p:spPr>
        <p:txBody>
          <a:bodyPr>
            <a:normAutofit/>
          </a:bodyPr>
          <a:lstStyle/>
          <a:p>
            <a:pPr>
              <a:buClr>
                <a:schemeClr val="dk1"/>
              </a:buClr>
            </a:pPr>
            <a:r>
              <a:rPr lang="en-US" sz="1400" dirty="0"/>
              <a:t>An </a:t>
            </a:r>
            <a:r>
              <a:rPr lang="en-US" sz="1400" b="1" dirty="0"/>
              <a:t>Object</a:t>
            </a:r>
            <a:r>
              <a:rPr lang="en-US" sz="1400" dirty="0"/>
              <a:t> is a unique entity that contains </a:t>
            </a:r>
            <a:r>
              <a:rPr lang="en-US" sz="1400" b="1" dirty="0"/>
              <a:t>properties</a:t>
            </a:r>
            <a:r>
              <a:rPr lang="en-US" sz="1400" dirty="0"/>
              <a:t> and </a:t>
            </a:r>
            <a:r>
              <a:rPr lang="en-US" sz="1400" b="1" dirty="0"/>
              <a:t>methods</a:t>
            </a:r>
            <a:r>
              <a:rPr lang="en-US" sz="1400" dirty="0"/>
              <a:t>. </a:t>
            </a:r>
          </a:p>
          <a:p>
            <a:pPr>
              <a:buClr>
                <a:schemeClr val="dk1"/>
              </a:buClr>
            </a:pPr>
            <a:r>
              <a:rPr lang="en-US" sz="1400" dirty="0"/>
              <a:t>For example, “</a:t>
            </a:r>
            <a:r>
              <a:rPr lang="en-US" sz="1400" b="1" dirty="0"/>
              <a:t>a car</a:t>
            </a:r>
            <a:r>
              <a:rPr lang="en-US" sz="1400" dirty="0"/>
              <a:t>” is a real-life Object, which has some </a:t>
            </a:r>
            <a:r>
              <a:rPr lang="en-US" sz="1400" b="1" dirty="0"/>
              <a:t>characteristics</a:t>
            </a:r>
            <a:r>
              <a:rPr lang="en-US" sz="1400" dirty="0"/>
              <a:t> like color, type, model and performs certain actions like driving. </a:t>
            </a:r>
          </a:p>
          <a:p>
            <a:pPr>
              <a:buClr>
                <a:schemeClr val="dk1"/>
              </a:buClr>
            </a:pPr>
            <a:r>
              <a:rPr lang="en-US" sz="1400" dirty="0"/>
              <a:t>The characteristics of an Object are called </a:t>
            </a:r>
            <a:r>
              <a:rPr lang="en-US" sz="1400" b="1" dirty="0"/>
              <a:t>Properties</a:t>
            </a:r>
            <a:r>
              <a:rPr lang="en-US" sz="1400" dirty="0"/>
              <a:t> in </a:t>
            </a:r>
            <a:r>
              <a:rPr lang="en-US" sz="1400" b="1" dirty="0"/>
              <a:t>Object-Oriented Programming</a:t>
            </a:r>
            <a:r>
              <a:rPr lang="en-US" sz="1400" dirty="0"/>
              <a:t>, and the </a:t>
            </a:r>
            <a:r>
              <a:rPr lang="en-US" sz="1400" b="1" dirty="0"/>
              <a:t>actions</a:t>
            </a:r>
            <a:r>
              <a:rPr lang="en-US" sz="1400" dirty="0"/>
              <a:t> are called </a:t>
            </a:r>
            <a:r>
              <a:rPr lang="en-US" sz="1400" b="1" dirty="0"/>
              <a:t>methods</a:t>
            </a:r>
            <a:r>
              <a:rPr lang="en-US" sz="1400" dirty="0"/>
              <a:t>. </a:t>
            </a:r>
          </a:p>
          <a:p>
            <a:pPr>
              <a:buClr>
                <a:schemeClr val="dk1"/>
              </a:buClr>
            </a:pPr>
            <a:r>
              <a:rPr lang="en-US" sz="1400" dirty="0"/>
              <a:t>Objects are everywhere in JavaScript, almost every element is an Object whether it is a function, array. </a:t>
            </a:r>
          </a:p>
          <a:p>
            <a:pPr marL="0" indent="0">
              <a:buClr>
                <a:schemeClr val="dk1"/>
              </a:buClr>
              <a:buNone/>
            </a:pPr>
            <a:r>
              <a:rPr lang="en-US" sz="1400" b="1" dirty="0"/>
              <a:t>NOTE: </a:t>
            </a:r>
            <a:r>
              <a:rPr lang="en-US" sz="1400" dirty="0"/>
              <a:t>A Method in JavaScript is a property of an object whose value is a function. </a:t>
            </a:r>
          </a:p>
          <a:p>
            <a:pPr>
              <a:buClr>
                <a:schemeClr val="dk1"/>
              </a:buClr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03AB7C-441B-F352-3099-5F5B7D0E6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8242" y="2559171"/>
            <a:ext cx="4579020" cy="125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524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JavaScript | OOP – ES6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7" y="2559171"/>
            <a:ext cx="5903845" cy="3382658"/>
          </a:xfrm>
        </p:spPr>
        <p:txBody>
          <a:bodyPr>
            <a:normAutofit/>
          </a:bodyPr>
          <a:lstStyle/>
          <a:p>
            <a:pPr>
              <a:buClr>
                <a:schemeClr val="dk1"/>
              </a:buClr>
            </a:pPr>
            <a:r>
              <a:rPr lang="en-US" sz="1400" b="1" dirty="0"/>
              <a:t>JavaScript classes</a:t>
            </a:r>
            <a:r>
              <a:rPr lang="en-US" sz="1400" dirty="0"/>
              <a:t>, introduced in </a:t>
            </a:r>
            <a:r>
              <a:rPr lang="en-US" sz="1400" b="1" dirty="0"/>
              <a:t>ECMAScript 2015</a:t>
            </a:r>
            <a:r>
              <a:rPr lang="en-US" sz="1400" dirty="0"/>
              <a:t>, are primarily syntactical sugar over JavaScript’s existing </a:t>
            </a:r>
            <a:r>
              <a:rPr lang="en-US" sz="1400" b="1" dirty="0"/>
              <a:t>prototype-based inheritance. </a:t>
            </a:r>
          </a:p>
          <a:p>
            <a:pPr>
              <a:buClr>
                <a:schemeClr val="dk1"/>
              </a:buClr>
            </a:pPr>
            <a:r>
              <a:rPr lang="en-US" sz="1400" dirty="0"/>
              <a:t>The class syntax is not introducing a new object-oriented inheritance model to JavaScript. </a:t>
            </a:r>
          </a:p>
          <a:p>
            <a:pPr>
              <a:buClr>
                <a:schemeClr val="dk1"/>
              </a:buClr>
            </a:pPr>
            <a:r>
              <a:rPr lang="en-US" sz="1400" dirty="0"/>
              <a:t>JavaScript classes provide a much simpler and clearer syntax to create objects and deal with inheritance. </a:t>
            </a:r>
          </a:p>
          <a:p>
            <a:r>
              <a:rPr lang="en-US" sz="1400" b="1" dirty="0"/>
              <a:t>NOTE: </a:t>
            </a:r>
            <a:r>
              <a:rPr lang="en-US" sz="1400" dirty="0"/>
              <a:t>Class declaration are not hoisted. So, you must declare a class before you can use it to create objects.</a:t>
            </a:r>
          </a:p>
          <a:p>
            <a:pPr>
              <a:buClr>
                <a:schemeClr val="dk1"/>
              </a:buClr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 descr="Diagram&#10;&#10;Description automatically generated with low confidence">
            <a:extLst>
              <a:ext uri="{FF2B5EF4-FFF2-40B4-BE49-F238E27FC236}">
                <a16:creationId xmlns:a16="http://schemas.microsoft.com/office/drawing/2014/main" id="{64D5AA84-8DE3-140B-51A8-DF8E7EBE6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7374" y="2365513"/>
            <a:ext cx="4481712" cy="35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781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/>
          </a:bodyPr>
          <a:lstStyle/>
          <a:p>
            <a:r>
              <a:rPr lang="en-US" dirty="0"/>
              <a:t>JavaScript Constructor | Before ES6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559170"/>
            <a:ext cx="4800600" cy="3662651"/>
          </a:xfrm>
        </p:spPr>
        <p:txBody>
          <a:bodyPr>
            <a:normAutofit lnSpcReduction="10000"/>
          </a:bodyPr>
          <a:lstStyle/>
          <a:p>
            <a:r>
              <a:rPr lang="en-US" sz="1400" dirty="0"/>
              <a:t>Creating an object with Object Literal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This could be preferred if you would only create one object but not useful when you need more objects with same properties.</a:t>
            </a:r>
          </a:p>
          <a:p>
            <a:r>
              <a:rPr lang="en-US" sz="1400" b="1" dirty="0"/>
              <a:t>Constructor</a:t>
            </a:r>
            <a:r>
              <a:rPr lang="en-US" sz="1400" dirty="0"/>
              <a:t> can be used to create multiple objects from the same template, blueprint or prototype.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8C0D59C-AFEF-E7A8-4EE3-C8E64A05718D}"/>
              </a:ext>
            </a:extLst>
          </p:cNvPr>
          <p:cNvSpPr txBox="1">
            <a:spLocks/>
          </p:cNvSpPr>
          <p:nvPr/>
        </p:nvSpPr>
        <p:spPr>
          <a:xfrm>
            <a:off x="5864087" y="2559171"/>
            <a:ext cx="5662385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Creating an object with a </a:t>
            </a:r>
            <a:r>
              <a:rPr lang="en-US" sz="1400" b="1" dirty="0"/>
              <a:t>constructor</a:t>
            </a:r>
            <a:r>
              <a:rPr lang="en-US" sz="14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4B2FD7-BE5D-CACB-35F9-1F3758269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586" y="3000742"/>
            <a:ext cx="4723111" cy="14022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FB1B5C-8F08-241E-3ED2-BDAFAF38C2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5149" y="3000742"/>
            <a:ext cx="5580112" cy="280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283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 fontScale="90000"/>
          </a:bodyPr>
          <a:lstStyle/>
          <a:p>
            <a:r>
              <a:rPr lang="en-US" dirty="0"/>
              <a:t>JavaScript Constructor | Adding a prototype function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8C0D59C-AFEF-E7A8-4EE3-C8E64A05718D}"/>
              </a:ext>
            </a:extLst>
          </p:cNvPr>
          <p:cNvSpPr txBox="1">
            <a:spLocks/>
          </p:cNvSpPr>
          <p:nvPr/>
        </p:nvSpPr>
        <p:spPr>
          <a:xfrm>
            <a:off x="914262" y="2436548"/>
            <a:ext cx="4834007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Creating an object with a </a:t>
            </a:r>
            <a:r>
              <a:rPr lang="en-US" sz="1400" b="1" dirty="0"/>
              <a:t>constructor</a:t>
            </a:r>
            <a:r>
              <a:rPr lang="en-US" sz="14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987B08-8E88-DA08-0C93-741301BC4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695" y="2910906"/>
            <a:ext cx="3602778" cy="161139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5FE1DCA-30D7-2522-A060-9D0F97F6813B}"/>
              </a:ext>
            </a:extLst>
          </p:cNvPr>
          <p:cNvSpPr txBox="1">
            <a:spLocks/>
          </p:cNvSpPr>
          <p:nvPr/>
        </p:nvSpPr>
        <p:spPr>
          <a:xfrm>
            <a:off x="4819906" y="2436548"/>
            <a:ext cx="684918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Adding a </a:t>
            </a:r>
            <a:r>
              <a:rPr lang="en-US" sz="1400" b="1" dirty="0"/>
              <a:t>prototype function </a:t>
            </a:r>
            <a:r>
              <a:rPr lang="en-US" sz="1400" dirty="0"/>
              <a:t>to be used by all objects created with the </a:t>
            </a:r>
            <a:r>
              <a:rPr lang="en-US" sz="1400" b="1" dirty="0"/>
              <a:t>constructor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NOTE</a:t>
            </a:r>
            <a:r>
              <a:rPr lang="en-US" sz="1400" dirty="0"/>
              <a:t>: This is considered as defining class in a </a:t>
            </a:r>
            <a:r>
              <a:rPr lang="en-US" sz="1400" b="1" dirty="0"/>
              <a:t>Traditional Way before ES6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1B8D748-0FAE-A615-07FE-D0AE1FD7C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538" y="2910906"/>
            <a:ext cx="6625934" cy="101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11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/>
          </a:bodyPr>
          <a:lstStyle/>
          <a:p>
            <a:r>
              <a:rPr lang="en-US" dirty="0"/>
              <a:t>JavaScript Classes | After ES6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8C0D59C-AFEF-E7A8-4EE3-C8E64A05718D}"/>
              </a:ext>
            </a:extLst>
          </p:cNvPr>
          <p:cNvSpPr txBox="1">
            <a:spLocks/>
          </p:cNvSpPr>
          <p:nvPr/>
        </p:nvSpPr>
        <p:spPr>
          <a:xfrm>
            <a:off x="914263" y="2436548"/>
            <a:ext cx="374719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Defining a class with a </a:t>
            </a:r>
            <a:r>
              <a:rPr lang="en-US" sz="1400" b="1" dirty="0"/>
              <a:t>constructor </a:t>
            </a:r>
            <a:r>
              <a:rPr lang="en-US" sz="1400" dirty="0"/>
              <a:t>to be used as a template, blueprint or prototype.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5FE1DCA-30D7-2522-A060-9D0F97F6813B}"/>
              </a:ext>
            </a:extLst>
          </p:cNvPr>
          <p:cNvSpPr txBox="1">
            <a:spLocks/>
          </p:cNvSpPr>
          <p:nvPr/>
        </p:nvSpPr>
        <p:spPr>
          <a:xfrm>
            <a:off x="4981852" y="2436548"/>
            <a:ext cx="6687234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Creating objects from the class (template, blueprint or prototype).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C10906-BE3A-CD73-C484-E8EB20FCB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661" y="3291906"/>
            <a:ext cx="3302000" cy="2527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49464A-BFDD-D49A-C3F5-31D7E2865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2287" y="3291906"/>
            <a:ext cx="6414185" cy="171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810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/>
          </a:bodyPr>
          <a:lstStyle/>
          <a:p>
            <a:r>
              <a:rPr lang="en-US" dirty="0"/>
              <a:t>JavaScript Classes | What is a class?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8C0D59C-AFEF-E7A8-4EE3-C8E64A05718D}"/>
              </a:ext>
            </a:extLst>
          </p:cNvPr>
          <p:cNvSpPr txBox="1">
            <a:spLocks/>
          </p:cNvSpPr>
          <p:nvPr/>
        </p:nvSpPr>
        <p:spPr>
          <a:xfrm>
            <a:off x="914262" y="2436548"/>
            <a:ext cx="4273963" cy="33826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Class</a:t>
            </a:r>
            <a:r>
              <a:rPr lang="en-US" sz="1400" dirty="0"/>
              <a:t> is a blueprint or template from which objects are created.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/>
              <a:t>We can think of the class as a sketch (prototype) of a car. It contains all the details about the engine, doors, windows, etc. Based on these descriptions we build the car. Car is the object.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/>
              <a:t>Since many cars can be made from the same description, we can create many objects from the car class.</a:t>
            </a:r>
          </a:p>
        </p:txBody>
      </p:sp>
      <p:pic>
        <p:nvPicPr>
          <p:cNvPr id="9" name="Picture 8" descr="Diagram&#10;&#10;Description automatically generated with low confidence">
            <a:extLst>
              <a:ext uri="{FF2B5EF4-FFF2-40B4-BE49-F238E27FC236}">
                <a16:creationId xmlns:a16="http://schemas.microsoft.com/office/drawing/2014/main" id="{0E3F14B7-5232-C137-B8E5-3C6C19AB4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322" y="2420724"/>
            <a:ext cx="4707150" cy="375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803218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5318</TotalTime>
  <Words>931</Words>
  <Application>Microsoft Macintosh PowerPoint</Application>
  <PresentationFormat>Widescreen</PresentationFormat>
  <Paragraphs>123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Grandview Display</vt:lpstr>
      <vt:lpstr>DashVTI</vt:lpstr>
      <vt:lpstr>JavaScript  OOP</vt:lpstr>
      <vt:lpstr>What is OOP?</vt:lpstr>
      <vt:lpstr>JavaScript | OOP</vt:lpstr>
      <vt:lpstr>JavaScript | OOP</vt:lpstr>
      <vt:lpstr>JavaScript | OOP – ES6</vt:lpstr>
      <vt:lpstr>JavaScript Constructor | Before ES6</vt:lpstr>
      <vt:lpstr>JavaScript Constructor | Adding a prototype function</vt:lpstr>
      <vt:lpstr>JavaScript Classes | After ES6</vt:lpstr>
      <vt:lpstr>JavaScript Classes | What is a class?</vt:lpstr>
      <vt:lpstr>JavaScript Classes | How to create a class?</vt:lpstr>
      <vt:lpstr>JavaScript Classes | What is an Object?</vt:lpstr>
      <vt:lpstr>JavaScript Classes | How to create an object?</vt:lpstr>
      <vt:lpstr>JavaScript Class Members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akın kaya</dc:creator>
  <cp:lastModifiedBy>akın kaya</cp:lastModifiedBy>
  <cp:revision>41</cp:revision>
  <dcterms:created xsi:type="dcterms:W3CDTF">2023-07-03T19:11:00Z</dcterms:created>
  <dcterms:modified xsi:type="dcterms:W3CDTF">2023-11-22T02:45:26Z</dcterms:modified>
</cp:coreProperties>
</file>