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3" r:id="rId3"/>
    <p:sldId id="308" r:id="rId4"/>
    <p:sldId id="306" r:id="rId5"/>
    <p:sldId id="307" r:id="rId6"/>
    <p:sldId id="296" r:id="rId7"/>
    <p:sldId id="309" r:id="rId8"/>
    <p:sldId id="297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00"/>
    <p:restoredTop sz="96327"/>
  </p:normalViewPr>
  <p:slideViewPr>
    <p:cSldViewPr snapToGrid="0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110484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OBJECT-ORIENTED PROGRAMMING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ES6 Class | static properties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1884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static members </a:t>
            </a:r>
            <a:r>
              <a:rPr lang="en-US" sz="1400" dirty="0"/>
              <a:t>of a class can be declared with </a:t>
            </a:r>
            <a:r>
              <a:rPr lang="en-US" sz="1400" b="1" dirty="0"/>
              <a:t>static keyword </a:t>
            </a:r>
            <a:r>
              <a:rPr lang="en-US" sz="1400" dirty="0"/>
              <a:t> and accessed with the class name like {</a:t>
            </a:r>
            <a:r>
              <a:rPr lang="en-US" sz="1400" b="1" dirty="0" err="1"/>
              <a:t>ClassName.propMethodName</a:t>
            </a:r>
            <a:r>
              <a:rPr lang="en-US" sz="1400" dirty="0"/>
              <a:t>}.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static members </a:t>
            </a:r>
            <a:r>
              <a:rPr lang="en-US" sz="1400" dirty="0"/>
              <a:t>of a class cannot be accessed with an object of that class.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206BA-53CC-DE3D-519B-8D9E545D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42" y="2641154"/>
            <a:ext cx="6388030" cy="36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4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ES6 Class | static properties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447209" cy="3382658"/>
          </a:xfrm>
        </p:spPr>
        <p:txBody>
          <a:bodyPr>
            <a:normAutofit/>
          </a:bodyPr>
          <a:lstStyle/>
          <a:p>
            <a:r>
              <a:rPr lang="en-US" sz="1400" dirty="0"/>
              <a:t>Programmer can </a:t>
            </a:r>
            <a:r>
              <a:rPr lang="en-US" sz="1400" b="1" dirty="0"/>
              <a:t>add more static methods and properties</a:t>
            </a:r>
            <a:r>
              <a:rPr lang="en-US" sz="1400" dirty="0"/>
              <a:t> outside the class.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D6BE-1D45-3995-B39B-BB316904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08" y="2655831"/>
            <a:ext cx="6836464" cy="17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()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4272597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JavaScript allows inheritance using </a:t>
            </a:r>
            <a:r>
              <a:rPr lang="en-US" sz="1400" b="1" dirty="0" err="1"/>
              <a:t>Object.create</a:t>
            </a:r>
            <a:r>
              <a:rPr lang="en-US" sz="1400" b="1" dirty="0"/>
              <a:t>() method. 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This is easy to use and inherit one object property and functions to another object.</a:t>
            </a:r>
          </a:p>
          <a:p>
            <a:pPr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31DE0-CFE4-A447-4699-CCF43772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26" y="2559171"/>
            <a:ext cx="5351668" cy="33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OOP |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963480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Inheritance</a:t>
            </a:r>
            <a:r>
              <a:rPr lang="en-US" sz="1400" dirty="0"/>
              <a:t> in OOP is inheriting properties and methods from one object to another. This will create "</a:t>
            </a:r>
            <a:r>
              <a:rPr lang="en-US" sz="1400" b="1" dirty="0"/>
              <a:t>inheritance concept</a:t>
            </a:r>
            <a:r>
              <a:rPr lang="en-US" sz="1400" dirty="0"/>
              <a:t>".</a:t>
            </a:r>
          </a:p>
          <a:p>
            <a:pPr algn="l"/>
            <a:r>
              <a:rPr lang="en-US" sz="1400" dirty="0"/>
              <a:t>In JavaScript, there are various methods to achieve inheritance. </a:t>
            </a:r>
          </a:p>
          <a:p>
            <a:pPr algn="l">
              <a:buFont typeface="+mj-lt"/>
              <a:buAutoNum type="arabicPeriod"/>
            </a:pPr>
            <a:r>
              <a:rPr lang="en-US" sz="1400" b="1" dirty="0"/>
              <a:t>Prototypal Inheritance: </a:t>
            </a:r>
            <a:r>
              <a:rPr lang="en-US" sz="1400" dirty="0"/>
              <a:t>Every object in JavaScript has a </a:t>
            </a:r>
            <a:r>
              <a:rPr lang="en-US" sz="1400" b="1" dirty="0"/>
              <a:t>prototype</a:t>
            </a:r>
            <a:r>
              <a:rPr lang="en-US" sz="1400" dirty="0"/>
              <a:t>, and objects inherit properties and methods from their prototype.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Constructor/Class Inheritance (ES6): </a:t>
            </a:r>
            <a:r>
              <a:rPr lang="en-US" sz="1400" dirty="0"/>
              <a:t>Using the </a:t>
            </a:r>
            <a:r>
              <a:rPr lang="en-US" sz="1400" b="1" dirty="0"/>
              <a:t>extends</a:t>
            </a:r>
            <a:r>
              <a:rPr lang="en-US" sz="1400" dirty="0"/>
              <a:t> </a:t>
            </a:r>
            <a:r>
              <a:rPr lang="en-US" sz="1400" b="1" dirty="0"/>
              <a:t>keyword</a:t>
            </a:r>
            <a:r>
              <a:rPr lang="en-US" sz="1400" dirty="0"/>
              <a:t> and </a:t>
            </a:r>
            <a:r>
              <a:rPr lang="en-US" sz="1400" b="1" dirty="0"/>
              <a:t>super() constructor </a:t>
            </a:r>
            <a:r>
              <a:rPr lang="en-US" sz="1400" dirty="0"/>
              <a:t>in ES6 classes.</a:t>
            </a:r>
          </a:p>
          <a:p>
            <a:pPr>
              <a:buFont typeface="+mj-lt"/>
              <a:buAutoNum type="arabicPeriod"/>
            </a:pPr>
            <a:r>
              <a:rPr lang="en-US" sz="1400" b="1" dirty="0" err="1"/>
              <a:t>Object.create</a:t>
            </a:r>
            <a:r>
              <a:rPr lang="en-US" sz="1400" b="1" dirty="0"/>
              <a:t>(): </a:t>
            </a:r>
            <a:r>
              <a:rPr lang="en-US" sz="1400" dirty="0"/>
              <a:t>Creating objects directly with </a:t>
            </a:r>
            <a:r>
              <a:rPr lang="en-US" sz="1400" b="1" dirty="0" err="1"/>
              <a:t>Object.create</a:t>
            </a:r>
            <a:r>
              <a:rPr lang="en-US" sz="1400" b="1" dirty="0"/>
              <a:t>() </a:t>
            </a:r>
            <a:r>
              <a:rPr lang="en-US" sz="1400" dirty="0"/>
              <a:t>to establish inheritance.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algn="l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E91B8-96F8-7977-C819-13309AF8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93" y="1520687"/>
            <a:ext cx="4109779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Prototypal Inheritance – Before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Prototypal Inheritance</a:t>
            </a:r>
            <a:r>
              <a:rPr lang="en-US" sz="1400" dirty="0"/>
              <a:t> is a feature in JavaScript used to add methods and properties in objects. </a:t>
            </a:r>
          </a:p>
          <a:p>
            <a:r>
              <a:rPr lang="en-US" sz="1400" dirty="0"/>
              <a:t>It is a method by which an object can </a:t>
            </a:r>
            <a:r>
              <a:rPr lang="en-US" sz="1400" b="1" dirty="0"/>
              <a:t>inherit the properties and methods </a:t>
            </a:r>
            <a:r>
              <a:rPr lang="en-US" sz="1400" dirty="0"/>
              <a:t>of another object.</a:t>
            </a:r>
          </a:p>
          <a:p>
            <a:r>
              <a:rPr lang="en-US" sz="1400" dirty="0"/>
              <a:t>We use a JavaScript </a:t>
            </a:r>
            <a:r>
              <a:rPr lang="en-US" sz="1400" b="1" dirty="0"/>
              <a:t>prototype</a:t>
            </a:r>
            <a:r>
              <a:rPr lang="en-US" sz="1400" dirty="0"/>
              <a:t> to add new properties and methods to an existing object constructor. </a:t>
            </a:r>
          </a:p>
          <a:p>
            <a:r>
              <a:rPr lang="en-US" sz="1400" dirty="0"/>
              <a:t>Then, we can tell our JS code to inherit properties from a prototype.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Prototypal Inheritance – Before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588396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Every object with its methods and properties contains an internal and hidden property known as </a:t>
            </a:r>
            <a:r>
              <a:rPr lang="en-US" sz="1400" b="1" dirty="0"/>
              <a:t>[[Prototype]]. </a:t>
            </a:r>
          </a:p>
          <a:p>
            <a:r>
              <a:rPr lang="en-US" sz="1400" dirty="0"/>
              <a:t>Traditionally, in order to get and set the [[Prototype]] of an object, we would use </a:t>
            </a:r>
            <a:r>
              <a:rPr lang="en-US" sz="1400" b="1" dirty="0" err="1"/>
              <a:t>Object.getPrototypeOf</a:t>
            </a:r>
            <a:r>
              <a:rPr lang="en-US" sz="1400" b="1" dirty="0"/>
              <a:t> </a:t>
            </a:r>
            <a:r>
              <a:rPr lang="en-US" sz="1400" dirty="0"/>
              <a:t>and </a:t>
            </a:r>
            <a:r>
              <a:rPr lang="en-US" sz="1400" b="1" dirty="0" err="1"/>
              <a:t>Object.setPrototypeOf</a:t>
            </a:r>
            <a:r>
              <a:rPr lang="en-US" sz="1400" dirty="0"/>
              <a:t>. </a:t>
            </a:r>
          </a:p>
          <a:p>
            <a:r>
              <a:rPr lang="en-US" sz="1400" dirty="0"/>
              <a:t>Nowadays, in modern language, it is being set using </a:t>
            </a:r>
            <a:r>
              <a:rPr lang="en-US" sz="1400" b="1" dirty="0"/>
              <a:t>__proto__.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BEBA5-4FB8-7A45-F36D-D6E66FC5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356" y="2564996"/>
            <a:ext cx="4400115" cy="33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7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Prototype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588396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prototype chain is a mechanism that allows objects to inherit properties and methods from other objects. </a:t>
            </a:r>
          </a:p>
          <a:p>
            <a:r>
              <a:rPr lang="en-US" sz="1400" dirty="0"/>
              <a:t>Every object can have exactly one prototype object. </a:t>
            </a:r>
          </a:p>
          <a:p>
            <a:r>
              <a:rPr lang="en-US" sz="1400" dirty="0"/>
              <a:t>That prototype object can also have a prototype object, and so on, creating a chain of inherited properties and methods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4C218-CA1B-D3B9-ABD5-F0933009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5" y="1371601"/>
            <a:ext cx="4708108" cy="3480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EAC52-81F7-B8A4-9C8C-541036A78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12" y="4957659"/>
            <a:ext cx="10360161" cy="9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ES6 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7258558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The entire idea of Inheritance is </a:t>
            </a:r>
            <a:r>
              <a:rPr lang="en-US" sz="1400" b="1" dirty="0"/>
              <a:t>code reusability </a:t>
            </a:r>
            <a:r>
              <a:rPr lang="en-US" sz="1400" dirty="0"/>
              <a:t>as it allows properties and functions of one object or class to be used by other objects or classes.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JavaScript added </a:t>
            </a:r>
            <a:r>
              <a:rPr lang="en-US" sz="1400" b="1" dirty="0"/>
              <a:t>classes with ES6 </a:t>
            </a:r>
            <a:r>
              <a:rPr lang="en-US" sz="1400" dirty="0"/>
              <a:t>and allows inheritance using </a:t>
            </a:r>
            <a:r>
              <a:rPr lang="en-US" sz="1400" b="1" dirty="0"/>
              <a:t>extends keyword</a:t>
            </a:r>
            <a:r>
              <a:rPr lang="en-US" sz="1400" dirty="0"/>
              <a:t> like other OOP languages.</a:t>
            </a:r>
          </a:p>
          <a:p>
            <a:r>
              <a:rPr lang="en-US" sz="1400" b="1" dirty="0"/>
              <a:t>subclass</a:t>
            </a:r>
            <a:r>
              <a:rPr lang="en-US" sz="1400" dirty="0"/>
              <a:t> (child) - the class that inherits from super (parent) class</a:t>
            </a:r>
          </a:p>
          <a:p>
            <a:r>
              <a:rPr lang="en-US" sz="1400" b="1" dirty="0"/>
              <a:t>superclass</a:t>
            </a:r>
            <a:r>
              <a:rPr lang="en-US" sz="1400" dirty="0"/>
              <a:t> (parent) - the class being inherited from sub (child) class</a:t>
            </a:r>
          </a:p>
          <a:p>
            <a:endParaRPr lang="en-US" sz="1400" dirty="0"/>
          </a:p>
          <a:p>
            <a:pPr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FAAB1-1352-4006-86B8-00DC657A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372" y="1410247"/>
            <a:ext cx="2861099" cy="48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ES6 Class Inheritance – super()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48915" cy="3382658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super</a:t>
            </a:r>
            <a:r>
              <a:rPr lang="en-US" sz="1400" dirty="0"/>
              <a:t> is used to call the constructor on the parent object that is being inherited by the child. </a:t>
            </a:r>
          </a:p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-US" sz="1400" dirty="0"/>
              <a:t>It is used to </a:t>
            </a:r>
            <a:r>
              <a:rPr lang="en-US" sz="1400" b="1" dirty="0"/>
              <a:t>avoid duplication </a:t>
            </a:r>
            <a:r>
              <a:rPr lang="en-US" sz="1400" dirty="0"/>
              <a:t>of the parts of the constructor that are present in both the parent and child class.</a:t>
            </a:r>
          </a:p>
          <a:p>
            <a:endParaRPr lang="en-US" sz="1400" dirty="0"/>
          </a:p>
          <a:p>
            <a:pPr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294;g27d34806519_0_384" descr="Text&#10;&#10;Description automatically generated">
            <a:extLst>
              <a:ext uri="{FF2B5EF4-FFF2-40B4-BE49-F238E27FC236}">
                <a16:creationId xmlns:a16="http://schemas.microsoft.com/office/drawing/2014/main" id="{DD1B4060-011D-4DE4-4176-D4D4DE7B62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1" y="2559172"/>
            <a:ext cx="5125672" cy="3382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63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ES6 Class | 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14780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ES6 Classes also allows you to use </a:t>
            </a:r>
            <a:r>
              <a:rPr lang="en-US" sz="1400" b="1" dirty="0"/>
              <a:t>getters and setters</a:t>
            </a:r>
            <a:r>
              <a:rPr lang="en-US" sz="1400" dirty="0"/>
              <a:t>.</a:t>
            </a:r>
          </a:p>
          <a:p>
            <a:r>
              <a:rPr lang="en-US" sz="1400" dirty="0"/>
              <a:t>It can be smart to use getters and setters for your properties, especially if you want to do something special with the value before returning them, or before you set them.</a:t>
            </a:r>
          </a:p>
          <a:p>
            <a:r>
              <a:rPr lang="en-US" sz="1400" dirty="0"/>
              <a:t>To add getters and setters in the class, use the </a:t>
            </a:r>
            <a:r>
              <a:rPr lang="en-US" sz="1400" b="1" dirty="0"/>
              <a:t>get and set keywords</a:t>
            </a:r>
            <a:r>
              <a:rPr lang="en-US" sz="1400" dirty="0"/>
              <a:t>.</a:t>
            </a:r>
          </a:p>
          <a:p>
            <a:pPr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D2768-5629-B6FF-D65B-02D5D96E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79" y="2630588"/>
            <a:ext cx="7035393" cy="33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ES6 Property Encapsulation | private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18848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The encapsulation is a OOP concept used to protect properties from being accessed directly.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It can be achieved in JS by creating </a:t>
            </a:r>
            <a:r>
              <a:rPr lang="en-US" sz="1400" b="1" dirty="0"/>
              <a:t>private class properties using #.</a:t>
            </a:r>
          </a:p>
          <a:p>
            <a:pPr>
              <a:buClr>
                <a:schemeClr val="dk1"/>
              </a:buClr>
            </a:pPr>
            <a:r>
              <a:rPr lang="en-US" sz="1400" b="1" dirty="0"/>
              <a:t>Advantages:</a:t>
            </a:r>
          </a:p>
          <a:p>
            <a:pPr lvl="1">
              <a:buClr>
                <a:schemeClr val="dk1"/>
              </a:buClr>
            </a:pPr>
            <a:r>
              <a:rPr lang="en-US" sz="1200" dirty="0"/>
              <a:t>Better control of properties</a:t>
            </a:r>
          </a:p>
          <a:p>
            <a:pPr lvl="1">
              <a:buClr>
                <a:schemeClr val="dk1"/>
              </a:buClr>
            </a:pPr>
            <a:r>
              <a:rPr lang="en-US" sz="1200" dirty="0"/>
              <a:t>Read-only or write-only flexibility</a:t>
            </a:r>
          </a:p>
          <a:p>
            <a:pPr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206BA-53CC-DE3D-519B-8D9E545D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42" y="2641154"/>
            <a:ext cx="6388030" cy="36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440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677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Grandview Display</vt:lpstr>
      <vt:lpstr>DashVTI</vt:lpstr>
      <vt:lpstr>JavaScript  OOP</vt:lpstr>
      <vt:lpstr>OOP | Inheritance</vt:lpstr>
      <vt:lpstr>Prototypal Inheritance – Before ES6</vt:lpstr>
      <vt:lpstr>Prototypal Inheritance – Before ES6</vt:lpstr>
      <vt:lpstr>Prototype Chain</vt:lpstr>
      <vt:lpstr>ES6 Class Inheritance</vt:lpstr>
      <vt:lpstr>ES6 Class Inheritance – super() keyword</vt:lpstr>
      <vt:lpstr>ES6 Class | getters and setters</vt:lpstr>
      <vt:lpstr>ES6 Property Encapsulation | private properties</vt:lpstr>
      <vt:lpstr>ES6 Class | static properties &amp; functions</vt:lpstr>
      <vt:lpstr>ES6 Class | static properties &amp; functions</vt:lpstr>
      <vt:lpstr>Object.create()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41</cp:revision>
  <dcterms:created xsi:type="dcterms:W3CDTF">2023-07-03T19:11:00Z</dcterms:created>
  <dcterms:modified xsi:type="dcterms:W3CDTF">2023-11-21T18:01:37Z</dcterms:modified>
</cp:coreProperties>
</file>