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13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>
      <p:cViewPr varScale="1">
        <p:scale>
          <a:sx n="142" d="100"/>
          <a:sy n="142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366D-C6B9-184D-8ABA-E2C2EF30E701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FBDFA-0DB3-104B-976D-048C73A62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901762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Asynchronous JavaScript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901762" cy="1287887"/>
          </a:xfrm>
        </p:spPr>
        <p:txBody>
          <a:bodyPr anchor="b">
            <a:normAutofit/>
          </a:bodyPr>
          <a:lstStyle/>
          <a:p>
            <a:r>
              <a:rPr lang="en-US" sz="1400" cap="none" dirty="0"/>
              <a:t>CALLBACKS/PROMISES/ASYNC-AWAIT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Asynchronous JavaScript –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0"/>
            <a:ext cx="6627379" cy="3728341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400" dirty="0"/>
              <a:t>Async functions provide a way to write asynchronous code that looks more like synchronous code, making it easier to read and reason about.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We can use the </a:t>
            </a:r>
            <a:r>
              <a:rPr lang="en-US" sz="1400" b="1" dirty="0"/>
              <a:t>async</a:t>
            </a:r>
            <a:r>
              <a:rPr lang="en-US" sz="1400" dirty="0"/>
              <a:t> keyword before a function declaration and </a:t>
            </a:r>
            <a:r>
              <a:rPr lang="en-US" sz="1400" b="1" dirty="0"/>
              <a:t>await</a:t>
            </a:r>
            <a:r>
              <a:rPr lang="en-US" sz="1400" dirty="0"/>
              <a:t> inside that function to pause execution until a promise is resolved.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It is built on top of Promises and provides a more readable and synchronous-like syntax for working with asynchronous operations. </a:t>
            </a:r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D2683-8D03-EDAC-EBEB-37367012B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472" y="2559170"/>
            <a:ext cx="35560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2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Error Handling with 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2559170"/>
            <a:ext cx="6627379" cy="372834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We can use </a:t>
            </a:r>
            <a:r>
              <a:rPr lang="en-US" sz="1400" b="1" dirty="0"/>
              <a:t>try...catch </a:t>
            </a:r>
            <a:r>
              <a:rPr lang="en-US" sz="1400" dirty="0"/>
              <a:t>blocks to handle errors in async/await functions, similar to synchronous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/>
              <a:t>If a Promise passed to </a:t>
            </a:r>
            <a:r>
              <a:rPr lang="en-US" sz="1400" b="1" dirty="0"/>
              <a:t>await</a:t>
            </a:r>
            <a:r>
              <a:rPr lang="en-US" sz="1400" dirty="0"/>
              <a:t> is </a:t>
            </a:r>
            <a:r>
              <a:rPr lang="en-US" sz="1400" b="1" dirty="0"/>
              <a:t>rejected</a:t>
            </a:r>
            <a:r>
              <a:rPr lang="en-US" sz="1400" dirty="0"/>
              <a:t>, it will throw an error that can be caught using </a:t>
            </a:r>
            <a:r>
              <a:rPr lang="en-US" sz="1400" b="1" dirty="0"/>
              <a:t>try...catch.</a:t>
            </a:r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CD5D6-7D5F-2B5A-08C0-AFA9A4C47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286" y="2554479"/>
            <a:ext cx="3545287" cy="34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8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7072440" cy="3382658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It is a mechanism for the JS interpreter to keep track of its place in a script that calls multiple functions.</a:t>
            </a:r>
          </a:p>
          <a:p>
            <a:r>
              <a:rPr lang="en-US" sz="1400" dirty="0"/>
              <a:t>It is simply keeping the track of what function is currently being run and what functions are called from within that function.</a:t>
            </a:r>
          </a:p>
          <a:p>
            <a:r>
              <a:rPr lang="en-US" sz="1400" dirty="0"/>
              <a:t>It works based on </a:t>
            </a:r>
            <a:r>
              <a:rPr lang="en-US" sz="1400" b="1" dirty="0"/>
              <a:t>LIFO (last-in-first-out) principle.</a:t>
            </a:r>
          </a:p>
          <a:p>
            <a:pPr marL="0" indent="0">
              <a:buNone/>
            </a:pPr>
            <a:r>
              <a:rPr lang="en-US" sz="1400" b="1" dirty="0"/>
              <a:t>NOTE</a:t>
            </a:r>
            <a:r>
              <a:rPr lang="en-US" sz="1400" dirty="0"/>
              <a:t>: JavaScript is single-threaded language meaning it runs one program with its line at a time. You cannot run multiple threads at the same time trying to complete different tasks at the same time.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DEBUGGER</a:t>
            </a:r>
            <a:r>
              <a:rPr lang="en-US" sz="1400" dirty="0"/>
              <a:t>:</a:t>
            </a:r>
          </a:p>
          <a:p>
            <a:r>
              <a:rPr lang="en-US" sz="1400" dirty="0"/>
              <a:t>We can use Developer Tools/Sources to add a break point and debug our code and understand the </a:t>
            </a:r>
            <a:r>
              <a:rPr lang="en-US" sz="1400" b="1" dirty="0"/>
              <a:t>Call Stack </a:t>
            </a:r>
            <a:r>
              <a:rPr lang="en-US" sz="1400" dirty="0"/>
              <a:t>better.</a:t>
            </a:r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1439D-ED3A-2BB6-1A67-F0A4EFA0E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40" y="2564235"/>
            <a:ext cx="3135031" cy="34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61207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It refers to the ability of JavaScript to execute code that doesn't block the main thread of execution. </a:t>
            </a:r>
          </a:p>
          <a:p>
            <a:r>
              <a:rPr lang="en-US" sz="1400" dirty="0"/>
              <a:t>This allows for non-blocking operations like network requests, file reading/writing, timers, and user interactions, where the program doesn't have to wait for one operation to complete before moving on to the next one. </a:t>
            </a:r>
          </a:p>
          <a:p>
            <a:r>
              <a:rPr lang="en-US" sz="1400" dirty="0"/>
              <a:t>Asynchronous operations are crucial for building responsive and efficient web applications.</a:t>
            </a:r>
          </a:p>
          <a:p>
            <a:r>
              <a:rPr lang="en-US" sz="1400" dirty="0"/>
              <a:t>To handle asynchronous JavaScript, we use one or more of the following techniques;</a:t>
            </a:r>
          </a:p>
          <a:p>
            <a:pPr lvl="1"/>
            <a:r>
              <a:rPr lang="en-US" sz="1400" b="1" dirty="0"/>
              <a:t>Callbacks </a:t>
            </a:r>
            <a:r>
              <a:rPr lang="en-US" sz="1400" dirty="0"/>
              <a:t>(old way)</a:t>
            </a:r>
          </a:p>
          <a:p>
            <a:pPr lvl="1"/>
            <a:r>
              <a:rPr lang="en-US" sz="1400" b="1" dirty="0"/>
              <a:t>Promises </a:t>
            </a:r>
            <a:r>
              <a:rPr lang="en-US" sz="1400" dirty="0"/>
              <a:t>(preferred)</a:t>
            </a:r>
            <a:endParaRPr lang="en-US" sz="1400" b="1" dirty="0"/>
          </a:p>
          <a:p>
            <a:pPr lvl="1"/>
            <a:r>
              <a:rPr lang="en-US" sz="1400" b="1" dirty="0"/>
              <a:t>Async/Await </a:t>
            </a:r>
            <a:r>
              <a:rPr lang="en-US" sz="1400" dirty="0"/>
              <a:t>(preferred)</a:t>
            </a:r>
            <a:endParaRPr lang="en-US" sz="1400" b="1" dirty="0"/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Asynchronous JavaScript - </a:t>
            </a:r>
            <a:r>
              <a:rPr lang="en-US" dirty="0" err="1"/>
              <a:t>CallBacks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769622" cy="3382658"/>
          </a:xfrm>
        </p:spPr>
        <p:txBody>
          <a:bodyPr>
            <a:normAutofit/>
          </a:bodyPr>
          <a:lstStyle/>
          <a:p>
            <a:r>
              <a:rPr lang="en-US" sz="1400" dirty="0"/>
              <a:t>Callbacks are functions that you pass as arguments to another function and are executed once the asynchronous operation is complete. </a:t>
            </a:r>
          </a:p>
          <a:p>
            <a:r>
              <a:rPr lang="en-US" sz="1400" dirty="0"/>
              <a:t>Callbacks have been a traditional way to handle asynchronous code in JavaScript.</a:t>
            </a:r>
          </a:p>
          <a:p>
            <a:endParaRPr lang="en-US" sz="1400" dirty="0"/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B9DCA-EB15-AF2B-E67D-35F9D06F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66" y="2562288"/>
            <a:ext cx="3466805" cy="34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 err="1"/>
              <a:t>CallBacks</a:t>
            </a:r>
            <a:r>
              <a:rPr lang="en-US" dirty="0"/>
              <a:t> &amp; </a:t>
            </a:r>
            <a:r>
              <a:rPr lang="en-US" dirty="0" err="1"/>
              <a:t>CallBack</a:t>
            </a:r>
            <a:r>
              <a:rPr lang="en-US" dirty="0"/>
              <a:t>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7760263" cy="3382658"/>
          </a:xfrm>
        </p:spPr>
        <p:txBody>
          <a:bodyPr>
            <a:normAutofit/>
          </a:bodyPr>
          <a:lstStyle/>
          <a:p>
            <a:r>
              <a:rPr lang="en-US" sz="1400" dirty="0"/>
              <a:t>It is a term used to describe a situation where multiple nested callback functions make the code structure difficult to read, understand, and maintain. </a:t>
            </a:r>
          </a:p>
          <a:p>
            <a:r>
              <a:rPr lang="en-US" sz="1400" dirty="0"/>
              <a:t>It typically occurs in asynchronous JavaScript code when you have many nested callback functions, each depending on the result of the previous one. </a:t>
            </a:r>
          </a:p>
          <a:p>
            <a:r>
              <a:rPr lang="en-US" sz="1400" dirty="0"/>
              <a:t>This can lead to code that looks like a pyramid or a deep indentation structure, hence the term </a:t>
            </a:r>
            <a:r>
              <a:rPr lang="en-US" sz="1400" b="1" dirty="0"/>
              <a:t>"Pyramid of Doom”.</a:t>
            </a:r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47742-9E2E-2BDA-2090-520057CD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276" y="2572402"/>
            <a:ext cx="2358196" cy="35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7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Error Handling with </a:t>
            </a:r>
            <a:r>
              <a:rPr lang="en-US" dirty="0" err="1"/>
              <a:t>CallBacks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340745" cy="3382658"/>
          </a:xfrm>
        </p:spPr>
        <p:txBody>
          <a:bodyPr>
            <a:normAutofit/>
          </a:bodyPr>
          <a:lstStyle/>
          <a:p>
            <a:r>
              <a:rPr lang="en-US" sz="1400" dirty="0"/>
              <a:t>Error handling for callbacks in JavaScript is a crucial aspect of writing robust and reliable asynchronous code. </a:t>
            </a:r>
          </a:p>
          <a:p>
            <a:r>
              <a:rPr lang="en-US" sz="1400" dirty="0"/>
              <a:t>When using callbacks, especially in asynchronous operations, errors can occur at various stages. </a:t>
            </a:r>
          </a:p>
          <a:p>
            <a:r>
              <a:rPr lang="en-US" sz="1400" dirty="0"/>
              <a:t>Proper error handling ensures that your program can gracefully handle and recover from errors and prevents unexpected crashes.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12428-C0E2-E756-79F8-9CEC8DDAE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71" y="2559171"/>
            <a:ext cx="4730985" cy="32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8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Asynchronous JavaScript -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6303698" cy="3728341"/>
          </a:xfrm>
        </p:spPr>
        <p:txBody>
          <a:bodyPr>
            <a:noAutofit/>
          </a:bodyPr>
          <a:lstStyle/>
          <a:p>
            <a:r>
              <a:rPr lang="en-US" sz="1400" dirty="0"/>
              <a:t>Promises are a more modern and structured way to handle asynchronous code. </a:t>
            </a:r>
          </a:p>
          <a:p>
            <a:r>
              <a:rPr lang="en-US" sz="1400" dirty="0"/>
              <a:t>They represent a value that might be available now, in the future, or never. </a:t>
            </a:r>
          </a:p>
          <a:p>
            <a:r>
              <a:rPr lang="en-US" sz="1400" dirty="0"/>
              <a:t>Promises provide methods like </a:t>
            </a:r>
            <a:r>
              <a:rPr lang="en-US" sz="1400" b="1" dirty="0"/>
              <a:t>.then() </a:t>
            </a:r>
            <a:r>
              <a:rPr lang="en-US" sz="1400" dirty="0"/>
              <a:t>to attach success and error handlers to execute when the asynchronous operation completes or fails.</a:t>
            </a:r>
          </a:p>
          <a:p>
            <a:r>
              <a:rPr lang="en-US" sz="1400" dirty="0"/>
              <a:t>States or Properties of Promise Object:</a:t>
            </a:r>
          </a:p>
          <a:p>
            <a:pPr marL="548640" lvl="3">
              <a:spcBef>
                <a:spcPts val="1000"/>
              </a:spcBef>
            </a:pPr>
            <a:r>
              <a:rPr lang="en-US" b="1" dirty="0"/>
              <a:t>Pending</a:t>
            </a:r>
            <a:r>
              <a:rPr lang="en-US" dirty="0"/>
              <a:t>: Initial state, neither fulfilled nor rejected.</a:t>
            </a:r>
          </a:p>
          <a:p>
            <a:pPr marL="548640" lvl="3">
              <a:spcBef>
                <a:spcPts val="1000"/>
              </a:spcBef>
            </a:pPr>
            <a:r>
              <a:rPr lang="en-US" b="1" dirty="0"/>
              <a:t>Fulfilled</a:t>
            </a:r>
            <a:r>
              <a:rPr lang="en-US" dirty="0"/>
              <a:t>: Meaning that the operation completed successfully, and a result is available.</a:t>
            </a:r>
          </a:p>
          <a:p>
            <a:pPr marL="548640" lvl="3">
              <a:spcBef>
                <a:spcPts val="1000"/>
              </a:spcBef>
            </a:pPr>
            <a:r>
              <a:rPr lang="en-US" b="1" dirty="0"/>
              <a:t>Rejected</a:t>
            </a:r>
            <a:r>
              <a:rPr lang="en-US" dirty="0"/>
              <a:t>: Meaning that an error occurred, and an error reason is available.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C38BAA-17B9-6370-AEA2-70F31146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054" y="2559169"/>
            <a:ext cx="4213417" cy="339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9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Asynchronous JavaScript -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3981283" cy="3728341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1400" dirty="0"/>
              <a:t>Promises can be chained together to represent a sequence of asynchronous operations.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Each </a:t>
            </a:r>
            <a:r>
              <a:rPr lang="en-US" sz="1400" b="1" dirty="0"/>
              <a:t>.then() </a:t>
            </a:r>
            <a:r>
              <a:rPr lang="en-US" sz="1400" dirty="0"/>
              <a:t>or </a:t>
            </a:r>
            <a:r>
              <a:rPr lang="en-US" sz="1400" b="1" dirty="0"/>
              <a:t>.catch() </a:t>
            </a:r>
            <a:r>
              <a:rPr lang="en-US" sz="1400" dirty="0"/>
              <a:t>call returns a new Promise, allowing you to compose complex asynchronous flows.</a:t>
            </a:r>
          </a:p>
          <a:p>
            <a:pPr marL="0" indent="0">
              <a:buNone/>
            </a:pPr>
            <a:endParaRPr lang="en-US" sz="1400" dirty="0"/>
          </a:p>
          <a:p>
            <a:pPr lvl="1"/>
            <a:endParaRPr lang="en-US" sz="1400" b="1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E83AD-DBF5-4244-63E1-1B3B63A43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9" y="2559170"/>
            <a:ext cx="6225593" cy="21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4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Error Handling with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319882" cy="3382658"/>
          </a:xfrm>
        </p:spPr>
        <p:txBody>
          <a:bodyPr>
            <a:noAutofit/>
          </a:bodyPr>
          <a:lstStyle/>
          <a:p>
            <a:r>
              <a:rPr lang="en-US" sz="1400" b="1" dirty="0"/>
              <a:t>Promise States</a:t>
            </a:r>
            <a:r>
              <a:rPr lang="en-US" sz="1400" dirty="0"/>
              <a:t>:</a:t>
            </a:r>
          </a:p>
          <a:p>
            <a:pPr marL="466344" lvl="2">
              <a:spcBef>
                <a:spcPts val="1000"/>
              </a:spcBef>
            </a:pPr>
            <a:r>
              <a:rPr lang="en-US" sz="1400" dirty="0"/>
              <a:t>Promises can be in one of three states: </a:t>
            </a:r>
            <a:r>
              <a:rPr lang="en-US" sz="1400" b="1" dirty="0"/>
              <a:t>pending</a:t>
            </a:r>
            <a:r>
              <a:rPr lang="en-US" sz="1400" dirty="0"/>
              <a:t>, </a:t>
            </a:r>
            <a:r>
              <a:rPr lang="en-US" sz="1400" b="1" dirty="0"/>
              <a:t>fulfilled</a:t>
            </a:r>
            <a:r>
              <a:rPr lang="en-US" sz="1400" dirty="0"/>
              <a:t>, or </a:t>
            </a:r>
            <a:r>
              <a:rPr lang="en-US" sz="1400" b="1" dirty="0"/>
              <a:t>rejected</a:t>
            </a:r>
            <a:r>
              <a:rPr lang="en-US" sz="1400" dirty="0"/>
              <a:t>.</a:t>
            </a:r>
          </a:p>
          <a:p>
            <a:pPr marL="786384" lvl="3">
              <a:spcBef>
                <a:spcPts val="1000"/>
              </a:spcBef>
            </a:pPr>
            <a:r>
              <a:rPr lang="en-US" dirty="0"/>
              <a:t>When a </a:t>
            </a:r>
            <a:r>
              <a:rPr lang="en-US" b="1" dirty="0"/>
              <a:t>Promise is fulfilled</a:t>
            </a:r>
            <a:r>
              <a:rPr lang="en-US" dirty="0"/>
              <a:t>, it means the asynchronous operation completed </a:t>
            </a:r>
            <a:r>
              <a:rPr lang="en-US" b="1" dirty="0"/>
              <a:t>successfully</a:t>
            </a:r>
            <a:r>
              <a:rPr lang="en-US" dirty="0"/>
              <a:t>.</a:t>
            </a:r>
          </a:p>
          <a:p>
            <a:pPr marL="786384" lvl="3">
              <a:spcBef>
                <a:spcPts val="1000"/>
              </a:spcBef>
            </a:pPr>
            <a:r>
              <a:rPr lang="en-US" dirty="0"/>
              <a:t>When a </a:t>
            </a:r>
            <a:r>
              <a:rPr lang="en-US" b="1" dirty="0"/>
              <a:t>Promise is rejected</a:t>
            </a:r>
            <a:r>
              <a:rPr lang="en-US" dirty="0"/>
              <a:t>, it means an </a:t>
            </a:r>
            <a:r>
              <a:rPr lang="en-US" b="1" dirty="0"/>
              <a:t>error</a:t>
            </a:r>
            <a:r>
              <a:rPr lang="en-US" dirty="0"/>
              <a:t> occurred during the operation.</a:t>
            </a:r>
          </a:p>
          <a:p>
            <a:r>
              <a:rPr lang="en-US" sz="1400" b="1" dirty="0"/>
              <a:t>.then() </a:t>
            </a:r>
            <a:r>
              <a:rPr lang="en-US" sz="1400" dirty="0"/>
              <a:t>and </a:t>
            </a:r>
            <a:r>
              <a:rPr lang="en-US" sz="1400" b="1" dirty="0"/>
              <a:t>.catch()</a:t>
            </a:r>
            <a:r>
              <a:rPr lang="en-US" sz="1400" dirty="0"/>
              <a:t>:</a:t>
            </a:r>
          </a:p>
          <a:p>
            <a:pPr marL="466344" lvl="2">
              <a:spcBef>
                <a:spcPts val="1000"/>
              </a:spcBef>
            </a:pPr>
            <a:r>
              <a:rPr lang="en-US" sz="1400" dirty="0"/>
              <a:t>You use the </a:t>
            </a:r>
            <a:r>
              <a:rPr lang="en-US" sz="1400" b="1" dirty="0"/>
              <a:t>.then() </a:t>
            </a:r>
            <a:r>
              <a:rPr lang="en-US" sz="1400" dirty="0"/>
              <a:t>method to handle the </a:t>
            </a:r>
            <a:r>
              <a:rPr lang="en-US" sz="1400" b="1" dirty="0"/>
              <a:t>successful resolution </a:t>
            </a:r>
            <a:r>
              <a:rPr lang="en-US" sz="1400" dirty="0"/>
              <a:t>of a Promise. It takes a success callback function as its argument.</a:t>
            </a:r>
          </a:p>
          <a:p>
            <a:pPr marL="466344" lvl="2">
              <a:spcBef>
                <a:spcPts val="1000"/>
              </a:spcBef>
            </a:pPr>
            <a:r>
              <a:rPr lang="en-US" sz="1400" dirty="0"/>
              <a:t>You use the </a:t>
            </a:r>
            <a:r>
              <a:rPr lang="en-US" sz="1400" b="1" dirty="0"/>
              <a:t>.catch() </a:t>
            </a:r>
            <a:r>
              <a:rPr lang="en-US" sz="1400" dirty="0"/>
              <a:t>method to handle </a:t>
            </a:r>
            <a:r>
              <a:rPr lang="en-US" sz="1400" b="1" dirty="0"/>
              <a:t>errors or rejections </a:t>
            </a:r>
            <a:r>
              <a:rPr lang="en-US" sz="1400" dirty="0"/>
              <a:t>in a Promise. It takes an error callback function as its argument.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DF900-01A0-9BD6-7F7E-A6E6DEB3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14" y="2559171"/>
            <a:ext cx="4158258" cy="34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4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840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Grandview Display</vt:lpstr>
      <vt:lpstr>DashVTI</vt:lpstr>
      <vt:lpstr>Asynchronous JavaScript </vt:lpstr>
      <vt:lpstr>Call Stack</vt:lpstr>
      <vt:lpstr>Asynchronous JavaScript</vt:lpstr>
      <vt:lpstr>Asynchronous JavaScript - CallBacks</vt:lpstr>
      <vt:lpstr>Nested CallBacks &amp; CallBack Hell</vt:lpstr>
      <vt:lpstr>Error Handling with CallBacks</vt:lpstr>
      <vt:lpstr>Asynchronous JavaScript - Promises</vt:lpstr>
      <vt:lpstr>Asynchronous JavaScript - Promises</vt:lpstr>
      <vt:lpstr>Error Handling with Promises</vt:lpstr>
      <vt:lpstr>Asynchronous JavaScript – Async/Await</vt:lpstr>
      <vt:lpstr>Error Handling with Async/Await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39</cp:revision>
  <dcterms:created xsi:type="dcterms:W3CDTF">2023-07-03T19:11:00Z</dcterms:created>
  <dcterms:modified xsi:type="dcterms:W3CDTF">2023-11-25T01:54:31Z</dcterms:modified>
</cp:coreProperties>
</file>