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24DFA5-67BD-4A4E-9835-808B1F7CE34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7E41-139A-374E-813D-676A32297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92692-2899-744F-888B-27C7561BD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8BDF-39D4-AA4D-A0FE-987B4AA1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9BB6-0A43-2142-B40E-8757F60E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6958-F590-B749-AFCA-6FBF9A6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1F5C-1D87-BD4E-9C53-5E04C4C4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72BB8-5301-8A4C-AD51-D158A61DC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0DC2-D391-3745-B492-CF303366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28FA-06D8-0247-B713-AE50E8DA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E56E-F143-B74A-AE42-3048F8A1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7A00F-DBE6-D04E-A60E-135F1270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2ACF9-7234-E44A-969F-922B6657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3502-EE6A-EE4E-B8F9-AE7F9CCD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4E9A7-27A3-BF41-A8D0-8DD4F487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522C-35EB-3946-A284-346B0DFA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CDCF-E2BD-3F44-8510-D3A4E361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273D-20D1-474D-B283-E76DA57F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B36F-3BB2-3F45-AD7B-2F8942D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88A4-5AF6-D843-BA8C-3CA16D6D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4CCA8-3564-1045-95A5-E3AF8EDC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51F2-901A-3B45-8837-00FE540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F04F-7794-F84A-96A7-FD74DA7E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D235-B8FE-EC4F-83DD-53EC7BF4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2833-9F76-C54A-BDB3-A826A83D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B286-423C-B242-9EEA-F8B2D724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984B-D4B6-0A41-8835-E6907276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29AD-315B-CC47-815C-E92F03A9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24650-434C-6540-B803-4C8453C13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9A7A3-11B3-D641-A65B-B8E6723C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BB63-D341-2449-BB2A-C42B29DC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5F5B-5E42-AB4F-915C-F9E41D80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2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A031-541D-E641-A4AC-DD8DA4D8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BF4F-6205-1C4B-81EC-8EEE8EE9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E74AE-A9BA-8747-8362-7B47E5269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8E6A1-A5EC-7D44-97A3-6E43CC116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93135-62E4-4E4F-B145-F9C2A4DA8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6AFE9-19C7-9943-8D64-EE9CD57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ED8BC-35B8-4943-B7E5-4214A2B4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23C4C-FD87-1242-819B-85F66A50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082D-CFE6-2547-A45B-D15938BD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5581E-E560-204C-8524-25AA4752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1E5DB-E5F3-634B-A348-DE5624AE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F4588-8E03-A34E-9705-D074924D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4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1DD0A-1C11-D645-8494-84888DB6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AB0F8-B6E3-264F-9438-1E84F9E8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E48DF-2D4B-A941-9981-13F8E262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4EEE-2D96-E54A-A78C-D82DCB3C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6553-4BC0-1648-BE1E-BF073096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435A0-F0A4-6F4E-89AF-B89038ED1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B2CA-821C-494B-AC44-D775F971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301-7318-CC41-91FD-64336A10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772C-B463-094A-9792-0A1047A9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A51D-57BA-154A-B91D-94E3C09E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558B0-6430-F343-8725-6AA59658B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B5BC6-C4E0-2F48-A31D-011F266EC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873B-E722-7D48-80CD-E236F2FE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9A61-8567-BC40-AA6E-5969B61A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482ED-BA1F-764C-864D-21DF0516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EB594-5E74-304D-88FA-B8A05624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9565-5945-B145-93B9-A2B3091B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6DE1-671A-4D4E-BAD3-1094BB63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C81-DEEA-074B-AAAF-8F3F61E0F2BF}" type="datetimeFigureOut">
              <a:rPr lang="en-US" smtClean="0"/>
              <a:t>3/9/22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2E4F-F0E5-0F43-BC00-6360AFF89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C349-E655-9B40-9FDA-F6038955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91A4-3121-2547-9CA4-3A9C6BEE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0EC8-9486-EC4D-9AB8-8E49E9E35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DF7DD-D8B4-604B-BE9E-891C35A24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Santosh Kumar Ramarathnam</a:t>
            </a:r>
          </a:p>
          <a:p>
            <a:r>
              <a:rPr lang="en-US" dirty="0" err="1"/>
              <a:t>Vigneshwar</a:t>
            </a:r>
            <a:r>
              <a:rPr lang="en-US" dirty="0"/>
              <a:t> </a:t>
            </a:r>
            <a:r>
              <a:rPr lang="en-US" dirty="0" err="1"/>
              <a:t>Mohanasundaram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8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6C9A0-075D-644A-8853-58732FEE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206B-8E71-3845-99BC-1D6B2FFD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LC grading system to be improved and made representative on the quality of the loan instead of just the loan amount itself.</a:t>
            </a:r>
          </a:p>
          <a:p>
            <a:r>
              <a:rPr lang="en-US" dirty="0"/>
              <a:t>DTI should be considered strongly when approving higher loan amounts</a:t>
            </a:r>
          </a:p>
          <a:p>
            <a:r>
              <a:rPr lang="en-US" dirty="0"/>
              <a:t>Revolving credit utilization should be considered strongly when approving higher loan amounts</a:t>
            </a:r>
          </a:p>
        </p:txBody>
      </p:sp>
    </p:spTree>
    <p:extLst>
      <p:ext uri="{BB962C8B-B14F-4D97-AF65-F5344CB8AC3E}">
        <p14:creationId xmlns:p14="http://schemas.microsoft.com/office/powerpoint/2010/main" val="377584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6A3E-DF88-234D-859A-0F7D1D10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delinquencies_2yrs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BDAEE-F63E-9E43-835D-09DA2A2D3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0593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8DCE82-F084-F348-A1EE-D99EE40E95E9}"/>
              </a:ext>
            </a:extLst>
          </p:cNvPr>
          <p:cNvSpPr txBox="1">
            <a:spLocks/>
          </p:cNvSpPr>
          <p:nvPr/>
        </p:nvSpPr>
        <p:spPr>
          <a:xfrm>
            <a:off x="838200" y="4496618"/>
            <a:ext cx="10515600" cy="198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Past delinquencies are not a factor in the LC grade system. Grade C, B should not have higher # of delinquencies. </a:t>
            </a:r>
          </a:p>
          <a:p>
            <a:r>
              <a:rPr lang="en-US" dirty="0"/>
              <a:t>Past delinquencies beyond 3 should quickly become a factor in loan amount determination and not wait till 8. This has to be revised.</a:t>
            </a:r>
          </a:p>
        </p:txBody>
      </p:sp>
    </p:spTree>
    <p:extLst>
      <p:ext uri="{BB962C8B-B14F-4D97-AF65-F5344CB8AC3E}">
        <p14:creationId xmlns:p14="http://schemas.microsoft.com/office/powerpoint/2010/main" val="143467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C30D-200F-714D-BF14-8B154ED8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DTI vs loan amount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992DF-198A-7E41-B551-DD97E0B36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7770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3AF5BC-54B3-594D-863C-48F31C6B46F7}"/>
              </a:ext>
            </a:extLst>
          </p:cNvPr>
          <p:cNvSpPr txBox="1">
            <a:spLocks/>
          </p:cNvSpPr>
          <p:nvPr/>
        </p:nvSpPr>
        <p:spPr>
          <a:xfrm>
            <a:off x="838200" y="4496618"/>
            <a:ext cx="10515600" cy="1983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DTI increases, loan amount should ideally be much lower. This however is not the case. </a:t>
            </a:r>
          </a:p>
          <a:p>
            <a:r>
              <a:rPr lang="en-US" dirty="0"/>
              <a:t>The grading system is nearly irrelevant as to how it grades. The only correlation seems to be on the loan amount itself and not on the quality of the loan.</a:t>
            </a:r>
          </a:p>
        </p:txBody>
      </p:sp>
    </p:spTree>
    <p:extLst>
      <p:ext uri="{BB962C8B-B14F-4D97-AF65-F5344CB8AC3E}">
        <p14:creationId xmlns:p14="http://schemas.microsoft.com/office/powerpoint/2010/main" val="220106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2ABB-A7B3-B04F-81AD-53173193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</a:t>
            </a:r>
            <a:r>
              <a:rPr lang="en-US" dirty="0" err="1"/>
              <a:t>int_rate</a:t>
            </a:r>
            <a:r>
              <a:rPr lang="en-US" dirty="0"/>
              <a:t> vs DTI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4FED2-5E2C-2442-A3D1-B762672C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83840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53DA4-E227-1D45-95C1-83DA712C8AF1}"/>
              </a:ext>
            </a:extLst>
          </p:cNvPr>
          <p:cNvSpPr txBox="1">
            <a:spLocks/>
          </p:cNvSpPr>
          <p:nvPr/>
        </p:nvSpPr>
        <p:spPr>
          <a:xfrm>
            <a:off x="838200" y="4496618"/>
            <a:ext cx="10515600" cy="1983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Interest Rates are lowest for Grade A and highest for Grade G – however loans that are in 25-30 DTI are not graded G at all.</a:t>
            </a:r>
          </a:p>
          <a:p>
            <a:r>
              <a:rPr lang="en-US" dirty="0"/>
              <a:t>DTI in general should have an impact on the interest rates rewarding those borrowers who have a higher likelihood of repaying with lower interest</a:t>
            </a:r>
          </a:p>
        </p:txBody>
      </p:sp>
    </p:spTree>
    <p:extLst>
      <p:ext uri="{BB962C8B-B14F-4D97-AF65-F5344CB8AC3E}">
        <p14:creationId xmlns:p14="http://schemas.microsoft.com/office/powerpoint/2010/main" val="15920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428B-94A7-934A-AAD9-ACF88EFA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Loan Amount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6001A-91CF-0044-88BD-E2BA3975C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394"/>
            <a:ext cx="5575300" cy="42418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2E08A6-715D-744A-8CC7-B5E17D866BDC}"/>
              </a:ext>
            </a:extLst>
          </p:cNvPr>
          <p:cNvSpPr txBox="1">
            <a:spLocks/>
          </p:cNvSpPr>
          <p:nvPr/>
        </p:nvSpPr>
        <p:spPr>
          <a:xfrm>
            <a:off x="6413500" y="1880394"/>
            <a:ext cx="4940300" cy="459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Higher the loan amount, greater the chances of the loan being charged off / written off. </a:t>
            </a:r>
          </a:p>
        </p:txBody>
      </p:sp>
    </p:spTree>
    <p:extLst>
      <p:ext uri="{BB962C8B-B14F-4D97-AF65-F5344CB8AC3E}">
        <p14:creationId xmlns:p14="http://schemas.microsoft.com/office/powerpoint/2010/main" val="279552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C349-94FA-E441-932B-5FE82F4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Revolving Credit Utilization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B3F66-D42E-D943-B1E4-E9268FAFD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7011"/>
            <a:ext cx="10515600" cy="289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C65DCD-F9D1-2742-AA20-3466367E7756}"/>
              </a:ext>
            </a:extLst>
          </p:cNvPr>
          <p:cNvSpPr txBox="1">
            <a:spLocks/>
          </p:cNvSpPr>
          <p:nvPr/>
        </p:nvSpPr>
        <p:spPr>
          <a:xfrm>
            <a:off x="838200" y="4781047"/>
            <a:ext cx="10515600" cy="169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the revolving credit utilization is higher, we certainly do not want to approve higher loan amounts. </a:t>
            </a:r>
          </a:p>
        </p:txBody>
      </p:sp>
    </p:spTree>
    <p:extLst>
      <p:ext uri="{BB962C8B-B14F-4D97-AF65-F5344CB8AC3E}">
        <p14:creationId xmlns:p14="http://schemas.microsoft.com/office/powerpoint/2010/main" val="170471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81FA-3B4A-8340-97ED-12C6D083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B321-F1BA-1141-B8D4-8996040F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 Up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Standardize formats</a:t>
            </a:r>
          </a:p>
          <a:p>
            <a:pPr lvl="1"/>
            <a:r>
              <a:rPr lang="en-US" dirty="0"/>
              <a:t>Replace Values</a:t>
            </a:r>
          </a:p>
          <a:p>
            <a:pPr lvl="1"/>
            <a:r>
              <a:rPr lang="en-US" dirty="0"/>
              <a:t>Introduce DTI category, Loan Amount category</a:t>
            </a:r>
          </a:p>
          <a:p>
            <a:r>
              <a:rPr lang="en-US" dirty="0"/>
              <a:t>Univariate Analysis over Charged Off Loans and Fully Paid Loans</a:t>
            </a:r>
          </a:p>
          <a:p>
            <a:r>
              <a:rPr lang="en-US" dirty="0"/>
              <a:t>Bivariate and Multi-Variate analysis over categorical variables in the data set</a:t>
            </a:r>
          </a:p>
        </p:txBody>
      </p:sp>
    </p:spTree>
    <p:extLst>
      <p:ext uri="{BB962C8B-B14F-4D97-AF65-F5344CB8AC3E}">
        <p14:creationId xmlns:p14="http://schemas.microsoft.com/office/powerpoint/2010/main" val="205060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310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Lending Club Case Study</vt:lpstr>
      <vt:lpstr>Recommendations</vt:lpstr>
      <vt:lpstr>Analysis: delinquencies_2yrs</vt:lpstr>
      <vt:lpstr>Analysis: DTI vs loan amount </vt:lpstr>
      <vt:lpstr>Analysis: int_rate vs DTI</vt:lpstr>
      <vt:lpstr>Analysis: Loan Amount Category</vt:lpstr>
      <vt:lpstr>Analysis: Revolving Credit Utilization</vt:lpstr>
      <vt:lpstr>Approach Taken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Santosh Kumar Ramarathnam</dc:creator>
  <cp:lastModifiedBy>Santosh Kumar Ramarathnam</cp:lastModifiedBy>
  <cp:revision>1</cp:revision>
  <dcterms:created xsi:type="dcterms:W3CDTF">2022-03-09T17:43:39Z</dcterms:created>
  <dcterms:modified xsi:type="dcterms:W3CDTF">2022-03-09T18:10:09Z</dcterms:modified>
</cp:coreProperties>
</file>