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9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524F-583F-4C63-B988-5B671A6C4CF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3286-6344-49F3-8D50-FF8E4482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8527" y="237014"/>
            <a:ext cx="2705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22" y="1173006"/>
            <a:ext cx="109599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A process is defined as an entity which represents the basic unit of work to be implemented in the system.</a:t>
            </a:r>
            <a:r>
              <a:rPr lang="en-US" sz="2200" dirty="0">
                <a:latin typeface="+mj-lt"/>
                <a:ea typeface="+mj-ea"/>
                <a:cs typeface="+mj-cs"/>
              </a:rPr>
              <a:t> </a:t>
            </a:r>
            <a:r>
              <a:rPr lang="en-US" sz="2200" dirty="0">
                <a:latin typeface="+mj-lt"/>
                <a:ea typeface="+mj-ea"/>
                <a:cs typeface="+mj-cs"/>
              </a:rPr>
              <a:t>When </a:t>
            </a:r>
            <a:r>
              <a:rPr lang="en-US" sz="2200" dirty="0">
                <a:latin typeface="+mj-lt"/>
                <a:ea typeface="+mj-ea"/>
                <a:cs typeface="+mj-cs"/>
              </a:rPr>
              <a:t>a program is loaded into the memory and it becomes a </a:t>
            </a:r>
            <a:r>
              <a:rPr lang="en-US" sz="2200" dirty="0" smtClean="0">
                <a:latin typeface="+mj-lt"/>
                <a:ea typeface="+mj-ea"/>
                <a:cs typeface="+mj-cs"/>
              </a:rPr>
              <a:t>process.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822" y="2030521"/>
            <a:ext cx="36356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 types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32076" y="3123881"/>
            <a:ext cx="7477074" cy="11307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In a multiprogramming system there are one or more programs loaded in main memory which are ready to execute.</a:t>
            </a:r>
            <a:r>
              <a:rPr lang="en-US" sz="2400" b="1" dirty="0" smtClean="0">
                <a:latin typeface="Century Gothic" panose="020B0502020202020204" pitchFamily="34" charset="0"/>
              </a:rPr>
              <a:t> 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80049" y="2793357"/>
            <a:ext cx="9404723" cy="7313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entury Gothic" panose="020B0502020202020204" pitchFamily="34" charset="0"/>
                <a:ea typeface="+mn-ea"/>
                <a:cs typeface="+mn-cs"/>
              </a:rPr>
              <a:t>MULTIPROGRAMMING</a:t>
            </a:r>
            <a:r>
              <a:rPr lang="en-US" sz="2000" dirty="0" smtClean="0"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32075" y="4437358"/>
            <a:ext cx="9769571" cy="804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0" sz="14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  <a:extLst/>
          </a:lstStyle>
          <a:p>
            <a:pPr marL="0" indent="0">
              <a:buFont typeface="Wingdings 3" charset="2"/>
              <a:buNone/>
            </a:pPr>
            <a:r>
              <a:rPr lang="en-US" sz="2200" dirty="0"/>
              <a:t>Multithreading is the ability of a CPU to execute multiple processes or threads concurrently.</a:t>
            </a:r>
            <a:endParaRPr lang="en-US" sz="2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7819" y="4108520"/>
            <a:ext cx="9404723" cy="7313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20204" pitchFamily="34" charset="0"/>
              </a:rPr>
              <a:t>MULTITHREADING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882" y="2683457"/>
            <a:ext cx="2327917" cy="157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14" y="4577285"/>
            <a:ext cx="2549210" cy="192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332075" y="812867"/>
            <a:ext cx="6847131" cy="103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Multitasking is the concurrent execution of multiple tasks over a certain period of time.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7818" y="405204"/>
            <a:ext cx="9404723" cy="7313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entury Gothic" panose="020B0502020202020204" pitchFamily="34" charset="0"/>
                <a:ea typeface="+mn-ea"/>
                <a:cs typeface="+mn-cs"/>
              </a:rPr>
              <a:t>MULTITASKING: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sz="2000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39" y="260874"/>
            <a:ext cx="2315551" cy="196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767818" y="2247331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MULTIPROCESSING: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332075" y="2777176"/>
            <a:ext cx="7863440" cy="1199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/>
              <a:t>term also refers to </a:t>
            </a:r>
            <a:r>
              <a:rPr lang="en-US" sz="2400" dirty="0"/>
              <a:t>the </a:t>
            </a:r>
            <a:r>
              <a:rPr lang="en-US" sz="2400" dirty="0"/>
              <a:t>ability of a system to support more than one processor or </a:t>
            </a:r>
            <a:r>
              <a:rPr lang="en-US" sz="2400" dirty="0"/>
              <a:t>the ability </a:t>
            </a:r>
            <a:r>
              <a:rPr lang="en-US" sz="2400" dirty="0"/>
              <a:t>to allocate tasks between them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	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35" y="2627917"/>
            <a:ext cx="3559486" cy="216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1332075" y="4277761"/>
            <a:ext cx="8739725" cy="9507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It allows a single microprocessor to act like two separate processors to the operating system and the application programs that use it.</a:t>
            </a:r>
            <a:endParaRPr lang="en-US" sz="22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47587" y="355782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entury Gothic" panose="020B0502020202020204" pitchFamily="34" charset="0"/>
                <a:ea typeface="+mn-ea"/>
                <a:cs typeface="+mn-cs"/>
              </a:rPr>
              <a:t>HYPER</a:t>
            </a:r>
            <a:r>
              <a:rPr lang="en-US" b="1" dirty="0" smtClean="0">
                <a:latin typeface="Century Gothic" panose="020B0502020202020204" pitchFamily="34" charset="0"/>
              </a:rPr>
              <a:t> </a:t>
            </a:r>
            <a:r>
              <a:rPr lang="en-US" sz="2000" b="1" dirty="0" smtClean="0">
                <a:latin typeface="Century Gothic" panose="020B0502020202020204" pitchFamily="34" charset="0"/>
                <a:ea typeface="+mn-ea"/>
                <a:cs typeface="+mn-cs"/>
              </a:rPr>
              <a:t>THREADING: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69" y="5003587"/>
            <a:ext cx="6256636" cy="18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54717" y="237014"/>
            <a:ext cx="4793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STATES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0006" y="1434749"/>
            <a:ext cx="102644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Waiting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Terminated or Exit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2" y="2696879"/>
            <a:ext cx="5112333" cy="2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38" y="166470"/>
            <a:ext cx="1188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Address Space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8795" y="1395907"/>
            <a:ext cx="10509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  <a:ea typeface="+mj-ea"/>
                <a:cs typeface="+mj-cs"/>
              </a:rPr>
              <a:t>A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virtual </a:t>
            </a:r>
            <a:r>
              <a:rPr lang="en-US" sz="2000" dirty="0">
                <a:latin typeface="+mj-lt"/>
                <a:ea typeface="+mj-ea"/>
                <a:cs typeface="+mj-cs"/>
              </a:rPr>
              <a:t>address</a:t>
            </a:r>
            <a:r>
              <a:rPr lang="en-US" sz="2000" dirty="0" smtClean="0">
                <a:latin typeface="Calibri Light (Headings)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latin typeface="+mj-lt"/>
                <a:ea typeface="+mj-ea"/>
                <a:cs typeface="+mj-cs"/>
              </a:rPr>
              <a:t>does not represent the actual physical location of an object in </a:t>
            </a:r>
            <a:r>
              <a:rPr lang="en-US" sz="2000" dirty="0">
                <a:latin typeface="+mj-lt"/>
                <a:ea typeface="+mj-ea"/>
                <a:cs typeface="+mj-cs"/>
              </a:rPr>
              <a:t>memory </a:t>
            </a:r>
            <a:r>
              <a:rPr lang="en-US" sz="2000" dirty="0">
                <a:latin typeface="+mj-lt"/>
                <a:ea typeface="+mj-ea"/>
                <a:cs typeface="+mj-cs"/>
              </a:rPr>
              <a:t>instead, the system maintains a page table for each </a:t>
            </a:r>
            <a:r>
              <a:rPr lang="en-US" sz="2000" dirty="0">
                <a:latin typeface="+mj-lt"/>
                <a:ea typeface="+mj-ea"/>
                <a:cs typeface="+mj-cs"/>
              </a:rPr>
              <a:t>process.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818" y="2247331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Working set: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6470" y="2777176"/>
            <a:ext cx="9602088" cy="119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The working set of a process is the set of pages in the virtual address space of the process that are currently resident in physical </a:t>
            </a:r>
            <a:r>
              <a:rPr lang="en-US" dirty="0" smtClean="0"/>
              <a:t>memory.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7817" y="3508489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Page state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96470" y="4050377"/>
            <a:ext cx="9267238" cy="1899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Free:  </a:t>
            </a:r>
            <a:r>
              <a:rPr lang="en-US" dirty="0"/>
              <a:t>The page is neither committed nor reserved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Reserved: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dirty="0"/>
              <a:t>The page has been reserved for future use. 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Committed: </a:t>
            </a:r>
            <a:r>
              <a:rPr lang="en-US" dirty="0"/>
              <a:t>Memory charges have been allocated from the overall size of RAM and paging files on disk.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2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42059" y="659479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Data execution prevention 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0713" y="1210553"/>
            <a:ext cx="9267238" cy="107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Data Execution Prevention (DEP) is a system-level memory protection feature that is built into the operating system </a:t>
            </a:r>
            <a:r>
              <a:rPr lang="en-US" dirty="0" smtClean="0"/>
              <a:t>which enables </a:t>
            </a:r>
            <a:r>
              <a:rPr lang="en-US" dirty="0"/>
              <a:t>the system to mark one or more pages of memory as </a:t>
            </a:r>
            <a:r>
              <a:rPr lang="en-US" dirty="0"/>
              <a:t>non-executable</a:t>
            </a:r>
            <a:r>
              <a:rPr lang="en-US" dirty="0"/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2060" y="2656804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Memory </a:t>
            </a: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Protection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0713" y="3194934"/>
            <a:ext cx="8005107" cy="311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Memory that belongs to a process is implicitly protected by its private virtual address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example, code pages in the address space of a process can be marked read-only and protected from modification by user-mode threads.</a:t>
            </a:r>
          </a:p>
        </p:txBody>
      </p:sp>
    </p:spTree>
    <p:extLst>
      <p:ext uri="{BB962C8B-B14F-4D97-AF65-F5344CB8AC3E}">
        <p14:creationId xmlns:p14="http://schemas.microsoft.com/office/powerpoint/2010/main" val="131862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90545" y="467396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Memory 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limits for windows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01536"/>
              </p:ext>
            </p:extLst>
          </p:nvPr>
        </p:nvGraphicFramePr>
        <p:xfrm>
          <a:off x="1944710" y="1041635"/>
          <a:ext cx="8150558" cy="252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279"/>
                <a:gridCol w="4075279"/>
              </a:tblGrid>
              <a:tr h="373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Limits on x64</a:t>
                      </a:r>
                      <a:endParaRPr lang="en-US" dirty="0"/>
                    </a:p>
                  </a:txBody>
                  <a:tcPr/>
                </a:tc>
              </a:tr>
              <a:tr h="46828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 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rgbClr val="454545"/>
                          </a:solidFill>
                          <a:effectLst/>
                        </a:rPr>
                        <a:t>2TB</a:t>
                      </a:r>
                      <a:endParaRPr lang="en-US" dirty="0">
                        <a:solidFill>
                          <a:srgbClr val="454545"/>
                        </a:solidFill>
                        <a:effectLst/>
                      </a:endParaRPr>
                    </a:p>
                  </a:txBody>
                  <a:tcPr marL="76200" marR="76200" marT="95250" marB="95250"/>
                </a:tc>
              </a:tr>
              <a:tr h="46828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 8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rgbClr val="454545"/>
                          </a:solidFill>
                          <a:effectLst/>
                        </a:rPr>
                        <a:t>512 </a:t>
                      </a:r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</a:rPr>
                        <a:t>GB</a:t>
                      </a:r>
                    </a:p>
                  </a:txBody>
                  <a:tcPr marL="76200" marR="76200" marT="95250" marB="95250"/>
                </a:tc>
              </a:tr>
              <a:tr h="373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 7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 GB</a:t>
                      </a:r>
                      <a:endParaRPr lang="en-US" dirty="0"/>
                    </a:p>
                  </a:txBody>
                  <a:tcPr/>
                </a:tc>
              </a:tr>
              <a:tr h="46828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 Vista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solidFill>
                            <a:srgbClr val="454545"/>
                          </a:solidFill>
                          <a:effectLst/>
                        </a:rPr>
                        <a:t>128 </a:t>
                      </a:r>
                      <a:r>
                        <a:rPr lang="en-US" dirty="0">
                          <a:solidFill>
                            <a:srgbClr val="454545"/>
                          </a:solidFill>
                          <a:effectLst/>
                        </a:rPr>
                        <a:t>GB</a:t>
                      </a:r>
                    </a:p>
                  </a:txBody>
                  <a:tcPr marL="76200" marR="76200" marT="95250" marB="95250"/>
                </a:tc>
              </a:tr>
              <a:tr h="373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 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GB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90545" y="3775908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Virtual address space 64 bits </a:t>
            </a:r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n-US" sz="2000" b="1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2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38" y="166470"/>
            <a:ext cx="1188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Paging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096" y="1370355"/>
            <a:ext cx="10766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  <a:ea typeface="+mj-ea"/>
                <a:cs typeface="+mj-cs"/>
              </a:rPr>
              <a:t>Paging is a method of writing data to, and reading it from, secondary storage for use in 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primary </a:t>
            </a:r>
            <a:r>
              <a:rPr lang="en-US" sz="2000" dirty="0">
                <a:latin typeface="+mj-lt"/>
                <a:ea typeface="+mj-ea"/>
                <a:cs typeface="+mj-cs"/>
              </a:rPr>
              <a:t>storage, also known as main</a:t>
            </a:r>
            <a:r>
              <a:rPr lang="en-US" dirty="0">
                <a:solidFill>
                  <a:srgbClr val="6C6C6C"/>
                </a:solidFill>
                <a:latin typeface="NeueHaasGroteskText W01"/>
              </a:rPr>
              <a:t> </a:t>
            </a:r>
            <a:r>
              <a:rPr lang="en-US" sz="2000" dirty="0">
                <a:latin typeface="+mj-lt"/>
                <a:ea typeface="+mj-ea"/>
                <a:cs typeface="+mj-cs"/>
              </a:rPr>
              <a:t>memory</a:t>
            </a:r>
            <a:r>
              <a:rPr lang="en-US" dirty="0">
                <a:solidFill>
                  <a:srgbClr val="6C6C6C"/>
                </a:solidFill>
                <a:latin typeface="NeueHaasGroteskText W01"/>
              </a:rPr>
              <a:t>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4096" y="2256459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Types of paging 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5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3792" y="298871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Thrashing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7431" y="759728"/>
            <a:ext cx="102000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 Light (Headings)"/>
              </a:rPr>
              <a:t>Thrashing in computing is an issue caused when virtual memory is in use. It occurs when the virtual memory of a computer is rapidly exchanging data for data on hard disk, to the exclusion of most application-level </a:t>
            </a:r>
            <a:r>
              <a:rPr lang="en-US" sz="2000" dirty="0" smtClean="0">
                <a:latin typeface="Calibri Light (Headings)"/>
              </a:rPr>
              <a:t>processing.</a:t>
            </a:r>
            <a:endParaRPr lang="en-US" sz="20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9409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38" y="166470"/>
            <a:ext cx="1188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Pool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989" y="1089800"/>
            <a:ext cx="102000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memory manager creates </a:t>
            </a:r>
            <a:r>
              <a:rPr lang="en-US" sz="2000" dirty="0" smtClean="0"/>
              <a:t>the </a:t>
            </a:r>
            <a:r>
              <a:rPr lang="en-US" sz="2000" dirty="0"/>
              <a:t>memory pools that the system uses to allocate </a:t>
            </a:r>
            <a:r>
              <a:rPr lang="en-US" sz="2000" dirty="0" smtClean="0"/>
              <a:t>memory. Memory </a:t>
            </a:r>
            <a:r>
              <a:rPr lang="en-US" sz="2000" dirty="0"/>
              <a:t>pools are located in the region of the address space that is reserved for the system and mapped into the virtual address space of each process.</a:t>
            </a:r>
            <a:endParaRPr lang="en-US" sz="2000" dirty="0">
              <a:latin typeface="Calibri Light (Headings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4096" y="2256459"/>
            <a:ext cx="9404723" cy="731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Types of Memory pool </a:t>
            </a:r>
            <a:r>
              <a:rPr lang="en-US" sz="2000" b="1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lang="en-US" sz="4400" dirty="0" smtClean="0">
                <a:latin typeface="Century Gothic" panose="020B0502020202020204" pitchFamily="34" charset="0"/>
              </a:rPr>
              <a:t/>
            </a:r>
            <a:br>
              <a:rPr lang="en-US" sz="4400" dirty="0" smtClean="0">
                <a:latin typeface="Century Gothic" panose="020B0502020202020204" pitchFamily="34" charset="0"/>
              </a:rPr>
            </a:b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989" y="2690336"/>
            <a:ext cx="102000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454545"/>
                </a:solidFill>
                <a:latin typeface="Calibri Light (Headings)"/>
              </a:rPr>
              <a:t>The </a:t>
            </a:r>
            <a:r>
              <a:rPr lang="en-US" sz="2000" b="1" dirty="0" err="1">
                <a:solidFill>
                  <a:srgbClr val="454545"/>
                </a:solidFill>
                <a:latin typeface="Calibri Light (Headings)"/>
              </a:rPr>
              <a:t>nonpaged</a:t>
            </a:r>
            <a:r>
              <a:rPr lang="en-US" sz="2000" b="1" dirty="0">
                <a:solidFill>
                  <a:srgbClr val="454545"/>
                </a:solidFill>
                <a:latin typeface="Calibri Light (Headings)"/>
              </a:rPr>
              <a:t> </a:t>
            </a:r>
            <a:r>
              <a:rPr lang="en-US" sz="2000" b="1" dirty="0" smtClean="0">
                <a:solidFill>
                  <a:srgbClr val="454545"/>
                </a:solidFill>
                <a:latin typeface="Calibri Light (Headings)"/>
              </a:rPr>
              <a:t>pool: </a:t>
            </a:r>
            <a:r>
              <a:rPr lang="en-US" sz="2000" dirty="0" smtClean="0">
                <a:solidFill>
                  <a:srgbClr val="454545"/>
                </a:solidFill>
                <a:latin typeface="Calibri Light (Headings)"/>
              </a:rPr>
              <a:t>It consists </a:t>
            </a:r>
            <a:r>
              <a:rPr lang="en-US" sz="2000" dirty="0">
                <a:solidFill>
                  <a:srgbClr val="454545"/>
                </a:solidFill>
                <a:latin typeface="Calibri Light (Headings)"/>
              </a:rPr>
              <a:t>of virtual memory addresses that are guaranteed to reside in physical memory as long as the corresponding kernel objects are allocated</a:t>
            </a:r>
            <a:r>
              <a:rPr lang="en-US" sz="2000" dirty="0" smtClean="0">
                <a:solidFill>
                  <a:srgbClr val="454545"/>
                </a:solidFill>
                <a:latin typeface="Calibri Light (Headings)"/>
              </a:rPr>
              <a:t>.</a:t>
            </a:r>
          </a:p>
          <a:p>
            <a:r>
              <a:rPr lang="en-US" sz="2000" dirty="0" smtClean="0">
                <a:solidFill>
                  <a:srgbClr val="454545"/>
                </a:solidFill>
                <a:latin typeface="Calibri Light (Headings)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454545"/>
                </a:solidFill>
                <a:latin typeface="Calibri Light (Headings)"/>
              </a:rPr>
              <a:t>The </a:t>
            </a:r>
            <a:r>
              <a:rPr lang="en-US" sz="2000" b="1" dirty="0">
                <a:solidFill>
                  <a:srgbClr val="454545"/>
                </a:solidFill>
                <a:latin typeface="Calibri Light (Headings)"/>
              </a:rPr>
              <a:t>paged pool </a:t>
            </a:r>
            <a:r>
              <a:rPr lang="en-US" sz="2000" b="1" dirty="0" smtClean="0">
                <a:solidFill>
                  <a:srgbClr val="454545"/>
                </a:solidFill>
                <a:latin typeface="Calibri Light (Headings)"/>
              </a:rPr>
              <a:t>: </a:t>
            </a:r>
            <a:r>
              <a:rPr lang="en-US" sz="2000" dirty="0" smtClean="0">
                <a:solidFill>
                  <a:srgbClr val="454545"/>
                </a:solidFill>
                <a:latin typeface="Calibri Light (Headings)"/>
              </a:rPr>
              <a:t>It consists </a:t>
            </a:r>
            <a:r>
              <a:rPr lang="en-US" sz="2000" dirty="0">
                <a:solidFill>
                  <a:srgbClr val="454545"/>
                </a:solidFill>
                <a:latin typeface="Calibri Light (Headings)"/>
              </a:rPr>
              <a:t>of virtual memory that can be paged in and out of the system.</a:t>
            </a:r>
            <a:endParaRPr lang="en-US" sz="20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599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Century Gothic</vt:lpstr>
      <vt:lpstr>NeueHaasGroteskText W01</vt:lpstr>
      <vt:lpstr>Verdana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dcterms:created xsi:type="dcterms:W3CDTF">2018-03-20T11:52:36Z</dcterms:created>
  <dcterms:modified xsi:type="dcterms:W3CDTF">2018-03-21T08:30:54Z</dcterms:modified>
</cp:coreProperties>
</file>