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0" r:id="rId6"/>
    <p:sldId id="268"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30" d="100"/>
          <a:sy n="30" d="100"/>
        </p:scale>
        <p:origin x="90" y="9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7D6BC2-3159-438A-9999-CF1D87682442}" type="datetimeFigureOut">
              <a:rPr lang="en-US" smtClean="0"/>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75D5-72EA-411E-83CE-74DC12C9FADA}" type="slidenum">
              <a:rPr lang="en-US" smtClean="0"/>
              <a:t>‹#›</a:t>
            </a:fld>
            <a:endParaRPr lang="en-US"/>
          </a:p>
        </p:txBody>
      </p:sp>
    </p:spTree>
    <p:extLst>
      <p:ext uri="{BB962C8B-B14F-4D97-AF65-F5344CB8AC3E}">
        <p14:creationId xmlns:p14="http://schemas.microsoft.com/office/powerpoint/2010/main" val="4216289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7D6BC2-3159-438A-9999-CF1D87682442}" type="datetimeFigureOut">
              <a:rPr lang="en-US" smtClean="0"/>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75D5-72EA-411E-83CE-74DC12C9FADA}" type="slidenum">
              <a:rPr lang="en-US" smtClean="0"/>
              <a:t>‹#›</a:t>
            </a:fld>
            <a:endParaRPr lang="en-US"/>
          </a:p>
        </p:txBody>
      </p:sp>
    </p:spTree>
    <p:extLst>
      <p:ext uri="{BB962C8B-B14F-4D97-AF65-F5344CB8AC3E}">
        <p14:creationId xmlns:p14="http://schemas.microsoft.com/office/powerpoint/2010/main" val="3908847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7D6BC2-3159-438A-9999-CF1D87682442}" type="datetimeFigureOut">
              <a:rPr lang="en-US" smtClean="0"/>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75D5-72EA-411E-83CE-74DC12C9FADA}" type="slidenum">
              <a:rPr lang="en-US" smtClean="0"/>
              <a:t>‹#›</a:t>
            </a:fld>
            <a:endParaRPr lang="en-US"/>
          </a:p>
        </p:txBody>
      </p:sp>
    </p:spTree>
    <p:extLst>
      <p:ext uri="{BB962C8B-B14F-4D97-AF65-F5344CB8AC3E}">
        <p14:creationId xmlns:p14="http://schemas.microsoft.com/office/powerpoint/2010/main" val="1857995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7D6BC2-3159-438A-9999-CF1D87682442}" type="datetimeFigureOut">
              <a:rPr lang="en-US" smtClean="0"/>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75D5-72EA-411E-83CE-74DC12C9FADA}" type="slidenum">
              <a:rPr lang="en-US" smtClean="0"/>
              <a:t>‹#›</a:t>
            </a:fld>
            <a:endParaRPr lang="en-US"/>
          </a:p>
        </p:txBody>
      </p:sp>
    </p:spTree>
    <p:extLst>
      <p:ext uri="{BB962C8B-B14F-4D97-AF65-F5344CB8AC3E}">
        <p14:creationId xmlns:p14="http://schemas.microsoft.com/office/powerpoint/2010/main" val="787527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D6BC2-3159-438A-9999-CF1D87682442}" type="datetimeFigureOut">
              <a:rPr lang="en-US" smtClean="0"/>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75D5-72EA-411E-83CE-74DC12C9FADA}" type="slidenum">
              <a:rPr lang="en-US" smtClean="0"/>
              <a:t>‹#›</a:t>
            </a:fld>
            <a:endParaRPr lang="en-US"/>
          </a:p>
        </p:txBody>
      </p:sp>
    </p:spTree>
    <p:extLst>
      <p:ext uri="{BB962C8B-B14F-4D97-AF65-F5344CB8AC3E}">
        <p14:creationId xmlns:p14="http://schemas.microsoft.com/office/powerpoint/2010/main" val="3453679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7D6BC2-3159-438A-9999-CF1D87682442}" type="datetimeFigureOut">
              <a:rPr lang="en-US" smtClean="0"/>
              <a:t>12/29/2017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A75D5-72EA-411E-83CE-74DC12C9FADA}" type="slidenum">
              <a:rPr lang="en-US" smtClean="0"/>
              <a:t>‹#›</a:t>
            </a:fld>
            <a:endParaRPr lang="en-US"/>
          </a:p>
        </p:txBody>
      </p:sp>
    </p:spTree>
    <p:extLst>
      <p:ext uri="{BB962C8B-B14F-4D97-AF65-F5344CB8AC3E}">
        <p14:creationId xmlns:p14="http://schemas.microsoft.com/office/powerpoint/2010/main" val="1515043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7D6BC2-3159-438A-9999-CF1D87682442}" type="datetimeFigureOut">
              <a:rPr lang="en-US" smtClean="0"/>
              <a:t>12/29/2017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A75D5-72EA-411E-83CE-74DC12C9FADA}" type="slidenum">
              <a:rPr lang="en-US" smtClean="0"/>
              <a:t>‹#›</a:t>
            </a:fld>
            <a:endParaRPr lang="en-US"/>
          </a:p>
        </p:txBody>
      </p:sp>
    </p:spTree>
    <p:extLst>
      <p:ext uri="{BB962C8B-B14F-4D97-AF65-F5344CB8AC3E}">
        <p14:creationId xmlns:p14="http://schemas.microsoft.com/office/powerpoint/2010/main" val="246260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7D6BC2-3159-438A-9999-CF1D87682442}" type="datetimeFigureOut">
              <a:rPr lang="en-US" smtClean="0"/>
              <a:t>12/29/2017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A75D5-72EA-411E-83CE-74DC12C9FADA}" type="slidenum">
              <a:rPr lang="en-US" smtClean="0"/>
              <a:t>‹#›</a:t>
            </a:fld>
            <a:endParaRPr lang="en-US"/>
          </a:p>
        </p:txBody>
      </p:sp>
    </p:spTree>
    <p:extLst>
      <p:ext uri="{BB962C8B-B14F-4D97-AF65-F5344CB8AC3E}">
        <p14:creationId xmlns:p14="http://schemas.microsoft.com/office/powerpoint/2010/main" val="333223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D6BC2-3159-438A-9999-CF1D87682442}" type="datetimeFigureOut">
              <a:rPr lang="en-US" smtClean="0"/>
              <a:t>12/29/2017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A75D5-72EA-411E-83CE-74DC12C9FADA}" type="slidenum">
              <a:rPr lang="en-US" smtClean="0"/>
              <a:t>‹#›</a:t>
            </a:fld>
            <a:endParaRPr lang="en-US"/>
          </a:p>
        </p:txBody>
      </p:sp>
    </p:spTree>
    <p:extLst>
      <p:ext uri="{BB962C8B-B14F-4D97-AF65-F5344CB8AC3E}">
        <p14:creationId xmlns:p14="http://schemas.microsoft.com/office/powerpoint/2010/main" val="173411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7D6BC2-3159-438A-9999-CF1D87682442}" type="datetimeFigureOut">
              <a:rPr lang="en-US" smtClean="0"/>
              <a:t>12/29/2017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A75D5-72EA-411E-83CE-74DC12C9FADA}" type="slidenum">
              <a:rPr lang="en-US" smtClean="0"/>
              <a:t>‹#›</a:t>
            </a:fld>
            <a:endParaRPr lang="en-US"/>
          </a:p>
        </p:txBody>
      </p:sp>
    </p:spTree>
    <p:extLst>
      <p:ext uri="{BB962C8B-B14F-4D97-AF65-F5344CB8AC3E}">
        <p14:creationId xmlns:p14="http://schemas.microsoft.com/office/powerpoint/2010/main" val="1280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7D6BC2-3159-438A-9999-CF1D87682442}" type="datetimeFigureOut">
              <a:rPr lang="en-US" smtClean="0"/>
              <a:t>12/29/2017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A75D5-72EA-411E-83CE-74DC12C9FADA}" type="slidenum">
              <a:rPr lang="en-US" smtClean="0"/>
              <a:t>‹#›</a:t>
            </a:fld>
            <a:endParaRPr lang="en-US"/>
          </a:p>
        </p:txBody>
      </p:sp>
    </p:spTree>
    <p:extLst>
      <p:ext uri="{BB962C8B-B14F-4D97-AF65-F5344CB8AC3E}">
        <p14:creationId xmlns:p14="http://schemas.microsoft.com/office/powerpoint/2010/main" val="2640849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7D6BC2-3159-438A-9999-CF1D87682442}" type="datetimeFigureOut">
              <a:rPr lang="en-US" smtClean="0"/>
              <a:t>12/29/2017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A75D5-72EA-411E-83CE-74DC12C9FADA}" type="slidenum">
              <a:rPr lang="en-US" smtClean="0"/>
              <a:t>‹#›</a:t>
            </a:fld>
            <a:endParaRPr lang="en-US"/>
          </a:p>
        </p:txBody>
      </p:sp>
    </p:spTree>
    <p:extLst>
      <p:ext uri="{BB962C8B-B14F-4D97-AF65-F5344CB8AC3E}">
        <p14:creationId xmlns:p14="http://schemas.microsoft.com/office/powerpoint/2010/main" val="1850063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omputerhope.com/jargon/l/linux.htm" TargetMode="External"/><Relationship Id="rId2" Type="http://schemas.openxmlformats.org/officeDocument/2006/relationships/hyperlink" Target="https://www.computerhope.com/jargon/h/hierfile.htm" TargetMode="External"/><Relationship Id="rId1" Type="http://schemas.openxmlformats.org/officeDocument/2006/relationships/slideLayout" Target="../slideLayouts/slideLayout1.xml"/><Relationship Id="rId6" Type="http://schemas.openxmlformats.org/officeDocument/2006/relationships/hyperlink" Target="https://www.computerhope.com/unix.htm" TargetMode="External"/><Relationship Id="rId5" Type="http://schemas.openxmlformats.org/officeDocument/2006/relationships/hyperlink" Target="https://www.computerhope.com/jargon/o/os2.htm" TargetMode="External"/><Relationship Id="rId4" Type="http://schemas.openxmlformats.org/officeDocument/2006/relationships/hyperlink" Target="https://www.computerhope.com/msdos.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esign_of_the_FAT_file_system#Directory_table"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533" y="292629"/>
            <a:ext cx="9144000" cy="2387600"/>
          </a:xfrm>
        </p:spPr>
        <p:txBody>
          <a:bodyPr>
            <a:normAutofit fontScale="90000"/>
          </a:bodyPr>
          <a:lstStyle/>
          <a:p>
            <a:pPr algn="l"/>
            <a:r>
              <a:rPr lang="en-US" sz="3200" dirty="0" smtClean="0"/>
              <a:t/>
            </a:r>
            <a:br>
              <a:rPr lang="en-US" sz="3200" dirty="0" smtClean="0"/>
            </a:br>
            <a:r>
              <a:rPr lang="en-US" sz="3200" b="1" dirty="0" smtClean="0"/>
              <a:t>File System:</a:t>
            </a:r>
            <a:r>
              <a:rPr lang="en-US" sz="3200" b="1" dirty="0"/>
              <a:t/>
            </a:r>
            <a:br>
              <a:rPr lang="en-US" sz="3200" b="1" dirty="0"/>
            </a:br>
            <a:r>
              <a:rPr lang="en-US" sz="3200" dirty="0" smtClean="0"/>
              <a:t/>
            </a:r>
            <a:br>
              <a:rPr lang="en-US" sz="3200" dirty="0" smtClean="0"/>
            </a:br>
            <a:r>
              <a:rPr lang="en-US" sz="3200" dirty="0" smtClean="0"/>
              <a:t>A </a:t>
            </a:r>
            <a:r>
              <a:rPr lang="en-US" sz="3200" dirty="0"/>
              <a:t>file system is a process that manages how and where data on a storage disk, typically a hard disk drive (HDD), is stored, accessed and </a:t>
            </a:r>
            <a:r>
              <a:rPr lang="en-US" sz="3200" dirty="0" smtClean="0"/>
              <a:t>managed.</a:t>
            </a:r>
            <a:endParaRPr lang="en-US" sz="3200" dirty="0"/>
          </a:p>
        </p:txBody>
      </p:sp>
      <p:sp>
        <p:nvSpPr>
          <p:cNvPr id="3" name="Subtitle 2"/>
          <p:cNvSpPr>
            <a:spLocks noGrp="1"/>
          </p:cNvSpPr>
          <p:nvPr>
            <p:ph type="subTitle" idx="1"/>
          </p:nvPr>
        </p:nvSpPr>
        <p:spPr>
          <a:xfrm>
            <a:off x="626533" y="3144837"/>
            <a:ext cx="9618134" cy="2985029"/>
          </a:xfrm>
        </p:spPr>
        <p:txBody>
          <a:bodyPr>
            <a:noAutofit/>
          </a:bodyPr>
          <a:lstStyle/>
          <a:p>
            <a:pPr algn="l"/>
            <a:r>
              <a:rPr lang="en-US" sz="2800" b="1" dirty="0" smtClean="0"/>
              <a:t>File:</a:t>
            </a:r>
          </a:p>
          <a:p>
            <a:pPr algn="l"/>
            <a:r>
              <a:rPr lang="en-US" sz="2800" dirty="0"/>
              <a:t>A </a:t>
            </a:r>
            <a:r>
              <a:rPr lang="en-US" sz="2800" b="1" dirty="0"/>
              <a:t>file</a:t>
            </a:r>
            <a:r>
              <a:rPr lang="en-US" sz="2800" dirty="0"/>
              <a:t> is an object on a computer that stores data, information, settings, or commands used with a computer program.</a:t>
            </a:r>
          </a:p>
          <a:p>
            <a:pPr algn="l"/>
            <a:r>
              <a:rPr lang="en-US" sz="2800" b="1" dirty="0" smtClean="0"/>
              <a:t>Directory:</a:t>
            </a:r>
          </a:p>
          <a:p>
            <a:pPr algn="l"/>
            <a:r>
              <a:rPr lang="en-US" sz="2800" dirty="0" smtClean="0"/>
              <a:t>A</a:t>
            </a:r>
            <a:r>
              <a:rPr lang="en-US" sz="2800" dirty="0"/>
              <a:t> </a:t>
            </a:r>
            <a:r>
              <a:rPr lang="en-US" sz="2800" b="1" dirty="0"/>
              <a:t>directory</a:t>
            </a:r>
            <a:r>
              <a:rPr lang="en-US" sz="2800" dirty="0"/>
              <a:t> is a location for storing files on your computer. Directories are found in a </a:t>
            </a:r>
            <a:r>
              <a:rPr lang="en-US" sz="2800" u="sng" dirty="0">
                <a:hlinkClick r:id="rId2"/>
              </a:rPr>
              <a:t>hierarchical file system</a:t>
            </a:r>
            <a:r>
              <a:rPr lang="en-US" sz="2800" dirty="0"/>
              <a:t>, such as </a:t>
            </a:r>
            <a:r>
              <a:rPr lang="en-US" sz="2800" u="sng" dirty="0">
                <a:hlinkClick r:id="rId3"/>
              </a:rPr>
              <a:t>Linux</a:t>
            </a:r>
            <a:r>
              <a:rPr lang="en-US" sz="2800" dirty="0"/>
              <a:t>, </a:t>
            </a:r>
            <a:r>
              <a:rPr lang="en-US" sz="2800" u="sng" dirty="0">
                <a:hlinkClick r:id="rId4"/>
              </a:rPr>
              <a:t>MS-DOS</a:t>
            </a:r>
            <a:r>
              <a:rPr lang="en-US" sz="2800" dirty="0"/>
              <a:t>, </a:t>
            </a:r>
            <a:r>
              <a:rPr lang="en-US" sz="2800" u="sng" dirty="0">
                <a:hlinkClick r:id="rId5"/>
              </a:rPr>
              <a:t>OS/2</a:t>
            </a:r>
            <a:r>
              <a:rPr lang="en-US" sz="2800" dirty="0"/>
              <a:t>, and </a:t>
            </a:r>
            <a:r>
              <a:rPr lang="en-US" sz="2800" u="sng" dirty="0">
                <a:hlinkClick r:id="rId6"/>
              </a:rPr>
              <a:t>Unix</a:t>
            </a:r>
            <a:r>
              <a:rPr lang="en-US" sz="2800" dirty="0"/>
              <a:t>.</a:t>
            </a:r>
          </a:p>
          <a:p>
            <a:r>
              <a:rPr lang="en-US" sz="2800" dirty="0"/>
              <a:t> </a:t>
            </a:r>
          </a:p>
          <a:p>
            <a:pPr algn="l"/>
            <a:endParaRPr lang="en-US" sz="2800" dirty="0"/>
          </a:p>
        </p:txBody>
      </p:sp>
    </p:spTree>
    <p:extLst>
      <p:ext uri="{BB962C8B-B14F-4D97-AF65-F5344CB8AC3E}">
        <p14:creationId xmlns:p14="http://schemas.microsoft.com/office/powerpoint/2010/main" val="81638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ATTRIBUTES:</a:t>
            </a:r>
            <a:endParaRPr lang="en-US" b="1"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v"/>
            </a:pPr>
            <a:r>
              <a:rPr lang="en-US" dirty="0" smtClean="0"/>
              <a:t>ARCHIVE BIT:</a:t>
            </a:r>
          </a:p>
          <a:p>
            <a:pPr marL="0" indent="0">
              <a:buNone/>
            </a:pPr>
            <a:r>
              <a:rPr lang="en-US" dirty="0"/>
              <a:t> </a:t>
            </a:r>
            <a:r>
              <a:rPr lang="en-US" dirty="0" smtClean="0"/>
              <a:t>  For backups that use archive bits, this bit is turned off after the backup completes, indicating to the system that the file has been backed up.</a:t>
            </a:r>
          </a:p>
          <a:p>
            <a:pPr>
              <a:buFont typeface="Wingdings" panose="05000000000000000000" pitchFamily="2" charset="2"/>
              <a:buChar char="v"/>
            </a:pPr>
            <a:r>
              <a:rPr lang="en-US" dirty="0" smtClean="0"/>
              <a:t>HIDDEN BIT:</a:t>
            </a:r>
          </a:p>
          <a:p>
            <a:pPr marL="0" indent="0">
              <a:buNone/>
            </a:pPr>
            <a:r>
              <a:rPr lang="en-US" dirty="0"/>
              <a:t> </a:t>
            </a:r>
            <a:r>
              <a:rPr lang="en-US" dirty="0" smtClean="0"/>
              <a:t>   The purpose of the hidden bit is to make the file invisible in certain applications file list display.</a:t>
            </a:r>
          </a:p>
          <a:p>
            <a:pPr>
              <a:buFont typeface="Wingdings" panose="05000000000000000000" pitchFamily="2" charset="2"/>
              <a:buChar char="v"/>
            </a:pPr>
            <a:r>
              <a:rPr lang="en-US" dirty="0" smtClean="0"/>
              <a:t>COMPRESSION:</a:t>
            </a:r>
          </a:p>
          <a:p>
            <a:pPr marL="0" indent="0">
              <a:buNone/>
            </a:pPr>
            <a:r>
              <a:rPr lang="en-US" dirty="0"/>
              <a:t> </a:t>
            </a:r>
            <a:r>
              <a:rPr lang="en-US" dirty="0" smtClean="0"/>
              <a:t>   Windows supports compression on individual files, folders, and entire NTFS volumes. Only NTFS can read the compressed form of the data.</a:t>
            </a:r>
          </a:p>
          <a:p>
            <a:pPr>
              <a:buFont typeface="Wingdings" panose="05000000000000000000" pitchFamily="2" charset="2"/>
              <a:buChar char="v"/>
            </a:pPr>
            <a:r>
              <a:rPr lang="en-US" dirty="0" smtClean="0"/>
              <a:t>Encrypting file system:</a:t>
            </a:r>
          </a:p>
          <a:p>
            <a:pPr marL="0" indent="0">
              <a:buNone/>
            </a:pPr>
            <a:r>
              <a:rPr lang="en-US" dirty="0"/>
              <a:t> </a:t>
            </a:r>
            <a:r>
              <a:rPr lang="en-US" dirty="0" smtClean="0"/>
              <a:t>   Windows uses Encrypting file system to store data in encrypted form, which provide security when the storage media are removed from a  system.</a:t>
            </a:r>
          </a:p>
          <a:p>
            <a:pPr marL="0" indent="0">
              <a:buNone/>
            </a:pPr>
            <a:endParaRPr lang="en-US" dirty="0"/>
          </a:p>
        </p:txBody>
      </p:sp>
    </p:spTree>
    <p:extLst>
      <p:ext uri="{BB962C8B-B14F-4D97-AF65-F5344CB8AC3E}">
        <p14:creationId xmlns:p14="http://schemas.microsoft.com/office/powerpoint/2010/main" val="2089012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FILE SYSTEMS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FAT (FILE ALLOCATION TABLE)</a:t>
            </a:r>
          </a:p>
          <a:p>
            <a:pPr marL="514350" indent="-514350">
              <a:buFont typeface="+mj-lt"/>
              <a:buAutoNum type="arabicPeriod"/>
            </a:pPr>
            <a:r>
              <a:rPr lang="en-US" dirty="0" smtClean="0"/>
              <a:t>NTFS (NEW TECHNOLOGY FILE SYSTEM)</a:t>
            </a:r>
          </a:p>
          <a:p>
            <a:pPr marL="0" indent="0">
              <a:buNone/>
            </a:pPr>
            <a:r>
              <a:rPr lang="en-US" dirty="0"/>
              <a:t> </a:t>
            </a:r>
            <a:endParaRPr lang="en-US" dirty="0" smtClean="0"/>
          </a:p>
          <a:p>
            <a:pPr marL="0" indent="0">
              <a:buNone/>
            </a:pPr>
            <a:endParaRPr lang="en-US" dirty="0"/>
          </a:p>
        </p:txBody>
      </p:sp>
    </p:spTree>
    <p:extLst>
      <p:ext uri="{BB962C8B-B14F-4D97-AF65-F5344CB8AC3E}">
        <p14:creationId xmlns:p14="http://schemas.microsoft.com/office/powerpoint/2010/main" val="3340378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FAT (FILE ALLOCATION TABLE)</a:t>
            </a:r>
            <a:endParaRPr lang="en-US" dirty="0"/>
          </a:p>
        </p:txBody>
      </p:sp>
      <p:pic>
        <p:nvPicPr>
          <p:cNvPr id="5" name="Content Placeholder 4"/>
          <p:cNvPicPr>
            <a:picLocks noGrp="1" noChangeAspect="1"/>
          </p:cNvPicPr>
          <p:nvPr>
            <p:ph sz="half" idx="1"/>
          </p:nvPr>
        </p:nvPicPr>
        <p:blipFill>
          <a:blip r:embed="rId2"/>
          <a:stretch>
            <a:fillRect/>
          </a:stretch>
        </p:blipFill>
        <p:spPr>
          <a:xfrm>
            <a:off x="838200" y="2053622"/>
            <a:ext cx="5181600" cy="3895344"/>
          </a:xfrm>
          <a:prstGeom prst="rect">
            <a:avLst/>
          </a:prstGeom>
        </p:spPr>
      </p:pic>
      <p:sp>
        <p:nvSpPr>
          <p:cNvPr id="4" name="Content Placeholder 3"/>
          <p:cNvSpPr>
            <a:spLocks noGrp="1"/>
          </p:cNvSpPr>
          <p:nvPr>
            <p:ph sz="half" idx="2"/>
          </p:nvPr>
        </p:nvSpPr>
        <p:spPr/>
        <p:txBody>
          <a:bodyPr>
            <a:normAutofit fontScale="92500" lnSpcReduction="20000"/>
          </a:bodyPr>
          <a:lstStyle/>
          <a:p>
            <a:r>
              <a:rPr lang="en-US" dirty="0" smtClean="0"/>
              <a:t>The fat region contains two copies of the file allocation table for the sake of redundancy checking. There are maps of data region, indicating which clusters are used by files and directories.</a:t>
            </a:r>
          </a:p>
          <a:p>
            <a:r>
              <a:rPr lang="en-US" dirty="0"/>
              <a:t>This is a </a:t>
            </a:r>
            <a:r>
              <a:rPr lang="en-US" i="1" dirty="0">
                <a:hlinkClick r:id="rId3"/>
              </a:rPr>
              <a:t>Directory Table</a:t>
            </a:r>
            <a:r>
              <a:rPr lang="en-US" dirty="0"/>
              <a:t> that stores information about the files and directories located in the root directory. </a:t>
            </a:r>
            <a:endParaRPr lang="en-US" dirty="0" smtClean="0"/>
          </a:p>
          <a:p>
            <a:r>
              <a:rPr lang="en-US" dirty="0"/>
              <a:t>This is where the actual file and directory data is stored and takes up most of the partition. </a:t>
            </a:r>
            <a:endParaRPr lang="en-US" dirty="0" smtClean="0"/>
          </a:p>
          <a:p>
            <a:endParaRPr lang="en-US" dirty="0"/>
          </a:p>
        </p:txBody>
      </p:sp>
    </p:spTree>
    <p:extLst>
      <p:ext uri="{BB962C8B-B14F-4D97-AF65-F5344CB8AC3E}">
        <p14:creationId xmlns:p14="http://schemas.microsoft.com/office/powerpoint/2010/main" val="334378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NTFS (NEW TECHNOLOGY FILE SYSTEM</a:t>
            </a:r>
            <a:endParaRPr lang="en-US" dirty="0"/>
          </a:p>
        </p:txBody>
      </p:sp>
      <p:pic>
        <p:nvPicPr>
          <p:cNvPr id="4" name="Content Placeholder 3"/>
          <p:cNvPicPr>
            <a:picLocks noGrp="1" noChangeAspect="1"/>
          </p:cNvPicPr>
          <p:nvPr>
            <p:ph idx="1"/>
          </p:nvPr>
        </p:nvPicPr>
        <p:blipFill>
          <a:blip r:embed="rId2"/>
          <a:stretch>
            <a:fillRect/>
          </a:stretch>
        </p:blipFill>
        <p:spPr>
          <a:xfrm>
            <a:off x="1296537" y="2291556"/>
            <a:ext cx="7837938" cy="3795345"/>
          </a:xfrm>
          <a:prstGeom prst="rect">
            <a:avLst/>
          </a:prstGeom>
        </p:spPr>
      </p:pic>
    </p:spTree>
    <p:extLst>
      <p:ext uri="{BB962C8B-B14F-4D97-AF65-F5344CB8AC3E}">
        <p14:creationId xmlns:p14="http://schemas.microsoft.com/office/powerpoint/2010/main" val="369610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NTFS (NEW TECHNOLOGY FILE </a:t>
            </a:r>
            <a:r>
              <a:rPr lang="en-US" dirty="0" smtClean="0">
                <a:solidFill>
                  <a:prstClr val="black"/>
                </a:solidFill>
              </a:rPr>
              <a:t>SYSTEM)</a:t>
            </a:r>
            <a:endParaRPr lang="en-US" dirty="0"/>
          </a:p>
        </p:txBody>
      </p:sp>
      <p:pic>
        <p:nvPicPr>
          <p:cNvPr id="5" name="Content Placeholder 4"/>
          <p:cNvPicPr>
            <a:picLocks noGrp="1" noChangeAspect="1"/>
          </p:cNvPicPr>
          <p:nvPr>
            <p:ph sz="half" idx="1"/>
          </p:nvPr>
        </p:nvPicPr>
        <p:blipFill>
          <a:blip r:embed="rId2"/>
          <a:stretch>
            <a:fillRect/>
          </a:stretch>
        </p:blipFill>
        <p:spPr>
          <a:xfrm>
            <a:off x="251791" y="1961323"/>
            <a:ext cx="5768009" cy="4215640"/>
          </a:xfrm>
          <a:prstGeom prst="rect">
            <a:avLst/>
          </a:prstGeom>
        </p:spPr>
      </p:pic>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28637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METHODS:</a:t>
            </a:r>
            <a:endParaRPr lang="en-US" dirty="0"/>
          </a:p>
        </p:txBody>
      </p:sp>
      <p:sp>
        <p:nvSpPr>
          <p:cNvPr id="3" name="Text Placeholder 2"/>
          <p:cNvSpPr>
            <a:spLocks noGrp="1"/>
          </p:cNvSpPr>
          <p:nvPr>
            <p:ph type="body" idx="1"/>
          </p:nvPr>
        </p:nvSpPr>
        <p:spPr>
          <a:xfrm>
            <a:off x="839787" y="1312639"/>
            <a:ext cx="5157787" cy="823912"/>
          </a:xfrm>
        </p:spPr>
        <p:txBody>
          <a:bodyPr/>
          <a:lstStyle/>
          <a:p>
            <a:r>
              <a:rPr lang="en-US" dirty="0" smtClean="0"/>
              <a:t>CONTIGUOUS ALLOCATION</a:t>
            </a:r>
            <a:endParaRPr lang="en-US" dirty="0"/>
          </a:p>
        </p:txBody>
      </p:sp>
      <p:pic>
        <p:nvPicPr>
          <p:cNvPr id="8" name="Content Placeholder 7"/>
          <p:cNvPicPr>
            <a:picLocks noGrp="1" noChangeAspect="1"/>
          </p:cNvPicPr>
          <p:nvPr>
            <p:ph sz="half" idx="2"/>
          </p:nvPr>
        </p:nvPicPr>
        <p:blipFill>
          <a:blip r:embed="rId2"/>
          <a:stretch>
            <a:fillRect/>
          </a:stretch>
        </p:blipFill>
        <p:spPr>
          <a:xfrm>
            <a:off x="450377" y="2382244"/>
            <a:ext cx="5547198" cy="3991259"/>
          </a:xfrm>
          <a:prstGeom prst="rect">
            <a:avLst/>
          </a:prstGeom>
        </p:spPr>
      </p:pic>
      <p:sp>
        <p:nvSpPr>
          <p:cNvPr id="9" name="Content Placeholder 8"/>
          <p:cNvSpPr>
            <a:spLocks noGrp="1"/>
          </p:cNvSpPr>
          <p:nvPr>
            <p:ph sz="quarter" idx="4"/>
          </p:nvPr>
        </p:nvSpPr>
        <p:spPr/>
        <p:txBody>
          <a:bodyPr>
            <a:normAutofit lnSpcReduction="10000"/>
          </a:bodyPr>
          <a:lstStyle/>
          <a:p>
            <a:r>
              <a:rPr lang="en-US" dirty="0" smtClean="0"/>
              <a:t>Each file occupies a set of contiguous blocks on the disk.</a:t>
            </a:r>
          </a:p>
          <a:p>
            <a:r>
              <a:rPr lang="en-US" dirty="0" smtClean="0"/>
              <a:t>If only one job is accessing the disk, accessing block b+1 after block b requires no head movement.</a:t>
            </a:r>
          </a:p>
          <a:p>
            <a:r>
              <a:rPr lang="en-US" dirty="0" smtClean="0"/>
              <a:t>Simple only starting location and length are required.</a:t>
            </a:r>
          </a:p>
          <a:p>
            <a:r>
              <a:rPr lang="en-US" dirty="0" smtClean="0"/>
              <a:t>Sequential and direct access.  </a:t>
            </a:r>
            <a:endParaRPr lang="en-US" dirty="0"/>
          </a:p>
        </p:txBody>
      </p:sp>
      <p:sp>
        <p:nvSpPr>
          <p:cNvPr id="10" name="Text Placeholder 9"/>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63053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LINKED ALLOCATION</a:t>
            </a:r>
            <a:endParaRPr lang="en-US" dirty="0"/>
          </a:p>
        </p:txBody>
      </p:sp>
      <p:pic>
        <p:nvPicPr>
          <p:cNvPr id="7" name="Content Placeholder 6"/>
          <p:cNvPicPr>
            <a:picLocks noGrp="1" noChangeAspect="1"/>
          </p:cNvPicPr>
          <p:nvPr>
            <p:ph sz="half" idx="2"/>
          </p:nvPr>
        </p:nvPicPr>
        <p:blipFill>
          <a:blip r:embed="rId2"/>
          <a:stretch>
            <a:fillRect/>
          </a:stretch>
        </p:blipFill>
        <p:spPr>
          <a:xfrm>
            <a:off x="1394505" y="2505075"/>
            <a:ext cx="4048353" cy="3684588"/>
          </a:xfrm>
          <a:prstGeom prst="rect">
            <a:avLst/>
          </a:prstGeom>
        </p:spPr>
      </p:pic>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r>
              <a:rPr lang="en-US" dirty="0" smtClean="0"/>
              <a:t>Each file is a linked list of  disk blocks. Blocks may be scattered may be scattered anywhere on the disk</a:t>
            </a:r>
          </a:p>
          <a:p>
            <a:r>
              <a:rPr lang="en-US" dirty="0" smtClean="0"/>
              <a:t>Directory entry has a pointer to the first and the last blocks of the file.</a:t>
            </a:r>
            <a:endParaRPr lang="en-US" dirty="0"/>
          </a:p>
        </p:txBody>
      </p:sp>
    </p:spTree>
    <p:extLst>
      <p:ext uri="{BB962C8B-B14F-4D97-AF65-F5344CB8AC3E}">
        <p14:creationId xmlns:p14="http://schemas.microsoft.com/office/powerpoint/2010/main" val="987870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285</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 File System:  A file system is a process that manages how and where data on a storage disk, typically a hard disk drive (HDD), is stored, accessed and managed.</vt:lpstr>
      <vt:lpstr>FILE ATTRIBUTES:</vt:lpstr>
      <vt:lpstr>TYPES OF FILE SYSTEMS</vt:lpstr>
      <vt:lpstr>FAT (FILE ALLOCATION TABLE)</vt:lpstr>
      <vt:lpstr>NTFS (NEW TECHNOLOGY FILE SYSTEM</vt:lpstr>
      <vt:lpstr>NTFS (NEW TECHNOLOGY FILE SYSTEM)</vt:lpstr>
      <vt:lpstr>ALLOCATION METHODS: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File System:  A file system is a process that manages how and where data on a storage disk, typically a hard disk drive (HDD), is stored, accessed and managed.</dc:title>
  <dc:creator>Barnela, BHAVANI</dc:creator>
  <cp:lastModifiedBy>Barnela, BHAVANI</cp:lastModifiedBy>
  <cp:revision>18</cp:revision>
  <dcterms:created xsi:type="dcterms:W3CDTF">2017-12-29T07:17:55Z</dcterms:created>
  <dcterms:modified xsi:type="dcterms:W3CDTF">2017-12-29T13:34:38Z</dcterms:modified>
</cp:coreProperties>
</file>